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9"/>
  </p:notesMasterIdLst>
  <p:handoutMasterIdLst>
    <p:handoutMasterId r:id="rId130"/>
  </p:handoutMasterIdLst>
  <p:sldIdLst>
    <p:sldId id="675" r:id="rId2"/>
    <p:sldId id="673" r:id="rId3"/>
    <p:sldId id="381" r:id="rId4"/>
    <p:sldId id="670" r:id="rId5"/>
    <p:sldId id="606" r:id="rId6"/>
    <p:sldId id="664" r:id="rId7"/>
    <p:sldId id="657" r:id="rId8"/>
    <p:sldId id="601" r:id="rId9"/>
    <p:sldId id="681" r:id="rId10"/>
    <p:sldId id="666" r:id="rId11"/>
    <p:sldId id="667" r:id="rId12"/>
    <p:sldId id="618" r:id="rId13"/>
    <p:sldId id="635" r:id="rId14"/>
    <p:sldId id="525" r:id="rId15"/>
    <p:sldId id="617" r:id="rId16"/>
    <p:sldId id="646" r:id="rId17"/>
    <p:sldId id="647" r:id="rId18"/>
    <p:sldId id="648" r:id="rId19"/>
    <p:sldId id="649" r:id="rId20"/>
    <p:sldId id="650" r:id="rId21"/>
    <p:sldId id="651" r:id="rId22"/>
    <p:sldId id="652" r:id="rId23"/>
    <p:sldId id="653" r:id="rId24"/>
    <p:sldId id="654" r:id="rId25"/>
    <p:sldId id="655" r:id="rId26"/>
    <p:sldId id="656" r:id="rId27"/>
    <p:sldId id="619" r:id="rId28"/>
    <p:sldId id="610" r:id="rId29"/>
    <p:sldId id="627" r:id="rId30"/>
    <p:sldId id="636" r:id="rId31"/>
    <p:sldId id="613" r:id="rId32"/>
    <p:sldId id="629" r:id="rId33"/>
    <p:sldId id="658" r:id="rId34"/>
    <p:sldId id="659" r:id="rId35"/>
    <p:sldId id="660" r:id="rId36"/>
    <p:sldId id="661" r:id="rId37"/>
    <p:sldId id="553" r:id="rId38"/>
    <p:sldId id="645" r:id="rId39"/>
    <p:sldId id="642" r:id="rId40"/>
    <p:sldId id="643" r:id="rId41"/>
    <p:sldId id="534" r:id="rId42"/>
    <p:sldId id="621" r:id="rId43"/>
    <p:sldId id="596" r:id="rId44"/>
    <p:sldId id="637" r:id="rId45"/>
    <p:sldId id="663" r:id="rId46"/>
    <p:sldId id="668" r:id="rId47"/>
    <p:sldId id="669" r:id="rId48"/>
    <p:sldId id="398" r:id="rId49"/>
    <p:sldId id="397" r:id="rId50"/>
    <p:sldId id="399" r:id="rId51"/>
    <p:sldId id="400" r:id="rId52"/>
    <p:sldId id="401" r:id="rId53"/>
    <p:sldId id="402" r:id="rId54"/>
    <p:sldId id="403" r:id="rId55"/>
    <p:sldId id="682" r:id="rId56"/>
    <p:sldId id="683" r:id="rId57"/>
    <p:sldId id="287" r:id="rId58"/>
    <p:sldId id="639" r:id="rId59"/>
    <p:sldId id="330" r:id="rId60"/>
    <p:sldId id="483" r:id="rId61"/>
    <p:sldId id="433" r:id="rId62"/>
    <p:sldId id="436" r:id="rId63"/>
    <p:sldId id="484" r:id="rId64"/>
    <p:sldId id="423" r:id="rId65"/>
    <p:sldId id="285" r:id="rId66"/>
    <p:sldId id="437" r:id="rId67"/>
    <p:sldId id="485" r:id="rId68"/>
    <p:sldId id="507" r:id="rId69"/>
    <p:sldId id="260" r:id="rId70"/>
    <p:sldId id="280" r:id="rId71"/>
    <p:sldId id="527" r:id="rId72"/>
    <p:sldId id="460" r:id="rId73"/>
    <p:sldId id="281" r:id="rId74"/>
    <p:sldId id="257" r:id="rId75"/>
    <p:sldId id="486" r:id="rId76"/>
    <p:sldId id="296" r:id="rId77"/>
    <p:sldId id="551" r:id="rId78"/>
    <p:sldId id="516" r:id="rId79"/>
    <p:sldId id="334" r:id="rId80"/>
    <p:sldId id="405" r:id="rId81"/>
    <p:sldId id="446" r:id="rId82"/>
    <p:sldId id="292" r:id="rId83"/>
    <p:sldId id="517" r:id="rId84"/>
    <p:sldId id="487" r:id="rId85"/>
    <p:sldId id="337" r:id="rId86"/>
    <p:sldId id="671" r:id="rId87"/>
    <p:sldId id="303" r:id="rId88"/>
    <p:sldId id="508" r:id="rId89"/>
    <p:sldId id="529" r:id="rId90"/>
    <p:sldId id="515" r:id="rId91"/>
    <p:sldId id="690" r:id="rId92"/>
    <p:sldId id="580" r:id="rId93"/>
    <p:sldId id="326" r:id="rId94"/>
    <p:sldId id="282" r:id="rId95"/>
    <p:sldId id="518" r:id="rId96"/>
    <p:sldId id="528" r:id="rId97"/>
    <p:sldId id="488" r:id="rId98"/>
    <p:sldId id="266" r:id="rId99"/>
    <p:sldId id="283" r:id="rId100"/>
    <p:sldId id="305" r:id="rId101"/>
    <p:sldId id="455" r:id="rId102"/>
    <p:sldId id="456" r:id="rId103"/>
    <p:sldId id="376" r:id="rId104"/>
    <p:sldId id="603" r:id="rId105"/>
    <p:sldId id="620" r:id="rId106"/>
    <p:sldId id="594" r:id="rId107"/>
    <p:sldId id="595" r:id="rId108"/>
    <p:sldId id="522" r:id="rId109"/>
    <p:sldId id="523" r:id="rId110"/>
    <p:sldId id="524" r:id="rId111"/>
    <p:sldId id="552" r:id="rId112"/>
    <p:sldId id="616" r:id="rId113"/>
    <p:sldId id="614" r:id="rId114"/>
    <p:sldId id="615" r:id="rId115"/>
    <p:sldId id="626" r:id="rId116"/>
    <p:sldId id="672" r:id="rId117"/>
    <p:sldId id="674" r:id="rId118"/>
    <p:sldId id="676" r:id="rId119"/>
    <p:sldId id="677" r:id="rId120"/>
    <p:sldId id="678" r:id="rId121"/>
    <p:sldId id="679" r:id="rId122"/>
    <p:sldId id="685" r:id="rId123"/>
    <p:sldId id="686" r:id="rId124"/>
    <p:sldId id="688" r:id="rId125"/>
    <p:sldId id="689" r:id="rId126"/>
    <p:sldId id="687" r:id="rId127"/>
    <p:sldId id="691" r:id="rId128"/>
  </p:sldIdLst>
  <p:sldSz cx="9144000" cy="6858000" type="screen4x3"/>
  <p:notesSz cx="6858000" cy="9945688"/>
  <p:custDataLst>
    <p:tags r:id="rId131"/>
  </p:custData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20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66FF"/>
    <a:srgbClr val="0000CC"/>
    <a:srgbClr val="FF0000"/>
    <a:srgbClr val="0000FF"/>
    <a:srgbClr val="3333FF"/>
    <a:srgbClr val="CC3300"/>
    <a:srgbClr val="C2A2FC"/>
    <a:srgbClr val="44C6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27514" autoAdjust="0"/>
    <p:restoredTop sz="86344" autoAdjust="0"/>
  </p:normalViewPr>
  <p:slideViewPr>
    <p:cSldViewPr>
      <p:cViewPr varScale="1">
        <p:scale>
          <a:sx n="69" d="100"/>
          <a:sy n="69" d="100"/>
        </p:scale>
        <p:origin x="-1829" y="-96"/>
      </p:cViewPr>
      <p:guideLst>
        <p:guide orient="horz" pos="2886"/>
        <p:guide orient="horz" pos="2205"/>
        <p:guide pos="2880"/>
      </p:guideLst>
    </p:cSldViewPr>
  </p:slideViewPr>
  <p:outlineViewPr>
    <p:cViewPr>
      <p:scale>
        <a:sx n="33" d="100"/>
        <a:sy n="33" d="100"/>
      </p:scale>
      <p:origin x="0" y="102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handoutMaster" Target="handoutMasters/handoutMaster1.xml"/><Relationship Id="rId13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gs" Target="tags/tag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wmf"/><Relationship Id="rId1" Type="http://schemas.openxmlformats.org/officeDocument/2006/relationships/image" Target="../media/image146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wmf"/><Relationship Id="rId2" Type="http://schemas.openxmlformats.org/officeDocument/2006/relationships/image" Target="../media/image122.wmf"/><Relationship Id="rId1" Type="http://schemas.openxmlformats.org/officeDocument/2006/relationships/image" Target="../media/image121.wmf"/><Relationship Id="rId5" Type="http://schemas.openxmlformats.org/officeDocument/2006/relationships/image" Target="../media/image125.wmf"/><Relationship Id="rId4" Type="http://schemas.openxmlformats.org/officeDocument/2006/relationships/image" Target="../media/image124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wmf"/><Relationship Id="rId1" Type="http://schemas.openxmlformats.org/officeDocument/2006/relationships/image" Target="../media/image12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="" xmlns:a16="http://schemas.microsoft.com/office/drawing/2014/main" id="{82984279-59DD-4016-906B-A2C06D3F3C7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06851" name="Rectangle 3">
            <a:extLst>
              <a:ext uri="{FF2B5EF4-FFF2-40B4-BE49-F238E27FC236}">
                <a16:creationId xmlns="" xmlns:a16="http://schemas.microsoft.com/office/drawing/2014/main" id="{F52AA2D3-FFBB-47F6-8466-87F9A0CFC8D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06852" name="Rectangle 4">
            <a:extLst>
              <a:ext uri="{FF2B5EF4-FFF2-40B4-BE49-F238E27FC236}">
                <a16:creationId xmlns="" xmlns:a16="http://schemas.microsoft.com/office/drawing/2014/main" id="{07D29AE8-33BD-4559-A45D-8779048E5B4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7213"/>
            <a:ext cx="29718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06853" name="Rectangle 5">
            <a:extLst>
              <a:ext uri="{FF2B5EF4-FFF2-40B4-BE49-F238E27FC236}">
                <a16:creationId xmlns="" xmlns:a16="http://schemas.microsoft.com/office/drawing/2014/main" id="{9A28DDAC-AA48-4DC1-8D8E-03D54AB5635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447213"/>
            <a:ext cx="29718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2DF56E3D-4054-4841-8E29-FEB11AB1C8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89326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="" xmlns:a16="http://schemas.microsoft.com/office/drawing/2014/main" id="{907BCBC8-BA65-4E10-80C4-7BA22790331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1203" name="Rectangle 3">
            <a:extLst>
              <a:ext uri="{FF2B5EF4-FFF2-40B4-BE49-F238E27FC236}">
                <a16:creationId xmlns="" xmlns:a16="http://schemas.microsoft.com/office/drawing/2014/main" id="{450E83BA-D1AA-4D09-B86D-0AD62868838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052" name="Rectangle 4">
            <a:extLst>
              <a:ext uri="{FF2B5EF4-FFF2-40B4-BE49-F238E27FC236}">
                <a16:creationId xmlns="" xmlns:a16="http://schemas.microsoft.com/office/drawing/2014/main" id="{FDF74D21-F432-438F-AF4C-FA7289DF10F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5" name="Rectangle 5">
            <a:extLst>
              <a:ext uri="{FF2B5EF4-FFF2-40B4-BE49-F238E27FC236}">
                <a16:creationId xmlns="" xmlns:a16="http://schemas.microsoft.com/office/drawing/2014/main" id="{00C4B0FC-0991-4171-9D60-7E1A986BC78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400"/>
            <a:ext cx="5486400" cy="44751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/>
              <a:t>Образец текста</a:t>
            </a:r>
          </a:p>
          <a:p>
            <a:pPr lvl="1"/>
            <a:r>
              <a:rPr lang="ru-RU" altLang="ru-RU" noProof="0"/>
              <a:t>Второй уровень</a:t>
            </a:r>
          </a:p>
          <a:p>
            <a:pPr lvl="2"/>
            <a:r>
              <a:rPr lang="ru-RU" altLang="ru-RU" noProof="0"/>
              <a:t>Третий уровень</a:t>
            </a:r>
          </a:p>
          <a:p>
            <a:pPr lvl="3"/>
            <a:r>
              <a:rPr lang="ru-RU" altLang="ru-RU" noProof="0"/>
              <a:t>Четвертый уровень</a:t>
            </a:r>
          </a:p>
          <a:p>
            <a:pPr lvl="4"/>
            <a:r>
              <a:rPr lang="ru-RU" altLang="ru-RU" noProof="0"/>
              <a:t>Пятый уровень</a:t>
            </a:r>
          </a:p>
        </p:txBody>
      </p:sp>
      <p:sp>
        <p:nvSpPr>
          <p:cNvPr id="51206" name="Rectangle 6">
            <a:extLst>
              <a:ext uri="{FF2B5EF4-FFF2-40B4-BE49-F238E27FC236}">
                <a16:creationId xmlns="" xmlns:a16="http://schemas.microsoft.com/office/drawing/2014/main" id="{20982D9A-EC3A-4E13-9125-29C50549346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7213"/>
            <a:ext cx="29718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1207" name="Rectangle 7">
            <a:extLst>
              <a:ext uri="{FF2B5EF4-FFF2-40B4-BE49-F238E27FC236}">
                <a16:creationId xmlns="" xmlns:a16="http://schemas.microsoft.com/office/drawing/2014/main" id="{EF8A1228-F401-46A9-B2D5-02D7FCC499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7213"/>
            <a:ext cx="29718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7DD6562-B67F-4651-AEF5-A312E3E0B46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665709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57C7CD-8E08-402D-AFA8-D20C1A232AA9}" type="slidenum">
              <a:rPr lang="ru-RU" altLang="ru-RU" smtClean="0"/>
              <a:pPr/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0073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="" xmlns:a16="http://schemas.microsoft.com/office/drawing/2014/main" id="{20593474-281B-4643-8A46-60A8546940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6846A2A-383F-4D0C-8B0B-F85D98E2245E}" type="slidenum">
              <a:rPr lang="ru-RU" altLang="ru-RU"/>
              <a:pPr>
                <a:spcBef>
                  <a:spcPct val="0"/>
                </a:spcBef>
              </a:pPr>
              <a:t>51</a:t>
            </a:fld>
            <a:endParaRPr lang="ru-RU" altLang="ru-RU"/>
          </a:p>
        </p:txBody>
      </p:sp>
      <p:sp>
        <p:nvSpPr>
          <p:cNvPr id="49155" name="Rectangle 2">
            <a:extLst>
              <a:ext uri="{FF2B5EF4-FFF2-40B4-BE49-F238E27FC236}">
                <a16:creationId xmlns="" xmlns:a16="http://schemas.microsoft.com/office/drawing/2014/main" id="{EC42E4BD-CCF9-4D44-B038-CE6EA94FA8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="" xmlns:a16="http://schemas.microsoft.com/office/drawing/2014/main" id="{D1C33FEC-812A-4E45-BB5F-17A7DA756E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="" xmlns:a16="http://schemas.microsoft.com/office/drawing/2014/main" id="{74342D80-BBA3-427B-8528-3698AF0785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72EA8F-DC2D-4AA4-A853-00C004468D09}" type="slidenum">
              <a:rPr lang="ru-RU" altLang="ru-RU"/>
              <a:pPr>
                <a:spcBef>
                  <a:spcPct val="0"/>
                </a:spcBef>
              </a:pPr>
              <a:t>52</a:t>
            </a:fld>
            <a:endParaRPr lang="ru-RU" altLang="ru-RU"/>
          </a:p>
        </p:txBody>
      </p:sp>
      <p:sp>
        <p:nvSpPr>
          <p:cNvPr id="51203" name="Rectangle 2">
            <a:extLst>
              <a:ext uri="{FF2B5EF4-FFF2-40B4-BE49-F238E27FC236}">
                <a16:creationId xmlns="" xmlns:a16="http://schemas.microsoft.com/office/drawing/2014/main" id="{45B9BD06-81CC-49C4-9F10-138368D13B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="" xmlns:a16="http://schemas.microsoft.com/office/drawing/2014/main" id="{884B5702-A159-46FE-B600-2BA90AC777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="" xmlns:a16="http://schemas.microsoft.com/office/drawing/2014/main" id="{5A23E597-E9CC-45D1-9C4F-1F841B2031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74E05CC-3D69-44FE-954D-1C503B0E97DC}" type="slidenum">
              <a:rPr lang="ru-RU" altLang="ru-RU"/>
              <a:pPr>
                <a:spcBef>
                  <a:spcPct val="0"/>
                </a:spcBef>
              </a:pPr>
              <a:t>53</a:t>
            </a:fld>
            <a:endParaRPr lang="ru-RU" altLang="ru-RU"/>
          </a:p>
        </p:txBody>
      </p:sp>
      <p:sp>
        <p:nvSpPr>
          <p:cNvPr id="53251" name="Rectangle 2">
            <a:extLst>
              <a:ext uri="{FF2B5EF4-FFF2-40B4-BE49-F238E27FC236}">
                <a16:creationId xmlns="" xmlns:a16="http://schemas.microsoft.com/office/drawing/2014/main" id="{0347ACBC-F15A-4EC3-B471-A8BED6D3CA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="" xmlns:a16="http://schemas.microsoft.com/office/drawing/2014/main" id="{DC22F033-EF0A-4C28-8B62-B5A500E5EE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="" xmlns:a16="http://schemas.microsoft.com/office/drawing/2014/main" id="{863302B6-6398-4C9E-8DD5-2ADF7AFF6C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A51841A-C6B6-4247-9ACA-1DC6D0F3FF1C}" type="slidenum">
              <a:rPr lang="ru-RU" altLang="ru-RU"/>
              <a:pPr>
                <a:spcBef>
                  <a:spcPct val="0"/>
                </a:spcBef>
              </a:pPr>
              <a:t>54</a:t>
            </a:fld>
            <a:endParaRPr lang="ru-RU" altLang="ru-RU"/>
          </a:p>
        </p:txBody>
      </p:sp>
      <p:sp>
        <p:nvSpPr>
          <p:cNvPr id="55299" name="Rectangle 2">
            <a:extLst>
              <a:ext uri="{FF2B5EF4-FFF2-40B4-BE49-F238E27FC236}">
                <a16:creationId xmlns="" xmlns:a16="http://schemas.microsoft.com/office/drawing/2014/main" id="{6D530092-8931-450F-89C9-4554D4AF88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="" xmlns:a16="http://schemas.microsoft.com/office/drawing/2014/main" id="{EE7C7EFC-7BA0-4B77-8293-DFAA6292F1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="" xmlns:a16="http://schemas.microsoft.com/office/drawing/2014/main" id="{9E724459-9153-42DD-A4E1-A61CA6CC41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65353A2-EE10-4025-8411-D977B63E78BA}" type="slidenum">
              <a:rPr lang="ru-RU" altLang="ru-RU"/>
              <a:pPr>
                <a:spcBef>
                  <a:spcPct val="0"/>
                </a:spcBef>
              </a:pPr>
              <a:t>57</a:t>
            </a:fld>
            <a:endParaRPr lang="ru-RU" altLang="ru-RU"/>
          </a:p>
        </p:txBody>
      </p:sp>
      <p:sp>
        <p:nvSpPr>
          <p:cNvPr id="59395" name="Rectangle 2">
            <a:extLst>
              <a:ext uri="{FF2B5EF4-FFF2-40B4-BE49-F238E27FC236}">
                <a16:creationId xmlns="" xmlns:a16="http://schemas.microsoft.com/office/drawing/2014/main" id="{BED62AFE-F619-4757-9D87-F308C70C8C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="" xmlns:a16="http://schemas.microsoft.com/office/drawing/2014/main" id="{0CCCCE71-1434-4A44-8730-241227E3AE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="" xmlns:a16="http://schemas.microsoft.com/office/drawing/2014/main" id="{D13163D6-1623-45A1-85B5-33D8F349F8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3391BEC-9A5C-4F86-A6AB-1178BA397635}" type="slidenum">
              <a:rPr lang="ru-RU" altLang="ru-RU"/>
              <a:pPr>
                <a:spcBef>
                  <a:spcPct val="0"/>
                </a:spcBef>
              </a:pPr>
              <a:t>59</a:t>
            </a:fld>
            <a:endParaRPr lang="ru-RU" altLang="ru-RU"/>
          </a:p>
        </p:txBody>
      </p:sp>
      <p:sp>
        <p:nvSpPr>
          <p:cNvPr id="62467" name="Rectangle 2">
            <a:extLst>
              <a:ext uri="{FF2B5EF4-FFF2-40B4-BE49-F238E27FC236}">
                <a16:creationId xmlns="" xmlns:a16="http://schemas.microsoft.com/office/drawing/2014/main" id="{F0100FE5-B193-4C0B-9C32-D4251458AD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="" xmlns:a16="http://schemas.microsoft.com/office/drawing/2014/main" id="{DD73AAF4-4BB1-415B-A483-3A1276F818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="" xmlns:a16="http://schemas.microsoft.com/office/drawing/2014/main" id="{58280D24-8C8E-4099-9E33-0286E3D20A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DBE010F-DB8A-42C5-8F1A-ED86D0D31AF5}" type="slidenum">
              <a:rPr lang="ru-RU" altLang="ru-RU"/>
              <a:pPr>
                <a:spcBef>
                  <a:spcPct val="0"/>
                </a:spcBef>
              </a:pPr>
              <a:t>65</a:t>
            </a:fld>
            <a:endParaRPr lang="ru-RU" altLang="ru-RU"/>
          </a:p>
        </p:txBody>
      </p:sp>
      <p:sp>
        <p:nvSpPr>
          <p:cNvPr id="73731" name="Rectangle 2">
            <a:extLst>
              <a:ext uri="{FF2B5EF4-FFF2-40B4-BE49-F238E27FC236}">
                <a16:creationId xmlns="" xmlns:a16="http://schemas.microsoft.com/office/drawing/2014/main" id="{19ED9FA2-E1D7-414D-98D4-87A33B2712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="" xmlns:a16="http://schemas.microsoft.com/office/drawing/2014/main" id="{EDF65B96-E216-4F77-B34A-255ADB3790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="" xmlns:a16="http://schemas.microsoft.com/office/drawing/2014/main" id="{34FF882F-AFF9-4607-AFF4-0956AF6B39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90542AC-7AF6-4AD8-B678-F1DDF65ACF43}" type="slidenum">
              <a:rPr lang="ru-RU" altLang="ru-RU"/>
              <a:pPr>
                <a:spcBef>
                  <a:spcPct val="0"/>
                </a:spcBef>
              </a:pPr>
              <a:t>69</a:t>
            </a:fld>
            <a:endParaRPr lang="ru-RU" altLang="ru-RU"/>
          </a:p>
        </p:txBody>
      </p:sp>
      <p:sp>
        <p:nvSpPr>
          <p:cNvPr id="79875" name="Rectangle 2">
            <a:extLst>
              <a:ext uri="{FF2B5EF4-FFF2-40B4-BE49-F238E27FC236}">
                <a16:creationId xmlns="" xmlns:a16="http://schemas.microsoft.com/office/drawing/2014/main" id="{BF154656-23CD-4BD2-BB0A-F0C70F505F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>
            <a:extLst>
              <a:ext uri="{FF2B5EF4-FFF2-40B4-BE49-F238E27FC236}">
                <a16:creationId xmlns="" xmlns:a16="http://schemas.microsoft.com/office/drawing/2014/main" id="{0331A7EB-642D-43F6-B14B-3A6B77461B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="" xmlns:a16="http://schemas.microsoft.com/office/drawing/2014/main" id="{329CD9B9-C245-45D8-824A-9051994A33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6FD68B1-218F-4598-9839-C7075EF94476}" type="slidenum">
              <a:rPr lang="ru-RU" altLang="ru-RU"/>
              <a:pPr>
                <a:spcBef>
                  <a:spcPct val="0"/>
                </a:spcBef>
              </a:pPr>
              <a:t>70</a:t>
            </a:fld>
            <a:endParaRPr lang="ru-RU" altLang="ru-RU"/>
          </a:p>
        </p:txBody>
      </p:sp>
      <p:sp>
        <p:nvSpPr>
          <p:cNvPr id="81923" name="Rectangle 2">
            <a:extLst>
              <a:ext uri="{FF2B5EF4-FFF2-40B4-BE49-F238E27FC236}">
                <a16:creationId xmlns="" xmlns:a16="http://schemas.microsoft.com/office/drawing/2014/main" id="{FB580C4C-CD10-4F77-A189-47E316B202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>
            <a:extLst>
              <a:ext uri="{FF2B5EF4-FFF2-40B4-BE49-F238E27FC236}">
                <a16:creationId xmlns="" xmlns:a16="http://schemas.microsoft.com/office/drawing/2014/main" id="{80FB40A1-1925-48DD-8739-ABEFB1AEDB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="" xmlns:a16="http://schemas.microsoft.com/office/drawing/2014/main" id="{8C45CBF9-ECBA-4293-A88B-F81E67CE69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6BBE3BA-550D-44B9-8E40-66326A103DAB}" type="slidenum">
              <a:rPr lang="ru-RU" altLang="ru-RU"/>
              <a:pPr>
                <a:spcBef>
                  <a:spcPct val="0"/>
                </a:spcBef>
              </a:pPr>
              <a:t>73</a:t>
            </a:fld>
            <a:endParaRPr lang="ru-RU" altLang="ru-RU"/>
          </a:p>
        </p:txBody>
      </p:sp>
      <p:sp>
        <p:nvSpPr>
          <p:cNvPr id="86019" name="Rectangle 2">
            <a:extLst>
              <a:ext uri="{FF2B5EF4-FFF2-40B4-BE49-F238E27FC236}">
                <a16:creationId xmlns="" xmlns:a16="http://schemas.microsoft.com/office/drawing/2014/main" id="{2F8EEE10-9B58-4D21-8AC8-0AAE8BEF6E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>
            <a:extLst>
              <a:ext uri="{FF2B5EF4-FFF2-40B4-BE49-F238E27FC236}">
                <a16:creationId xmlns="" xmlns:a16="http://schemas.microsoft.com/office/drawing/2014/main" id="{98FD5222-4C1F-4B2D-9A1B-3A612C3C95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FB6100-9545-47D1-B7A4-FB61EEC2BFA8}" type="slidenum">
              <a:rPr lang="ru-RU" altLang="ru-RU" smtClean="0"/>
              <a:pPr>
                <a:defRPr/>
              </a:pPr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2354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>
            <a:extLst>
              <a:ext uri="{FF2B5EF4-FFF2-40B4-BE49-F238E27FC236}">
                <a16:creationId xmlns="" xmlns:a16="http://schemas.microsoft.com/office/drawing/2014/main" id="{B9BB82D2-C6F2-43F8-BBFD-6412FCF06D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FFCA66-2DE5-4D60-8323-27CD37F9AE48}" type="slidenum">
              <a:rPr lang="ru-RU" altLang="ru-RU"/>
              <a:pPr>
                <a:spcBef>
                  <a:spcPct val="0"/>
                </a:spcBef>
              </a:pPr>
              <a:t>74</a:t>
            </a:fld>
            <a:endParaRPr lang="ru-RU" altLang="ru-RU"/>
          </a:p>
        </p:txBody>
      </p:sp>
      <p:sp>
        <p:nvSpPr>
          <p:cNvPr id="88067" name="Rectangle 2">
            <a:extLst>
              <a:ext uri="{FF2B5EF4-FFF2-40B4-BE49-F238E27FC236}">
                <a16:creationId xmlns="" xmlns:a16="http://schemas.microsoft.com/office/drawing/2014/main" id="{CA3A8099-F5CA-4A02-A401-646B941912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>
            <a:extLst>
              <a:ext uri="{FF2B5EF4-FFF2-40B4-BE49-F238E27FC236}">
                <a16:creationId xmlns="" xmlns:a16="http://schemas.microsoft.com/office/drawing/2014/main" id="{A5F49741-02BA-46F2-BB1B-9DC23227F6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="" xmlns:a16="http://schemas.microsoft.com/office/drawing/2014/main" id="{1A34E324-24E1-436B-98F7-20F5D12739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67B678C-4C57-40A9-8CF2-6D3ACD7FF848}" type="slidenum">
              <a:rPr lang="ru-RU" altLang="ru-RU"/>
              <a:pPr>
                <a:spcBef>
                  <a:spcPct val="0"/>
                </a:spcBef>
              </a:pPr>
              <a:t>76</a:t>
            </a:fld>
            <a:endParaRPr lang="ru-RU" altLang="ru-RU"/>
          </a:p>
        </p:txBody>
      </p:sp>
      <p:sp>
        <p:nvSpPr>
          <p:cNvPr id="92163" name="Rectangle 2">
            <a:extLst>
              <a:ext uri="{FF2B5EF4-FFF2-40B4-BE49-F238E27FC236}">
                <a16:creationId xmlns="" xmlns:a16="http://schemas.microsoft.com/office/drawing/2014/main" id="{795D18BA-1427-4166-9D67-113485324C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>
            <a:extLst>
              <a:ext uri="{FF2B5EF4-FFF2-40B4-BE49-F238E27FC236}">
                <a16:creationId xmlns="" xmlns:a16="http://schemas.microsoft.com/office/drawing/2014/main" id="{76432D85-8449-4653-8AF3-A0B5C00D6F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="" xmlns:a16="http://schemas.microsoft.com/office/drawing/2014/main" id="{7EDC2540-1A78-46B0-A995-6F88ABAF43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A2553F6-AA84-489E-9819-3DA3714AF493}" type="slidenum">
              <a:rPr lang="ru-RU" altLang="ru-RU"/>
              <a:pPr>
                <a:spcBef>
                  <a:spcPct val="0"/>
                </a:spcBef>
              </a:pPr>
              <a:t>79</a:t>
            </a:fld>
            <a:endParaRPr lang="ru-RU" altLang="ru-RU"/>
          </a:p>
        </p:txBody>
      </p:sp>
      <p:sp>
        <p:nvSpPr>
          <p:cNvPr id="96259" name="Rectangle 2">
            <a:extLst>
              <a:ext uri="{FF2B5EF4-FFF2-40B4-BE49-F238E27FC236}">
                <a16:creationId xmlns="" xmlns:a16="http://schemas.microsoft.com/office/drawing/2014/main" id="{706D3AA5-4736-462A-8F88-E5BC9B5C22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>
            <a:extLst>
              <a:ext uri="{FF2B5EF4-FFF2-40B4-BE49-F238E27FC236}">
                <a16:creationId xmlns="" xmlns:a16="http://schemas.microsoft.com/office/drawing/2014/main" id="{C2007808-5C20-4BD3-9CDB-8802254B19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="" xmlns:a16="http://schemas.microsoft.com/office/drawing/2014/main" id="{3C6D4718-8781-416E-8F3B-823028F8C4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E89A88-4144-47B9-A882-18FE3076D7DA}" type="slidenum">
              <a:rPr lang="ru-RU" altLang="ru-RU"/>
              <a:pPr>
                <a:spcBef>
                  <a:spcPct val="0"/>
                </a:spcBef>
              </a:pPr>
              <a:t>82</a:t>
            </a:fld>
            <a:endParaRPr lang="ru-RU" altLang="ru-RU"/>
          </a:p>
        </p:txBody>
      </p:sp>
      <p:sp>
        <p:nvSpPr>
          <p:cNvPr id="102403" name="Rectangle 2">
            <a:extLst>
              <a:ext uri="{FF2B5EF4-FFF2-40B4-BE49-F238E27FC236}">
                <a16:creationId xmlns="" xmlns:a16="http://schemas.microsoft.com/office/drawing/2014/main" id="{2B920B5A-D1FD-4C7D-AEFF-4BC73FEF9A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>
            <a:extLst>
              <a:ext uri="{FF2B5EF4-FFF2-40B4-BE49-F238E27FC236}">
                <a16:creationId xmlns="" xmlns:a16="http://schemas.microsoft.com/office/drawing/2014/main" id="{E05978B5-A97E-4358-B540-29CDC25591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>
            <a:extLst>
              <a:ext uri="{FF2B5EF4-FFF2-40B4-BE49-F238E27FC236}">
                <a16:creationId xmlns="" xmlns:a16="http://schemas.microsoft.com/office/drawing/2014/main" id="{90A33DBA-715D-43DE-8937-308AC81B5E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4FA25B2-641C-493C-8E28-B087543B9C27}" type="slidenum">
              <a:rPr lang="ru-RU" altLang="ru-RU"/>
              <a:pPr>
                <a:spcBef>
                  <a:spcPct val="0"/>
                </a:spcBef>
              </a:pPr>
              <a:t>85</a:t>
            </a:fld>
            <a:endParaRPr lang="ru-RU" altLang="ru-RU"/>
          </a:p>
        </p:txBody>
      </p:sp>
      <p:sp>
        <p:nvSpPr>
          <p:cNvPr id="106499" name="Rectangle 2">
            <a:extLst>
              <a:ext uri="{FF2B5EF4-FFF2-40B4-BE49-F238E27FC236}">
                <a16:creationId xmlns="" xmlns:a16="http://schemas.microsoft.com/office/drawing/2014/main" id="{8220ED52-6C9D-4DAC-861F-B18C196390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>
            <a:extLst>
              <a:ext uri="{FF2B5EF4-FFF2-40B4-BE49-F238E27FC236}">
                <a16:creationId xmlns="" xmlns:a16="http://schemas.microsoft.com/office/drawing/2014/main" id="{0A9FBFA1-5107-408A-B4A1-0251FE80A9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>
            <a:extLst>
              <a:ext uri="{FF2B5EF4-FFF2-40B4-BE49-F238E27FC236}">
                <a16:creationId xmlns="" xmlns:a16="http://schemas.microsoft.com/office/drawing/2014/main" id="{5D2FDB88-8E64-4E5B-995C-6BBC87B857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F0ABA4-0F4F-4738-9FD5-E33998D1EB41}" type="slidenum">
              <a:rPr lang="ru-RU" altLang="ru-RU"/>
              <a:pPr>
                <a:spcBef>
                  <a:spcPct val="0"/>
                </a:spcBef>
              </a:pPr>
              <a:t>87</a:t>
            </a:fld>
            <a:endParaRPr lang="ru-RU" altLang="ru-RU"/>
          </a:p>
        </p:txBody>
      </p:sp>
      <p:sp>
        <p:nvSpPr>
          <p:cNvPr id="109571" name="Rectangle 2">
            <a:extLst>
              <a:ext uri="{FF2B5EF4-FFF2-40B4-BE49-F238E27FC236}">
                <a16:creationId xmlns="" xmlns:a16="http://schemas.microsoft.com/office/drawing/2014/main" id="{A9BCEE88-37A7-4F6F-B718-661748C015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>
            <a:extLst>
              <a:ext uri="{FF2B5EF4-FFF2-40B4-BE49-F238E27FC236}">
                <a16:creationId xmlns="" xmlns:a16="http://schemas.microsoft.com/office/drawing/2014/main" id="{D6E4EF24-E81E-4A63-BEBE-C65FAB41F2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>
            <a:extLst>
              <a:ext uri="{FF2B5EF4-FFF2-40B4-BE49-F238E27FC236}">
                <a16:creationId xmlns="" xmlns:a16="http://schemas.microsoft.com/office/drawing/2014/main" id="{C6B11FCF-F3D7-499D-8B17-182E0047C7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D2FDD62-36C6-46DE-A8E1-5D4A754E5A71}" type="slidenum">
              <a:rPr lang="ru-RU" altLang="ru-RU"/>
              <a:pPr>
                <a:spcBef>
                  <a:spcPct val="0"/>
                </a:spcBef>
              </a:pPr>
              <a:t>93</a:t>
            </a:fld>
            <a:endParaRPr lang="ru-RU" altLang="ru-RU"/>
          </a:p>
        </p:txBody>
      </p:sp>
      <p:sp>
        <p:nvSpPr>
          <p:cNvPr id="115715" name="Rectangle 2">
            <a:extLst>
              <a:ext uri="{FF2B5EF4-FFF2-40B4-BE49-F238E27FC236}">
                <a16:creationId xmlns="" xmlns:a16="http://schemas.microsoft.com/office/drawing/2014/main" id="{650A15AA-327F-47E4-8969-F9CD7C7CCA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>
            <a:extLst>
              <a:ext uri="{FF2B5EF4-FFF2-40B4-BE49-F238E27FC236}">
                <a16:creationId xmlns="" xmlns:a16="http://schemas.microsoft.com/office/drawing/2014/main" id="{550E6143-7529-41EF-A42A-DE189D223A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>
            <a:extLst>
              <a:ext uri="{FF2B5EF4-FFF2-40B4-BE49-F238E27FC236}">
                <a16:creationId xmlns="" xmlns:a16="http://schemas.microsoft.com/office/drawing/2014/main" id="{9C9871E9-8EC2-4D48-83AD-6192B9C9AC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B6F0F94-50D5-4F8E-95BE-993D1D354483}" type="slidenum">
              <a:rPr lang="ru-RU" altLang="ru-RU"/>
              <a:pPr>
                <a:spcBef>
                  <a:spcPct val="0"/>
                </a:spcBef>
              </a:pPr>
              <a:t>94</a:t>
            </a:fld>
            <a:endParaRPr lang="ru-RU" altLang="ru-RU"/>
          </a:p>
        </p:txBody>
      </p:sp>
      <p:sp>
        <p:nvSpPr>
          <p:cNvPr id="118787" name="Rectangle 2">
            <a:extLst>
              <a:ext uri="{FF2B5EF4-FFF2-40B4-BE49-F238E27FC236}">
                <a16:creationId xmlns="" xmlns:a16="http://schemas.microsoft.com/office/drawing/2014/main" id="{94C359E1-5FB3-4E3C-8C17-BD01974147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>
            <a:extLst>
              <a:ext uri="{FF2B5EF4-FFF2-40B4-BE49-F238E27FC236}">
                <a16:creationId xmlns="" xmlns:a16="http://schemas.microsoft.com/office/drawing/2014/main" id="{1C9F4735-736A-4158-8DDB-0B94D436A1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>
            <a:extLst>
              <a:ext uri="{FF2B5EF4-FFF2-40B4-BE49-F238E27FC236}">
                <a16:creationId xmlns="" xmlns:a16="http://schemas.microsoft.com/office/drawing/2014/main" id="{BCCE8D91-6C64-4B47-8FC4-0859CDD103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815F8E1-79D3-43E6-B1BA-B13D90122B96}" type="slidenum">
              <a:rPr lang="ru-RU" altLang="ru-RU"/>
              <a:pPr>
                <a:spcBef>
                  <a:spcPct val="0"/>
                </a:spcBef>
              </a:pPr>
              <a:t>98</a:t>
            </a:fld>
            <a:endParaRPr lang="ru-RU" altLang="ru-RU"/>
          </a:p>
        </p:txBody>
      </p:sp>
      <p:sp>
        <p:nvSpPr>
          <p:cNvPr id="126979" name="Rectangle 2">
            <a:extLst>
              <a:ext uri="{FF2B5EF4-FFF2-40B4-BE49-F238E27FC236}">
                <a16:creationId xmlns="" xmlns:a16="http://schemas.microsoft.com/office/drawing/2014/main" id="{52DBFF6B-9092-40C2-A3FC-C7302A3186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>
            <a:extLst>
              <a:ext uri="{FF2B5EF4-FFF2-40B4-BE49-F238E27FC236}">
                <a16:creationId xmlns="" xmlns:a16="http://schemas.microsoft.com/office/drawing/2014/main" id="{57B2975D-9D3F-4B4F-94F1-0D7AF0B752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>
            <a:extLst>
              <a:ext uri="{FF2B5EF4-FFF2-40B4-BE49-F238E27FC236}">
                <a16:creationId xmlns="" xmlns:a16="http://schemas.microsoft.com/office/drawing/2014/main" id="{E8A5FBF6-00A1-480B-A2D7-9A6E50885C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68858E1-082E-489F-8C10-723F2F8F1C34}" type="slidenum">
              <a:rPr lang="ru-RU" altLang="ru-RU"/>
              <a:pPr>
                <a:spcBef>
                  <a:spcPct val="0"/>
                </a:spcBef>
              </a:pPr>
              <a:t>99</a:t>
            </a:fld>
            <a:endParaRPr lang="ru-RU" altLang="ru-RU"/>
          </a:p>
        </p:txBody>
      </p:sp>
      <p:sp>
        <p:nvSpPr>
          <p:cNvPr id="131075" name="Rectangle 2">
            <a:extLst>
              <a:ext uri="{FF2B5EF4-FFF2-40B4-BE49-F238E27FC236}">
                <a16:creationId xmlns="" xmlns:a16="http://schemas.microsoft.com/office/drawing/2014/main" id="{CA460BCE-F7B1-47A3-9013-577A2DB664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>
            <a:extLst>
              <a:ext uri="{FF2B5EF4-FFF2-40B4-BE49-F238E27FC236}">
                <a16:creationId xmlns="" xmlns:a16="http://schemas.microsoft.com/office/drawing/2014/main" id="{28D1D933-D478-4310-9BD4-083A337824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="" xmlns:a16="http://schemas.microsoft.com/office/drawing/2014/main" id="{46C8ECE4-8C32-4512-A0FE-887DA2B8B5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C3A048-FFB5-4C53-8D20-42F30A8B3EBE}" type="slidenum">
              <a:rPr lang="ru-RU" altLang="ru-RU"/>
              <a:pPr>
                <a:spcBef>
                  <a:spcPct val="0"/>
                </a:spcBef>
              </a:pPr>
              <a:t>3</a:t>
            </a:fld>
            <a:endParaRPr lang="ru-RU" altLang="ru-RU"/>
          </a:p>
        </p:txBody>
      </p:sp>
      <p:sp>
        <p:nvSpPr>
          <p:cNvPr id="7171" name="Rectangle 7">
            <a:extLst>
              <a:ext uri="{FF2B5EF4-FFF2-40B4-BE49-F238E27FC236}">
                <a16:creationId xmlns="" xmlns:a16="http://schemas.microsoft.com/office/drawing/2014/main" id="{24A12BE9-16C7-416F-8AE7-4FA6079A7F6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9447213"/>
            <a:ext cx="29718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FB0F708-C650-4B90-BB1C-13D2E95ACCCC}" type="slidenum">
              <a:rPr lang="ru-RU" altLang="ru-RU"/>
              <a:pPr algn="r" eaLnBrk="1" hangingPunct="1">
                <a:spcBef>
                  <a:spcPct val="0"/>
                </a:spcBef>
              </a:pPr>
              <a:t>3</a:t>
            </a:fld>
            <a:endParaRPr lang="ru-RU" altLang="ru-RU"/>
          </a:p>
        </p:txBody>
      </p:sp>
      <p:sp>
        <p:nvSpPr>
          <p:cNvPr id="7172" name="Rectangle 2">
            <a:extLst>
              <a:ext uri="{FF2B5EF4-FFF2-40B4-BE49-F238E27FC236}">
                <a16:creationId xmlns="" xmlns:a16="http://schemas.microsoft.com/office/drawing/2014/main" id="{4F6C8CF1-4BD1-4056-A4C2-3AF5BB2210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3" name="Rectangle 3">
            <a:extLst>
              <a:ext uri="{FF2B5EF4-FFF2-40B4-BE49-F238E27FC236}">
                <a16:creationId xmlns="" xmlns:a16="http://schemas.microsoft.com/office/drawing/2014/main" id="{943A8C19-3320-432D-B6D8-5971E61309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6400" cy="4476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>
            <a:extLst>
              <a:ext uri="{FF2B5EF4-FFF2-40B4-BE49-F238E27FC236}">
                <a16:creationId xmlns="" xmlns:a16="http://schemas.microsoft.com/office/drawing/2014/main" id="{76DF10D5-ABC3-4029-BF70-1378CC4AD9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DD77473-071E-4A2F-864B-F40DE93B19B7}" type="slidenum">
              <a:rPr lang="ru-RU" altLang="ru-RU"/>
              <a:pPr>
                <a:spcBef>
                  <a:spcPct val="0"/>
                </a:spcBef>
              </a:pPr>
              <a:t>100</a:t>
            </a:fld>
            <a:endParaRPr lang="ru-RU" altLang="ru-RU"/>
          </a:p>
        </p:txBody>
      </p:sp>
      <p:sp>
        <p:nvSpPr>
          <p:cNvPr id="133123" name="Rectangle 2">
            <a:extLst>
              <a:ext uri="{FF2B5EF4-FFF2-40B4-BE49-F238E27FC236}">
                <a16:creationId xmlns="" xmlns:a16="http://schemas.microsoft.com/office/drawing/2014/main" id="{FC785B7F-54A2-44C4-9986-A0E7827599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>
            <a:extLst>
              <a:ext uri="{FF2B5EF4-FFF2-40B4-BE49-F238E27FC236}">
                <a16:creationId xmlns="" xmlns:a16="http://schemas.microsoft.com/office/drawing/2014/main" id="{508B3628-FBB5-4CC0-938E-87E18C4DCE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Образ слайда 1">
            <a:extLst>
              <a:ext uri="{FF2B5EF4-FFF2-40B4-BE49-F238E27FC236}">
                <a16:creationId xmlns="" xmlns:a16="http://schemas.microsoft.com/office/drawing/2014/main" id="{ECE9286F-1B8A-456E-B330-63F303BDFB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39" name="Заметки 2">
            <a:extLst>
              <a:ext uri="{FF2B5EF4-FFF2-40B4-BE49-F238E27FC236}">
                <a16:creationId xmlns="" xmlns:a16="http://schemas.microsoft.com/office/drawing/2014/main" id="{85D80238-EB1A-4088-BA55-CDB19B055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70340" name="Номер слайда 3">
            <a:extLst>
              <a:ext uri="{FF2B5EF4-FFF2-40B4-BE49-F238E27FC236}">
                <a16:creationId xmlns="" xmlns:a16="http://schemas.microsoft.com/office/drawing/2014/main" id="{8FCD5060-63AB-4B84-AFF5-209495081F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D78102-8695-4FA4-8BF0-CB018885BB5D}" type="slidenum">
              <a:rPr lang="ru-RU" altLang="ru-RU"/>
              <a:pPr>
                <a:spcBef>
                  <a:spcPct val="0"/>
                </a:spcBef>
              </a:pPr>
              <a:t>109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>
            <a:extLst>
              <a:ext uri="{FF2B5EF4-FFF2-40B4-BE49-F238E27FC236}">
                <a16:creationId xmlns="" xmlns:a16="http://schemas.microsoft.com/office/drawing/2014/main" id="{62922C20-3653-4F88-BCCC-9E467CBF9B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054D37B-5E8B-437A-BA57-6214451AE2CD}" type="slidenum">
              <a:rPr lang="ru-RU" altLang="ru-RU"/>
              <a:pPr>
                <a:spcBef>
                  <a:spcPct val="0"/>
                </a:spcBef>
              </a:pPr>
              <a:t>122</a:t>
            </a:fld>
            <a:endParaRPr lang="ru-RU" altLang="ru-RU"/>
          </a:p>
        </p:txBody>
      </p:sp>
      <p:sp>
        <p:nvSpPr>
          <p:cNvPr id="139267" name="Rectangle 2">
            <a:extLst>
              <a:ext uri="{FF2B5EF4-FFF2-40B4-BE49-F238E27FC236}">
                <a16:creationId xmlns="" xmlns:a16="http://schemas.microsoft.com/office/drawing/2014/main" id="{A690D9EB-4BF7-4326-89C4-AE3A66633A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>
            <a:extLst>
              <a:ext uri="{FF2B5EF4-FFF2-40B4-BE49-F238E27FC236}">
                <a16:creationId xmlns="" xmlns:a16="http://schemas.microsoft.com/office/drawing/2014/main" id="{91352E12-5AF4-4C2B-8BEE-A528AC59AD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>
            <a:extLst>
              <a:ext uri="{FF2B5EF4-FFF2-40B4-BE49-F238E27FC236}">
                <a16:creationId xmlns="" xmlns:a16="http://schemas.microsoft.com/office/drawing/2014/main" id="{44E28654-915C-4E81-B108-BAEBA0AD85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C59EA58-DE67-4293-97A2-E218E1BC87E1}" type="slidenum">
              <a:rPr lang="ru-RU" altLang="ru-RU"/>
              <a:pPr>
                <a:spcBef>
                  <a:spcPct val="0"/>
                </a:spcBef>
              </a:pPr>
              <a:t>123</a:t>
            </a:fld>
            <a:endParaRPr lang="ru-RU" altLang="ru-RU"/>
          </a:p>
        </p:txBody>
      </p:sp>
      <p:sp>
        <p:nvSpPr>
          <p:cNvPr id="100355" name="Rectangle 2">
            <a:extLst>
              <a:ext uri="{FF2B5EF4-FFF2-40B4-BE49-F238E27FC236}">
                <a16:creationId xmlns="" xmlns:a16="http://schemas.microsoft.com/office/drawing/2014/main" id="{FEAB2A2C-8E6B-442C-842C-42E3991460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>
            <a:extLst>
              <a:ext uri="{FF2B5EF4-FFF2-40B4-BE49-F238E27FC236}">
                <a16:creationId xmlns="" xmlns:a16="http://schemas.microsoft.com/office/drawing/2014/main" id="{60CF5EE9-8D27-42FC-8AB8-58552C2FD1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>
            <a:extLst>
              <a:ext uri="{FF2B5EF4-FFF2-40B4-BE49-F238E27FC236}">
                <a16:creationId xmlns="" xmlns:a16="http://schemas.microsoft.com/office/drawing/2014/main" id="{33FD7C6A-9BAC-4660-9D92-8132D150C2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EEE519F-3EC0-41B6-92F5-F32E9AA2C289}" type="slidenum">
              <a:rPr lang="ru-RU" altLang="ru-RU"/>
              <a:pPr>
                <a:spcBef>
                  <a:spcPct val="0"/>
                </a:spcBef>
              </a:pPr>
              <a:t>124</a:t>
            </a:fld>
            <a:endParaRPr lang="ru-RU" altLang="ru-RU"/>
          </a:p>
        </p:txBody>
      </p:sp>
      <p:sp>
        <p:nvSpPr>
          <p:cNvPr id="135171" name="Rectangle 2">
            <a:extLst>
              <a:ext uri="{FF2B5EF4-FFF2-40B4-BE49-F238E27FC236}">
                <a16:creationId xmlns="" xmlns:a16="http://schemas.microsoft.com/office/drawing/2014/main" id="{D44BD27C-E221-4242-A204-8FB77229BF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>
            <a:extLst>
              <a:ext uri="{FF2B5EF4-FFF2-40B4-BE49-F238E27FC236}">
                <a16:creationId xmlns="" xmlns:a16="http://schemas.microsoft.com/office/drawing/2014/main" id="{D1293CDD-06D9-4BD0-B75C-213E96A5B3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>
            <a:extLst>
              <a:ext uri="{FF2B5EF4-FFF2-40B4-BE49-F238E27FC236}">
                <a16:creationId xmlns="" xmlns:a16="http://schemas.microsoft.com/office/drawing/2014/main" id="{695FE166-3B08-4AE2-8C23-2398C4C2BC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1785CCA-BD37-4149-B944-530C0C8D8E22}" type="slidenum">
              <a:rPr lang="ru-RU" altLang="ru-RU"/>
              <a:pPr>
                <a:spcBef>
                  <a:spcPct val="0"/>
                </a:spcBef>
              </a:pPr>
              <a:t>125</a:t>
            </a:fld>
            <a:endParaRPr lang="ru-RU" altLang="ru-RU"/>
          </a:p>
        </p:txBody>
      </p:sp>
      <p:sp>
        <p:nvSpPr>
          <p:cNvPr id="137219" name="Rectangle 2">
            <a:extLst>
              <a:ext uri="{FF2B5EF4-FFF2-40B4-BE49-F238E27FC236}">
                <a16:creationId xmlns="" xmlns:a16="http://schemas.microsoft.com/office/drawing/2014/main" id="{98D259DF-4824-4C0E-8EC5-DF2D84917C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>
            <a:extLst>
              <a:ext uri="{FF2B5EF4-FFF2-40B4-BE49-F238E27FC236}">
                <a16:creationId xmlns="" xmlns:a16="http://schemas.microsoft.com/office/drawing/2014/main" id="{1C02BFD9-9FA4-4BFE-BE7D-F76A5D322E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>
            <a:extLst>
              <a:ext uri="{FF2B5EF4-FFF2-40B4-BE49-F238E27FC236}">
                <a16:creationId xmlns="" xmlns:a16="http://schemas.microsoft.com/office/drawing/2014/main" id="{155089DA-A4E5-473A-9DEA-30758E7292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0AB3DCE-54FE-454C-856A-8A06618C7E38}" type="slidenum">
              <a:rPr lang="ru-RU" altLang="ru-RU"/>
              <a:pPr>
                <a:spcBef>
                  <a:spcPct val="0"/>
                </a:spcBef>
              </a:pPr>
              <a:t>126</a:t>
            </a:fld>
            <a:endParaRPr lang="ru-RU" altLang="ru-RU"/>
          </a:p>
        </p:txBody>
      </p:sp>
      <p:sp>
        <p:nvSpPr>
          <p:cNvPr id="129027" name="Rectangle 2">
            <a:extLst>
              <a:ext uri="{FF2B5EF4-FFF2-40B4-BE49-F238E27FC236}">
                <a16:creationId xmlns="" xmlns:a16="http://schemas.microsoft.com/office/drawing/2014/main" id="{1972431C-DC62-4D89-ADEB-1941079E30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>
            <a:extLst>
              <a:ext uri="{FF2B5EF4-FFF2-40B4-BE49-F238E27FC236}">
                <a16:creationId xmlns="" xmlns:a16="http://schemas.microsoft.com/office/drawing/2014/main" id="{C03C10C0-BA7C-4351-B8FB-DEC4B5A9EF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="" xmlns:a16="http://schemas.microsoft.com/office/drawing/2014/main" id="{48865BBD-19E7-4D98-B306-8BE0124522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45C8B0-3E11-4485-A2FD-7103B1C9A06A}" type="slidenum">
              <a:rPr lang="ru-RU" altLang="ru-RU"/>
              <a:pPr>
                <a:spcBef>
                  <a:spcPct val="0"/>
                </a:spcBef>
              </a:pPr>
              <a:t>10</a:t>
            </a:fld>
            <a:endParaRPr lang="ru-RU" altLang="ru-RU"/>
          </a:p>
        </p:txBody>
      </p:sp>
      <p:sp>
        <p:nvSpPr>
          <p:cNvPr id="40963" name="Rectangle 2">
            <a:extLst>
              <a:ext uri="{FF2B5EF4-FFF2-40B4-BE49-F238E27FC236}">
                <a16:creationId xmlns="" xmlns:a16="http://schemas.microsoft.com/office/drawing/2014/main" id="{129A3081-EE3B-4A80-BB00-573B91F34B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="" xmlns:a16="http://schemas.microsoft.com/office/drawing/2014/main" id="{68156D38-4859-4E9D-A02C-239F5E84E7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204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="" xmlns:a16="http://schemas.microsoft.com/office/drawing/2014/main" id="{704C1FD9-3F2C-4128-AF28-6B10C66C60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39D7-F606-4B68-80A4-39558373FF27}" type="slidenum">
              <a:rPr lang="ru-RU" altLang="ru-RU"/>
              <a:pPr>
                <a:spcBef>
                  <a:spcPct val="0"/>
                </a:spcBef>
              </a:pPr>
              <a:t>21</a:t>
            </a:fld>
            <a:endParaRPr lang="ru-RU" altLang="ru-RU"/>
          </a:p>
        </p:txBody>
      </p:sp>
      <p:sp>
        <p:nvSpPr>
          <p:cNvPr id="30723" name="Rectangle 2">
            <a:extLst>
              <a:ext uri="{FF2B5EF4-FFF2-40B4-BE49-F238E27FC236}">
                <a16:creationId xmlns="" xmlns:a16="http://schemas.microsoft.com/office/drawing/2014/main" id="{72F6F4E9-C3DA-4556-9EAB-B44C63D189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="" xmlns:a16="http://schemas.microsoft.com/office/drawing/2014/main" id="{C43CCAF7-F179-42FF-8EAC-A5AA07E215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2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="" xmlns:a16="http://schemas.microsoft.com/office/drawing/2014/main" id="{5A8A178C-F6A2-4E27-A54A-F22248C7BE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D784A25-A81E-4832-802F-81647B4A6A4B}" type="slidenum">
              <a:rPr lang="ru-RU" altLang="ru-RU"/>
              <a:pPr>
                <a:spcBef>
                  <a:spcPct val="0"/>
                </a:spcBef>
              </a:pPr>
              <a:t>23</a:t>
            </a:fld>
            <a:endParaRPr lang="ru-RU" altLang="ru-RU"/>
          </a:p>
        </p:txBody>
      </p:sp>
      <p:sp>
        <p:nvSpPr>
          <p:cNvPr id="33795" name="Rectangle 2">
            <a:extLst>
              <a:ext uri="{FF2B5EF4-FFF2-40B4-BE49-F238E27FC236}">
                <a16:creationId xmlns="" xmlns:a16="http://schemas.microsoft.com/office/drawing/2014/main" id="{5540F8A6-51D6-4C89-9FE8-431FBE1235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="" xmlns:a16="http://schemas.microsoft.com/office/drawing/2014/main" id="{80FFF6D7-1C5E-45B2-87CA-1246E24561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74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="" xmlns:a16="http://schemas.microsoft.com/office/drawing/2014/main" id="{3E5D83B5-0F48-4A65-AB89-0B091D27F5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7169E12-AC5C-4E7C-B1E2-1865D64659F7}" type="slidenum">
              <a:rPr lang="ru-RU" altLang="ru-RU"/>
              <a:pPr>
                <a:spcBef>
                  <a:spcPct val="0"/>
                </a:spcBef>
              </a:pPr>
              <a:t>24</a:t>
            </a:fld>
            <a:endParaRPr lang="ru-RU" altLang="ru-RU"/>
          </a:p>
        </p:txBody>
      </p:sp>
      <p:sp>
        <p:nvSpPr>
          <p:cNvPr id="35843" name="Rectangle 2">
            <a:extLst>
              <a:ext uri="{FF2B5EF4-FFF2-40B4-BE49-F238E27FC236}">
                <a16:creationId xmlns="" xmlns:a16="http://schemas.microsoft.com/office/drawing/2014/main" id="{952B40FA-9FAF-45EE-B93C-679C0D9F94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="" xmlns:a16="http://schemas.microsoft.com/office/drawing/2014/main" id="{1C062F45-A15C-4919-942E-DE0D900F6F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626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="" xmlns:a16="http://schemas.microsoft.com/office/drawing/2014/main" id="{C4615A67-D42A-42D2-963E-88138E3876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53816A0-58C0-4015-B79F-D61EB4586D3A}" type="slidenum">
              <a:rPr lang="ru-RU" altLang="ru-RU"/>
              <a:pPr>
                <a:spcBef>
                  <a:spcPct val="0"/>
                </a:spcBef>
              </a:pPr>
              <a:t>49</a:t>
            </a:fld>
            <a:endParaRPr lang="ru-RU" altLang="ru-RU"/>
          </a:p>
        </p:txBody>
      </p:sp>
      <p:sp>
        <p:nvSpPr>
          <p:cNvPr id="44035" name="Rectangle 2">
            <a:extLst>
              <a:ext uri="{FF2B5EF4-FFF2-40B4-BE49-F238E27FC236}">
                <a16:creationId xmlns="" xmlns:a16="http://schemas.microsoft.com/office/drawing/2014/main" id="{6AD97A70-2822-468D-A447-2B1F8CEA6A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="" xmlns:a16="http://schemas.microsoft.com/office/drawing/2014/main" id="{AEE5E3D0-A6C4-4B62-9E0E-FE8D507129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="" xmlns:a16="http://schemas.microsoft.com/office/drawing/2014/main" id="{8E9DDF08-1F29-40C7-92B4-3C5DD603A5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5846544-3E15-4C5B-A1C0-59320ED84FC7}" type="slidenum">
              <a:rPr lang="ru-RU" altLang="ru-RU"/>
              <a:pPr>
                <a:spcBef>
                  <a:spcPct val="0"/>
                </a:spcBef>
              </a:pPr>
              <a:t>50</a:t>
            </a:fld>
            <a:endParaRPr lang="ru-RU" altLang="ru-RU"/>
          </a:p>
        </p:txBody>
      </p:sp>
      <p:sp>
        <p:nvSpPr>
          <p:cNvPr id="47107" name="Rectangle 2">
            <a:extLst>
              <a:ext uri="{FF2B5EF4-FFF2-40B4-BE49-F238E27FC236}">
                <a16:creationId xmlns="" xmlns:a16="http://schemas.microsoft.com/office/drawing/2014/main" id="{6CD8B5A9-20D5-4F53-9B98-B6B82D1FEC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="" xmlns:a16="http://schemas.microsoft.com/office/drawing/2014/main" id="{82CAA94B-93EE-4EED-B76E-4149B3F3C4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3C6865A5-AF65-48D2-9CA0-E07C3747E9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F4A2E06D-E2FC-46B6-8A3E-09C6995A6A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10766137-1DC3-4478-BD98-2A456042B5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F80E3-B5B9-4FF4-97D6-5E589A0C581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0815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D28F7CFB-D1D3-4DC2-B44D-E1396744B8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4E158C22-3B3A-4A27-B493-594F301706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126B845D-CD83-4066-ADA1-28B84D3D3A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40128-FF01-49D6-9D82-C304C45455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1585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FACD6D23-F991-4D37-ACCB-8A52FB718C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8DAC1A26-285C-4B7B-AF6B-97C1C52C30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6373F7D2-BFC5-4595-81E1-2BA4FC3880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7681D-DA57-4924-A168-A54501F8EAA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9713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DA87DB91-A29F-4036-A688-74D2EA1A6E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DB4EC8C2-47AA-4206-81CF-854A7966D9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5777DD88-918E-4F03-B31F-31C702F4E9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601F4-B9A6-436E-901E-B5B841508BC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4164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4C49053A-D711-4045-988C-E87B463521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F6A97B18-3C99-4B09-A7B9-0B67BB0464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0BD830C0-2F87-4713-B420-39E973C104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17BCA2-C57C-46D8-9D78-DAB23A35D9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2430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38AC5FA-CFB6-440E-9D12-F2032E0F32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4FB42ED-49DE-41E2-B78C-207131C6DF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5F752B4-5CC7-4676-84F7-6B2458E1FF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3D782F-068E-4274-A6ED-959BF30F06E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3353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78A4DDC3-C705-47C7-8032-33575217A7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255F7208-F1AC-4DF3-87B9-4EE24742F1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6528693C-55F1-475A-8C66-F086019E42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32D26-61A6-4918-92C2-D706BA630E5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7310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7F63FBA0-CC60-4E3E-8C03-89D83E2B13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184FB797-F434-4277-B80F-825753A818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E5513D0B-9B2D-44B4-AFAB-CB3DB40374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F3FCD-6CF7-4EDB-8B59-509726E25C5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1961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D5D01D7A-55A3-4E20-80CA-9249C4E40A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769EA9C3-89C8-4EEE-B6DB-647AB9B6A7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938E7CEC-DD71-412B-81E7-D56DF06A91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B884E-E1B6-4CBB-8D67-623F22FB1A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14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045E63A-95D8-4DB1-928B-72E11FA4EF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8C30289-FFE3-440C-8425-5061068047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C2FB442-A5EA-48F5-BC39-392798411F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54EB88-75A7-4F3F-A13A-886777DC54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67484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C0DB5D2-5E60-4BE2-B43F-BCB594D0AA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D654F6E-F566-42EF-8A44-03444E5FF3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83849F5-30C0-4563-AEAD-105FD4ABA2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B6423-A9A8-4A86-86DA-88C7DF84167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3906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FA483C50-22A5-4555-9790-C705C1D7EE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0B4FCFFD-CDDF-4398-889A-155C4DC5F4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64ADECE3-8BA7-4886-A005-1141219F348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2ED1B299-DBE7-4044-A587-CE0493BB545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93605F03-CAD1-4E9A-8061-FC8C151F95A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mtClean="0"/>
            </a:lvl1pPr>
          </a:lstStyle>
          <a:p>
            <a:pPr>
              <a:defRPr/>
            </a:pPr>
            <a:fld id="{F9CE0A63-80EF-45C1-A9F4-307590CF53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20.wmf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wmf"/><Relationship Id="rId13" Type="http://schemas.openxmlformats.org/officeDocument/2006/relationships/image" Target="../media/image125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12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22.wmf"/><Relationship Id="rId11" Type="http://schemas.openxmlformats.org/officeDocument/2006/relationships/image" Target="../media/image124.wmf"/><Relationship Id="rId5" Type="http://schemas.openxmlformats.org/officeDocument/2006/relationships/oleObject" Target="../embeddings/oleObject13.bin"/><Relationship Id="rId10" Type="http://schemas.openxmlformats.org/officeDocument/2006/relationships/oleObject" Target="../embeddings/oleObject15.bin"/><Relationship Id="rId4" Type="http://schemas.openxmlformats.org/officeDocument/2006/relationships/image" Target="../media/image121.wmf"/><Relationship Id="rId9" Type="http://schemas.openxmlformats.org/officeDocument/2006/relationships/image" Target="../media/image126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9.jpeg"/><Relationship Id="rId7" Type="http://schemas.openxmlformats.org/officeDocument/2006/relationships/image" Target="../media/image12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127.wmf"/><Relationship Id="rId4" Type="http://schemas.openxmlformats.org/officeDocument/2006/relationships/oleObject" Target="../embeddings/oleObject17.bin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31.wmf"/><Relationship Id="rId4" Type="http://schemas.openxmlformats.org/officeDocument/2006/relationships/oleObject" Target="../embeddings/oleObject19.bin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34.png"/><Relationship Id="rId5" Type="http://schemas.openxmlformats.org/officeDocument/2006/relationships/image" Target="../media/image133.wmf"/><Relationship Id="rId4" Type="http://schemas.openxmlformats.org/officeDocument/2006/relationships/oleObject" Target="../embeddings/oleObject20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36.png"/><Relationship Id="rId7" Type="http://schemas.openxmlformats.org/officeDocument/2006/relationships/image" Target="../media/image37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10" Type="http://schemas.openxmlformats.org/officeDocument/2006/relationships/image" Target="../media/image40.png"/><Relationship Id="rId4" Type="http://schemas.openxmlformats.org/officeDocument/2006/relationships/image" Target="../media/image137.png"/><Relationship Id="rId9" Type="http://schemas.openxmlformats.org/officeDocument/2006/relationships/image" Target="../media/image39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hyperlink" Target="https://commons.wikimedia.org/wiki/File:PN_diode_with_electrical_symbol-ru.svg?uselang=ru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png"/><Relationship Id="rId4" Type="http://schemas.openxmlformats.org/officeDocument/2006/relationships/hyperlink" Target="https://commons.wikimedia.org/wiki/File:%D0%A1%D1%82%D1%80%D1%83%D0%BA%D1%82%D1%83%D1%80%D0%B0_NPN_%D1%82%D1%80%D0%B0%D0%BD%D0%B7%D0%B8%D1%81%D1%82%D0%BE%D1%80%D0%B0_%D0%B8_%D0%B5%D0%B3%D0%BE_%D1%82%D0%BE%D0%BA%D0%B8.svg?uselang=ru" TargetMode="Externa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w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jpeg"/><Relationship Id="rId4" Type="http://schemas.openxmlformats.org/officeDocument/2006/relationships/hyperlink" Target="http://femto.com.ua/articles/part_1/1934.html" TargetMode="Externa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oleObject" Target="../embeddings/oleObject21.bin"/><Relationship Id="rId7" Type="http://schemas.openxmlformats.org/officeDocument/2006/relationships/image" Target="../media/image14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47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146.wmf"/><Relationship Id="rId9" Type="http://schemas.openxmlformats.org/officeDocument/2006/relationships/image" Target="../media/image150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5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commons.wikimedia.org/wiki/File:William_Shockley,_Stanford_University.jpg?uselang=ru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49.png"/><Relationship Id="rId7" Type="http://schemas.openxmlformats.org/officeDocument/2006/relationships/image" Target="../media/image4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6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48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53.png"/><Relationship Id="rId7" Type="http://schemas.openxmlformats.org/officeDocument/2006/relationships/image" Target="../media/image5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50.wmf"/><Relationship Id="rId10" Type="http://schemas.openxmlformats.org/officeDocument/2006/relationships/image" Target="../media/image54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52.w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56.wmf"/><Relationship Id="rId4" Type="http://schemas.openxmlformats.org/officeDocument/2006/relationships/oleObject" Target="../embeddings/oleObject9.bin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jpeg"/><Relationship Id="rId7" Type="http://schemas.openxmlformats.org/officeDocument/2006/relationships/image" Target="../media/image62.jpeg"/><Relationship Id="rId2" Type="http://schemas.openxmlformats.org/officeDocument/2006/relationships/hyperlink" Target="http://ru.wikipedia.org/wiki/%D0%A4%D0%B0%D0%B9%D0%BB:Quartz_Crucible_with_Silicon_for_Chohralsky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u.wikipedia.org/wiki/%D0%A4%D0%B0%D0%B9%D0%BB:Silicon_seed_crystal_puller_rod.jpg" TargetMode="External"/><Relationship Id="rId5" Type="http://schemas.openxmlformats.org/officeDocument/2006/relationships/image" Target="../media/image61.jpeg"/><Relationship Id="rId4" Type="http://schemas.openxmlformats.org/officeDocument/2006/relationships/hyperlink" Target="http://ru.wikipedia.org/wiki/%D0%A4%D0%B0%D0%B9%D0%BB:Chohralsky_Silicon_Crystal_Growth.jpg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wmf"/><Relationship Id="rId4" Type="http://schemas.openxmlformats.org/officeDocument/2006/relationships/image" Target="../media/image10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36A7463-DB50-40DD-8862-A878F70A34D7}"/>
              </a:ext>
            </a:extLst>
          </p:cNvPr>
          <p:cNvSpPr txBox="1"/>
          <p:nvPr/>
        </p:nvSpPr>
        <p:spPr>
          <a:xfrm>
            <a:off x="0" y="1628800"/>
            <a:ext cx="9144000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>
                <a:solidFill>
                  <a:srgbClr val="0000FF"/>
                </a:solidFill>
              </a:rPr>
              <a:t>ДИФРАКЦИОННЫЙ СТРУКТУРНЫЙ АНАЛИЗ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="" xmlns:a16="http://schemas.microsoft.com/office/drawing/2014/main" id="{ABCC74B4-B3D2-4EC6-98CA-E38C72804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9730" y="6043958"/>
            <a:ext cx="340427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accent2"/>
                </a:solidFill>
                <a:latin typeface="Times New Roman" panose="02020603050405020304" pitchFamily="18" charset="0"/>
              </a:rPr>
              <a:t>Проф., </a:t>
            </a:r>
            <a:r>
              <a:rPr lang="ru-RU" altLang="ru-RU" sz="18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дфмн</a:t>
            </a:r>
            <a:r>
              <a:rPr lang="ru-RU" altLang="ru-RU" sz="1800" dirty="0">
                <a:solidFill>
                  <a:schemeClr val="accent2"/>
                </a:solidFill>
                <a:latin typeface="Times New Roman" panose="02020603050405020304" pitchFamily="18" charset="0"/>
              </a:rPr>
              <a:t> Суворов Э.В.</a:t>
            </a:r>
            <a:endParaRPr lang="ru-RU" altLang="ru-RU" sz="1800" dirty="0">
              <a:latin typeface="Times New Roman" panose="02020603050405020304" pitchFamily="18" charset="0"/>
            </a:endParaRPr>
          </a:p>
        </p:txBody>
      </p:sp>
      <p:graphicFrame>
        <p:nvGraphicFramePr>
          <p:cNvPr id="4" name="Object 6">
            <a:extLst>
              <a:ext uri="{FF2B5EF4-FFF2-40B4-BE49-F238E27FC236}">
                <a16:creationId xmlns="" xmlns:a16="http://schemas.microsoft.com/office/drawing/2014/main" id="{C6A673F6-761C-4938-9366-089DD2911949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947642" y="6048045"/>
          <a:ext cx="792088" cy="809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42" name="Document" r:id="rId4" imgW="533400" imgH="547116" progId="Word.Document.8">
                  <p:embed/>
                </p:oleObj>
              </mc:Choice>
              <mc:Fallback>
                <p:oleObj name="Document" r:id="rId4" imgW="533400" imgH="547116" progId="Word.Document.8">
                  <p:embed/>
                  <p:pic>
                    <p:nvPicPr>
                      <p:cNvPr id="4" name="Object 6">
                        <a:extLst>
                          <a:ext uri="{FF2B5EF4-FFF2-40B4-BE49-F238E27FC236}">
                            <a16:creationId xmlns="" xmlns:a16="http://schemas.microsoft.com/office/drawing/2014/main" id="{C6A673F6-761C-4938-9366-089DD29119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7642" y="6048045"/>
                        <a:ext cx="792088" cy="8099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7">
            <a:extLst>
              <a:ext uri="{FF2B5EF4-FFF2-40B4-BE49-F238E27FC236}">
                <a16:creationId xmlns="" xmlns:a16="http://schemas.microsoft.com/office/drawing/2014/main" id="{906BCCE5-6D8F-4C04-97FF-80F744E97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9730" y="6400800"/>
            <a:ext cx="340427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200" b="1" dirty="0">
                <a:latin typeface="+mn-lt"/>
                <a:cs typeface="+mn-cs"/>
              </a:rPr>
              <a:t>ИНСТИТУТ ФИЗИКИ ТВЕРДОГО ТЕЛА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200" b="1" dirty="0">
                <a:latin typeface="+mn-lt"/>
                <a:cs typeface="+mn-cs"/>
              </a:rPr>
              <a:t>РОССИЙСКОЙ АКАДЕМИИ НАУК</a:t>
            </a:r>
            <a:endParaRPr lang="ru-RU" altLang="ru-RU" sz="24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43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5">
            <a:extLst>
              <a:ext uri="{FF2B5EF4-FFF2-40B4-BE49-F238E27FC236}">
                <a16:creationId xmlns="" xmlns:a16="http://schemas.microsoft.com/office/drawing/2014/main" id="{F5287445-0F6B-4114-B64E-DE43689CB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50"/>
            <a:ext cx="91440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3333FF"/>
                </a:solidFill>
              </a:rPr>
              <a:t>Микросхемы</a:t>
            </a:r>
          </a:p>
        </p:txBody>
      </p:sp>
      <p:sp>
        <p:nvSpPr>
          <p:cNvPr id="39939" name="Text Box 6">
            <a:extLst>
              <a:ext uri="{FF2B5EF4-FFF2-40B4-BE49-F238E27FC236}">
                <a16:creationId xmlns="" xmlns:a16="http://schemas.microsoft.com/office/drawing/2014/main" id="{285A6CC6-D97E-4B4B-ACA2-10E8B3635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951" y="4657394"/>
            <a:ext cx="9144000" cy="218521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FF0000"/>
                </a:solidFill>
              </a:rPr>
              <a:t>В современных процессорах плотность монтажа составляет приблизительно </a:t>
            </a:r>
            <a:endParaRPr lang="ru-RU" altLang="ru-RU" sz="2000" b="1" dirty="0" smtClean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b="1" dirty="0" smtClean="0">
                <a:solidFill>
                  <a:srgbClr val="FF0000"/>
                </a:solidFill>
              </a:rPr>
              <a:t>7x10</a:t>
            </a:r>
            <a:r>
              <a:rPr lang="en-US" altLang="ru-RU" b="1" baseline="30000" dirty="0" smtClean="0">
                <a:solidFill>
                  <a:srgbClr val="FF0000"/>
                </a:solidFill>
              </a:rPr>
              <a:t>8</a:t>
            </a:r>
            <a:r>
              <a:rPr lang="en-US" altLang="ru-RU" b="1" dirty="0" smtClean="0">
                <a:solidFill>
                  <a:srgbClr val="FF0000"/>
                </a:solidFill>
              </a:rPr>
              <a:t> </a:t>
            </a:r>
            <a:r>
              <a:rPr lang="ru-RU" altLang="ru-RU" b="1" dirty="0">
                <a:solidFill>
                  <a:srgbClr val="FF0000"/>
                </a:solidFill>
              </a:rPr>
              <a:t>элементов</a:t>
            </a:r>
            <a:r>
              <a:rPr lang="en-US" altLang="ru-RU" b="1" dirty="0">
                <a:solidFill>
                  <a:srgbClr val="FF0000"/>
                </a:solidFill>
              </a:rPr>
              <a:t> </a:t>
            </a:r>
            <a:endParaRPr lang="ru-RU" altLang="ru-RU" b="1" dirty="0" smtClean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solidFill>
                  <a:srgbClr val="FF0000"/>
                </a:solidFill>
              </a:rPr>
              <a:t>(</a:t>
            </a:r>
            <a:r>
              <a:rPr lang="ru-RU" altLang="ru-RU" b="1" dirty="0">
                <a:solidFill>
                  <a:srgbClr val="FF0000"/>
                </a:solidFill>
              </a:rPr>
              <a:t>транзисторов, диодов и пр.)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FF0000"/>
                </a:solidFill>
              </a:rPr>
              <a:t>на площади около 200</a:t>
            </a:r>
            <a:r>
              <a:rPr lang="en-US" altLang="ru-RU" b="1" dirty="0">
                <a:solidFill>
                  <a:srgbClr val="FF0000"/>
                </a:solidFill>
              </a:rPr>
              <a:t> </a:t>
            </a:r>
            <a:r>
              <a:rPr lang="ru-RU" altLang="ru-RU" b="1" dirty="0">
                <a:solidFill>
                  <a:srgbClr val="FF0000"/>
                </a:solidFill>
              </a:rPr>
              <a:t>мкм</a:t>
            </a:r>
            <a:r>
              <a:rPr lang="ru-RU" altLang="ru-RU" b="1" baseline="30000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39940" name="Picture 5" descr="E:\Процессоры.tif">
            <a:extLst>
              <a:ext uri="{FF2B5EF4-FFF2-40B4-BE49-F238E27FC236}">
                <a16:creationId xmlns="" xmlns:a16="http://schemas.microsoft.com/office/drawing/2014/main" id="{FA15ED39-887A-45F3-A82A-738292BEC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186" y="806325"/>
            <a:ext cx="6163898" cy="3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77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5" name="Text Box 5">
            <a:extLst>
              <a:ext uri="{FF2B5EF4-FFF2-40B4-BE49-F238E27FC236}">
                <a16:creationId xmlns="" xmlns:a16="http://schemas.microsoft.com/office/drawing/2014/main" id="{A29D89C1-A1D9-4FED-B056-D116C8483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311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00CC"/>
                </a:solidFill>
              </a:rPr>
              <a:t>Монтаж фрагментов рентгеновских топограмм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00CC"/>
                </a:solidFill>
              </a:rPr>
              <a:t>монокристалла кремния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/>
              <a:t>Диаметр пластин 76 мм, отражение (001), излучение </a:t>
            </a:r>
            <a:r>
              <a:rPr lang="en-US" altLang="ru-RU" sz="2000" b="1"/>
              <a:t>CuK</a:t>
            </a:r>
            <a:r>
              <a:rPr lang="en-US" altLang="ru-RU" sz="2000" b="1">
                <a:latin typeface="Symbol" panose="05050102010706020507" pitchFamily="18" charset="2"/>
              </a:rPr>
              <a:t>a</a:t>
            </a:r>
            <a:r>
              <a:rPr lang="ru-RU" altLang="ru-RU" sz="2000" b="1"/>
              <a:t>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/>
              <a:t>кристалл подготовлен для изготовления фотодиодов. </a:t>
            </a:r>
          </a:p>
        </p:txBody>
      </p:sp>
      <p:sp>
        <p:nvSpPr>
          <p:cNvPr id="102406" name="Text Box 6">
            <a:extLst>
              <a:ext uri="{FF2B5EF4-FFF2-40B4-BE49-F238E27FC236}">
                <a16:creationId xmlns="" xmlns:a16="http://schemas.microsoft.com/office/drawing/2014/main" id="{1AE6BD78-FC10-4029-A0E3-1A565D057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6381750"/>
            <a:ext cx="24511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i="1"/>
              <a:t>Из работы И.Л.Шульпиной</a:t>
            </a:r>
          </a:p>
        </p:txBody>
      </p:sp>
      <p:pic>
        <p:nvPicPr>
          <p:cNvPr id="102408" name="Picture 8" descr="Без имени-2">
            <a:extLst>
              <a:ext uri="{FF2B5EF4-FFF2-40B4-BE49-F238E27FC236}">
                <a16:creationId xmlns="" xmlns:a16="http://schemas.microsoft.com/office/drawing/2014/main" id="{F3058EFE-B54F-415E-B7B3-080359A83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484313"/>
            <a:ext cx="6049962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9" name="Text Box 9">
            <a:extLst>
              <a:ext uri="{FF2B5EF4-FFF2-40B4-BE49-F238E27FC236}">
                <a16:creationId xmlns="" xmlns:a16="http://schemas.microsoft.com/office/drawing/2014/main" id="{3B33F3EB-2673-4F89-BBFB-4883D2B30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97425"/>
            <a:ext cx="9144000" cy="138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000CC"/>
                </a:solidFill>
              </a:rPr>
              <a:t>Монтаж топограмм, полученных по методу ограниченных проекций с наложением на него карты фотодиодов. Видны полосы роста в проекции на плоскость 111 и крупные скопления дислокационнх петель. На карте показаны размеры фотодиодов. На нее можно наложить карту параметров и увидеть, как дефекты влияют на параметры приборов. Метод огрпроекций применен потому, что на нерабочей поверхности полупластины кремния был нанесен геттер, который не позволял снять образец обычно. </a:t>
            </a:r>
          </a:p>
        </p:txBody>
      </p:sp>
      <p:sp>
        <p:nvSpPr>
          <p:cNvPr id="102410" name="Text Box 10">
            <a:extLst>
              <a:ext uri="{FF2B5EF4-FFF2-40B4-BE49-F238E27FC236}">
                <a16:creationId xmlns="" xmlns:a16="http://schemas.microsoft.com/office/drawing/2014/main" id="{5D763419-3ABF-4308-A2FD-C697871C1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1557338"/>
            <a:ext cx="455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solidFill>
                  <a:srgbClr val="0000CC"/>
                </a:solidFill>
              </a:rPr>
              <a:t>Si</a:t>
            </a:r>
            <a:endParaRPr lang="ru-RU" altLang="ru-RU" sz="240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5" grpId="0" animBg="1"/>
      <p:bldP spid="102406" grpId="0" animBg="1"/>
      <p:bldP spid="102409" grpId="0" animBg="1"/>
      <p:bldP spid="102410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29B36BB-1E6D-4213-AA11-63DD7F375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754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3333FF"/>
                </a:solidFill>
              </a:rPr>
              <a:t>Пространственное разрешение на рентгеновской топограмме определяется суммой трех компонент</a:t>
            </a:r>
            <a:endParaRPr lang="ru-RU" altLang="ru-RU" sz="360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AD2FC44-F25E-42CD-BF47-FF5176DF5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0838" y="2359025"/>
            <a:ext cx="5973762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3333FF"/>
                </a:solidFill>
              </a:rPr>
              <a:t>1</a:t>
            </a:r>
            <a:r>
              <a:rPr lang="ru-RU" altLang="ru-RU" sz="2800" b="1">
                <a:solidFill>
                  <a:srgbClr val="3333FF"/>
                </a:solidFill>
              </a:rPr>
              <a:t>. дифракционным уширением; </a:t>
            </a:r>
            <a:endParaRPr lang="ru-RU" altLang="ru-RU" sz="280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9F8F96-FEFB-4BC9-8F99-F89A1EFD7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2900" y="2906713"/>
            <a:ext cx="5967413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</a:rPr>
              <a:t>2. Геометрическим уширением;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675083F-EA69-4613-A569-4F7E50CDD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2900" y="3452813"/>
            <a:ext cx="5967413" cy="522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</a:rPr>
              <a:t>3. Спектральным уширением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="" xmlns:a16="http://schemas.microsoft.com/office/drawing/2014/main" id="{7D9EE66C-A57A-4926-9B89-D237734366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66825" y="4581525"/>
          <a:ext cx="6659563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45" name="Equation" r:id="rId3" imgW="1282700" imgH="190500" progId="Equation.DSMT4">
                  <p:embed/>
                </p:oleObj>
              </mc:Choice>
              <mc:Fallback>
                <p:oleObj name="Equation" r:id="rId3" imgW="1282700" imgH="190500" progId="Equation.DSMT4">
                  <p:embed/>
                  <p:pic>
                    <p:nvPicPr>
                      <p:cNvPr id="0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6825" y="4581525"/>
                        <a:ext cx="6659563" cy="10080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8">
            <a:extLst>
              <a:ext uri="{FF2B5EF4-FFF2-40B4-BE49-F238E27FC236}">
                <a16:creationId xmlns="" xmlns:a16="http://schemas.microsoft.com/office/drawing/2014/main" id="{3306E9C7-40D9-449B-B457-16C187D8BD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76375" y="936625"/>
          <a:ext cx="2563813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074" name="Equation" r:id="rId3" imgW="736600" imgH="190500" progId="Equation.DSMT4">
                  <p:embed/>
                </p:oleObj>
              </mc:Choice>
              <mc:Fallback>
                <p:oleObj name="Equation" r:id="rId3" imgW="736600" imgH="1905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936625"/>
                        <a:ext cx="2563813" cy="6635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10">
            <a:extLst>
              <a:ext uri="{FF2B5EF4-FFF2-40B4-BE49-F238E27FC236}">
                <a16:creationId xmlns="" xmlns:a16="http://schemas.microsoft.com/office/drawing/2014/main" id="{920AA6A5-E0FE-4295-A742-7C656243CF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95813" y="793750"/>
          <a:ext cx="1800225" cy="105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075" name="Equation" r:id="rId5" imgW="647700" imgH="381000" progId="Equation.DSMT4">
                  <p:embed/>
                </p:oleObj>
              </mc:Choice>
              <mc:Fallback>
                <p:oleObj name="Equation" r:id="rId5" imgW="647700" imgH="3810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5813" y="793750"/>
                        <a:ext cx="1800225" cy="10588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12">
            <a:extLst>
              <a:ext uri="{FF2B5EF4-FFF2-40B4-BE49-F238E27FC236}">
                <a16:creationId xmlns="" xmlns:a16="http://schemas.microsoft.com/office/drawing/2014/main" id="{A914E90E-7242-4F15-B39C-18AA418A47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40425" y="3357563"/>
          <a:ext cx="2016125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076" name="Equation" r:id="rId7" imgW="647419" imgH="342751" progId="Equation.DSMT4">
                  <p:embed/>
                </p:oleObj>
              </mc:Choice>
              <mc:Fallback>
                <p:oleObj name="Equation" r:id="rId7" imgW="647419" imgH="342751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425" y="3357563"/>
                        <a:ext cx="2016125" cy="10683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3" descr="tr-1">
            <a:extLst>
              <a:ext uri="{FF2B5EF4-FFF2-40B4-BE49-F238E27FC236}">
                <a16:creationId xmlns="" xmlns:a16="http://schemas.microsoft.com/office/drawing/2014/main" id="{6447BDBF-4645-4260-8C4D-644774204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997200"/>
            <a:ext cx="4752975" cy="1798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14">
            <a:extLst>
              <a:ext uri="{FF2B5EF4-FFF2-40B4-BE49-F238E27FC236}">
                <a16:creationId xmlns="" xmlns:a16="http://schemas.microsoft.com/office/drawing/2014/main" id="{52BB1926-8A36-4627-9F85-3928C432CD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68425" y="5868988"/>
          <a:ext cx="2447925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077" name="Equation" r:id="rId10" imgW="761669" imgH="190417" progId="Equation.DSMT4">
                  <p:embed/>
                </p:oleObj>
              </mc:Choice>
              <mc:Fallback>
                <p:oleObj name="Equation" r:id="rId10" imgW="761669" imgH="190417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8425" y="5868988"/>
                        <a:ext cx="2447925" cy="6127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5">
            <a:extLst>
              <a:ext uri="{FF2B5EF4-FFF2-40B4-BE49-F238E27FC236}">
                <a16:creationId xmlns="" xmlns:a16="http://schemas.microsoft.com/office/drawing/2014/main" id="{473EF185-506B-4BBB-85B6-C184F80A98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64050" y="5653088"/>
          <a:ext cx="2305050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078" name="Equation" r:id="rId12" imgW="799753" imgH="355446" progId="Equation.DSMT4">
                  <p:embed/>
                </p:oleObj>
              </mc:Choice>
              <mc:Fallback>
                <p:oleObj name="Equation" r:id="rId12" imgW="799753" imgH="355446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4050" y="5653088"/>
                        <a:ext cx="2305050" cy="10255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A9366DEE-C92B-4BA8-A2E5-9238BE606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8913"/>
            <a:ext cx="91440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1. Дифракционное уширение определяется соотношением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61DD9E3D-A335-431A-A654-CB1ED4B4D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89138"/>
            <a:ext cx="9144000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2. Геометрическое уширение (за счет размеров   	фокального пятна источника)</a:t>
            </a:r>
            <a:endParaRPr lang="ru-RU" altLang="ru-RU" sz="240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3E980B1-CFA2-4401-BA69-707630385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13325"/>
            <a:ext cx="91440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3. Спектральное уширение</a:t>
            </a:r>
            <a:endParaRPr lang="ru-RU" altLang="ru-RU" sz="240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E60B281-13C5-4D54-8E35-75C3F0C4E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1125538"/>
            <a:ext cx="2244725" cy="306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/>
              <a:t>Экстинкционная длина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5" name="Picture 5" descr="Безымянный">
            <a:extLst>
              <a:ext uri="{FF2B5EF4-FFF2-40B4-BE49-F238E27FC236}">
                <a16:creationId xmlns="" xmlns:a16="http://schemas.microsoft.com/office/drawing/2014/main" id="{93EB55E0-09D7-4E45-8A33-4C9A9CA26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085975"/>
            <a:ext cx="3971925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0886" name="AutoShape 6">
            <a:extLst>
              <a:ext uri="{FF2B5EF4-FFF2-40B4-BE49-F238E27FC236}">
                <a16:creationId xmlns="" xmlns:a16="http://schemas.microsoft.com/office/drawing/2014/main" id="{8784B7B0-3050-4ABA-8BF1-4C7A98D6A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2975" y="3822700"/>
            <a:ext cx="360363" cy="531813"/>
          </a:xfrm>
          <a:prstGeom prst="upArrow">
            <a:avLst>
              <a:gd name="adj1" fmla="val 50000"/>
              <a:gd name="adj2" fmla="val 6001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/>
          </a:p>
        </p:txBody>
      </p:sp>
      <p:sp>
        <p:nvSpPr>
          <p:cNvPr id="250887" name="AutoShape 7">
            <a:extLst>
              <a:ext uri="{FF2B5EF4-FFF2-40B4-BE49-F238E27FC236}">
                <a16:creationId xmlns="" xmlns:a16="http://schemas.microsoft.com/office/drawing/2014/main" id="{CFD2EEC1-6B57-43EA-9210-D1807D3BE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5013" y="3822700"/>
            <a:ext cx="360362" cy="531813"/>
          </a:xfrm>
          <a:prstGeom prst="downArrow">
            <a:avLst>
              <a:gd name="adj1" fmla="val 50000"/>
              <a:gd name="adj2" fmla="val 5504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/>
          </a:p>
        </p:txBody>
      </p:sp>
      <p:graphicFrame>
        <p:nvGraphicFramePr>
          <p:cNvPr id="250892" name="Object 12">
            <a:extLst>
              <a:ext uri="{FF2B5EF4-FFF2-40B4-BE49-F238E27FC236}">
                <a16:creationId xmlns="" xmlns:a16="http://schemas.microsoft.com/office/drawing/2014/main" id="{D455E702-87BB-40E2-B31E-FD553B14698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47813" y="4618038"/>
          <a:ext cx="2016125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656" name="Equation" r:id="rId4" imgW="647419" imgH="253890" progId="Equation.DSMT4">
                  <p:embed/>
                </p:oleObj>
              </mc:Choice>
              <mc:Fallback>
                <p:oleObj name="Equation" r:id="rId4" imgW="647419" imgH="25389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4618038"/>
                        <a:ext cx="2016125" cy="7905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0893" name="Object 13">
            <a:extLst>
              <a:ext uri="{FF2B5EF4-FFF2-40B4-BE49-F238E27FC236}">
                <a16:creationId xmlns="" xmlns:a16="http://schemas.microsoft.com/office/drawing/2014/main" id="{CD24591E-DC80-4D45-A43A-30B968498C3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78525" y="4581525"/>
          <a:ext cx="1800225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657" name="Equation" r:id="rId6" imgW="622030" imgH="253890" progId="Equation.DSMT4">
                  <p:embed/>
                </p:oleObj>
              </mc:Choice>
              <mc:Fallback>
                <p:oleObj name="Equation" r:id="rId6" imgW="622030" imgH="25389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8525" y="4581525"/>
                        <a:ext cx="1800225" cy="7334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0895" name="Picture 15" descr="Безымянный3">
            <a:extLst>
              <a:ext uri="{FF2B5EF4-FFF2-40B4-BE49-F238E27FC236}">
                <a16:creationId xmlns="" xmlns:a16="http://schemas.microsoft.com/office/drawing/2014/main" id="{9C428570-08B0-4612-B6FC-2BFDFEB5D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133600"/>
            <a:ext cx="4176712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0896" name="Line 16">
            <a:extLst>
              <a:ext uri="{FF2B5EF4-FFF2-40B4-BE49-F238E27FC236}">
                <a16:creationId xmlns="" xmlns:a16="http://schemas.microsoft.com/office/drawing/2014/main" id="{65E1A24D-7E5E-45DD-82EE-93F919C9AD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27313" y="1393825"/>
            <a:ext cx="0" cy="1963738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0897" name="Line 17">
            <a:extLst>
              <a:ext uri="{FF2B5EF4-FFF2-40B4-BE49-F238E27FC236}">
                <a16:creationId xmlns="" xmlns:a16="http://schemas.microsoft.com/office/drawing/2014/main" id="{6E080357-4BD0-4260-AA13-EF199A764CF7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9250" y="3644900"/>
            <a:ext cx="1720850" cy="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0898" name="Line 18">
            <a:extLst>
              <a:ext uri="{FF2B5EF4-FFF2-40B4-BE49-F238E27FC236}">
                <a16:creationId xmlns="" xmlns:a16="http://schemas.microsoft.com/office/drawing/2014/main" id="{1C693E3E-0A5E-4C06-90B0-32AF821992C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32588" y="1277938"/>
            <a:ext cx="0" cy="1946275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0899" name="Line 19">
            <a:extLst>
              <a:ext uri="{FF2B5EF4-FFF2-40B4-BE49-F238E27FC236}">
                <a16:creationId xmlns="" xmlns:a16="http://schemas.microsoft.com/office/drawing/2014/main" id="{00DC4C50-B014-4DEC-AC8D-44C246C2E3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4388" y="1277938"/>
            <a:ext cx="0" cy="1935162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0900" name="Text Box 20">
            <a:extLst>
              <a:ext uri="{FF2B5EF4-FFF2-40B4-BE49-F238E27FC236}">
                <a16:creationId xmlns="" xmlns:a16="http://schemas.microsoft.com/office/drawing/2014/main" id="{A7935F90-295F-4224-9DAC-128EF2E51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163" y="1619250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rgbClr val="0000CC"/>
                </a:solidFill>
              </a:rPr>
              <a:t>H</a:t>
            </a:r>
            <a:endParaRPr lang="ru-RU" altLang="ru-RU" sz="2400" b="1">
              <a:solidFill>
                <a:srgbClr val="0000CC"/>
              </a:solidFill>
            </a:endParaRPr>
          </a:p>
        </p:txBody>
      </p:sp>
      <p:sp>
        <p:nvSpPr>
          <p:cNvPr id="250903" name="Text Box 23">
            <a:extLst>
              <a:ext uri="{FF2B5EF4-FFF2-40B4-BE49-F238E27FC236}">
                <a16:creationId xmlns="" xmlns:a16="http://schemas.microsoft.com/office/drawing/2014/main" id="{834C24BA-8B54-469A-83EA-2CE779B45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3171825"/>
            <a:ext cx="369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rgbClr val="CC3300"/>
                </a:solidFill>
              </a:rPr>
              <a:t>b</a:t>
            </a:r>
            <a:endParaRPr lang="ru-RU" altLang="ru-RU" sz="2400" b="1">
              <a:solidFill>
                <a:srgbClr val="CC3300"/>
              </a:solidFill>
            </a:endParaRPr>
          </a:p>
        </p:txBody>
      </p:sp>
      <p:sp>
        <p:nvSpPr>
          <p:cNvPr id="250907" name="Rectangle 27">
            <a:extLst>
              <a:ext uri="{FF2B5EF4-FFF2-40B4-BE49-F238E27FC236}">
                <a16:creationId xmlns="" xmlns:a16="http://schemas.microsoft.com/office/drawing/2014/main" id="{3B513D92-1100-4E75-B988-D300BCB9F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3950" y="1628775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rgbClr val="0000CC"/>
                </a:solidFill>
              </a:rPr>
              <a:t>H</a:t>
            </a:r>
            <a:endParaRPr lang="ru-RU" altLang="ru-RU" sz="2400" b="1">
              <a:solidFill>
                <a:srgbClr val="0000CC"/>
              </a:solidFill>
            </a:endParaRPr>
          </a:p>
        </p:txBody>
      </p:sp>
      <p:sp>
        <p:nvSpPr>
          <p:cNvPr id="250908" name="Text Box 28">
            <a:extLst>
              <a:ext uri="{FF2B5EF4-FFF2-40B4-BE49-F238E27FC236}">
                <a16:creationId xmlns="" xmlns:a16="http://schemas.microsoft.com/office/drawing/2014/main" id="{502FA1B2-B0EC-4F46-84FB-9D3649210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5825" y="1628775"/>
            <a:ext cx="36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rgbClr val="CC3300"/>
                </a:solidFill>
              </a:rPr>
              <a:t>b</a:t>
            </a:r>
            <a:endParaRPr lang="ru-RU" altLang="ru-RU" sz="2400" b="1">
              <a:solidFill>
                <a:srgbClr val="CC3300"/>
              </a:solidFill>
            </a:endParaRPr>
          </a:p>
        </p:txBody>
      </p:sp>
      <p:sp>
        <p:nvSpPr>
          <p:cNvPr id="250909" name="Text Box 29">
            <a:extLst>
              <a:ext uri="{FF2B5EF4-FFF2-40B4-BE49-F238E27FC236}">
                <a16:creationId xmlns="" xmlns:a16="http://schemas.microsoft.com/office/drawing/2014/main" id="{5814F27C-C569-4707-A7D5-0FC409ACD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4000"/>
            <a:ext cx="9144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0000CC"/>
                </a:solidFill>
              </a:rPr>
              <a:t>Общее правило рентгеновской топографии</a:t>
            </a:r>
          </a:p>
        </p:txBody>
      </p:sp>
      <p:sp>
        <p:nvSpPr>
          <p:cNvPr id="250910" name="Text Box 30">
            <a:extLst>
              <a:ext uri="{FF2B5EF4-FFF2-40B4-BE49-F238E27FC236}">
                <a16:creationId xmlns="" xmlns:a16="http://schemas.microsoft.com/office/drawing/2014/main" id="{4A7F9334-EC86-4F93-B700-E7B5300CB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5883275"/>
            <a:ext cx="4460875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000CC"/>
                </a:solidFill>
              </a:rPr>
              <a:t>Изображение дефекта погашено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000CC"/>
                </a:solidFill>
              </a:rPr>
              <a:t>(контраст минимальный или отсутствует)</a:t>
            </a:r>
          </a:p>
        </p:txBody>
      </p:sp>
      <p:sp>
        <p:nvSpPr>
          <p:cNvPr id="250911" name="Text Box 31">
            <a:extLst>
              <a:ext uri="{FF2B5EF4-FFF2-40B4-BE49-F238E27FC236}">
                <a16:creationId xmlns="" xmlns:a16="http://schemas.microsoft.com/office/drawing/2014/main" id="{13AA5E1A-FE09-45F6-BA75-18B24BBE0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900" y="5883275"/>
            <a:ext cx="3913188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000CC"/>
                </a:solidFill>
              </a:rPr>
              <a:t>Изображение дефекта наблюдается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000CC"/>
                </a:solidFill>
              </a:rPr>
              <a:t>(контраст максимальный)</a:t>
            </a:r>
          </a:p>
        </p:txBody>
      </p:sp>
      <p:sp>
        <p:nvSpPr>
          <p:cNvPr id="2" name="Стрелка вправо 1">
            <a:extLst>
              <a:ext uri="{FF2B5EF4-FFF2-40B4-BE49-F238E27FC236}">
                <a16:creationId xmlns="" xmlns:a16="http://schemas.microsoft.com/office/drawing/2014/main" id="{FDD53BF8-43BB-4501-861B-A2A0811A18D3}"/>
              </a:ext>
            </a:extLst>
          </p:cNvPr>
          <p:cNvSpPr/>
          <p:nvPr/>
        </p:nvSpPr>
        <p:spPr>
          <a:xfrm>
            <a:off x="3128963" y="2984500"/>
            <a:ext cx="422275" cy="4079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886" grpId="0" animBg="1"/>
      <p:bldP spid="250887" grpId="0" animBg="1"/>
      <p:bldP spid="250900" grpId="0"/>
      <p:bldP spid="250903" grpId="0"/>
      <p:bldP spid="250907" grpId="0"/>
      <p:bldP spid="250908" grpId="0"/>
      <p:bldP spid="250909" grpId="0" animBg="1"/>
      <p:bldP spid="250910" grpId="0" animBg="1"/>
      <p:bldP spid="250911" grpId="0" animBg="1"/>
      <p:bldP spid="2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349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481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88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12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TextBox 2">
            <a:extLst>
              <a:ext uri="{FF2B5EF4-FFF2-40B4-BE49-F238E27FC236}">
                <a16:creationId xmlns="" xmlns:a16="http://schemas.microsoft.com/office/drawing/2014/main" id="{B8B29DBF-D081-4129-B313-5CA90F40C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122238"/>
            <a:ext cx="5564187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0000CC"/>
                </a:solidFill>
              </a:rPr>
              <a:t>Сферическая  волна </a:t>
            </a:r>
          </a:p>
        </p:txBody>
      </p:sp>
      <p:pic>
        <p:nvPicPr>
          <p:cNvPr id="268291" name="Picture 9" descr="D:\Сферическая волна 3.tif">
            <a:extLst>
              <a:ext uri="{FF2B5EF4-FFF2-40B4-BE49-F238E27FC236}">
                <a16:creationId xmlns="" xmlns:a16="http://schemas.microsoft.com/office/drawing/2014/main" id="{22299B1A-5BEB-4ED0-BC50-C7449D432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714500"/>
            <a:ext cx="4170363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8292" name="TextBox 12">
            <a:extLst>
              <a:ext uri="{FF2B5EF4-FFF2-40B4-BE49-F238E27FC236}">
                <a16:creationId xmlns="" xmlns:a16="http://schemas.microsoft.com/office/drawing/2014/main" id="{59E2A0C1-3D6D-455D-AFAB-CDE63E23D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03913"/>
            <a:ext cx="9144000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/>
              <a:t>Если </a:t>
            </a:r>
            <a:r>
              <a:rPr lang="en-US" altLang="ru-RU" sz="2800"/>
              <a:t>R </a:t>
            </a:r>
            <a:r>
              <a:rPr lang="ru-RU" altLang="ru-RU" sz="2800"/>
              <a:t>большое, то на небольшом отрезке </a:t>
            </a:r>
            <a:r>
              <a:rPr lang="el-GR" altLang="ru-RU" sz="2800"/>
              <a:t>Δ</a:t>
            </a:r>
            <a:r>
              <a:rPr lang="en-US" altLang="ru-RU" sz="2800"/>
              <a:t>l </a:t>
            </a:r>
            <a:endParaRPr lang="ru-RU" altLang="ru-RU" sz="28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/>
              <a:t>волну можно приближенно считать почти плоской</a:t>
            </a:r>
          </a:p>
        </p:txBody>
      </p:sp>
      <p:graphicFrame>
        <p:nvGraphicFramePr>
          <p:cNvPr id="268293" name="Объект 13">
            <a:extLst>
              <a:ext uri="{FF2B5EF4-FFF2-40B4-BE49-F238E27FC236}">
                <a16:creationId xmlns="" xmlns:a16="http://schemas.microsoft.com/office/drawing/2014/main" id="{AF0F5784-00A0-4938-9561-4124FAA4D7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14875" y="2428875"/>
          <a:ext cx="3919538" cy="136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445" name="Equation" r:id="rId4" imgW="1129810" imgH="393529" progId="Equation.DSMT4">
                  <p:embed/>
                </p:oleObj>
              </mc:Choice>
              <mc:Fallback>
                <p:oleObj name="Equation" r:id="rId4" imgW="1129810" imgH="393529" progId="Equation.DSMT4">
                  <p:embed/>
                  <p:pic>
                    <p:nvPicPr>
                      <p:cNvPr id="0" name="Объект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5" y="2428875"/>
                        <a:ext cx="3919538" cy="13668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Прямая со стрелкой 11">
            <a:extLst>
              <a:ext uri="{FF2B5EF4-FFF2-40B4-BE49-F238E27FC236}">
                <a16:creationId xmlns="" xmlns:a16="http://schemas.microsoft.com/office/drawing/2014/main" id="{47EDC501-E2D4-4D4B-B195-C4D2BF58764D}"/>
              </a:ext>
            </a:extLst>
          </p:cNvPr>
          <p:cNvCxnSpPr/>
          <p:nvPr/>
        </p:nvCxnSpPr>
        <p:spPr>
          <a:xfrm>
            <a:off x="714375" y="3286125"/>
            <a:ext cx="2571750" cy="928688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Text Box 6">
            <a:extLst>
              <a:ext uri="{FF2B5EF4-FFF2-40B4-BE49-F238E27FC236}">
                <a16:creationId xmlns="" xmlns:a16="http://schemas.microsoft.com/office/drawing/2014/main" id="{3D26F80B-BFDC-42D7-BA56-D39FD920D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250" y="111125"/>
            <a:ext cx="5934075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Влияние коэффициента асимметрии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на расходимость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дифракционного пучка</a:t>
            </a:r>
          </a:p>
        </p:txBody>
      </p:sp>
      <p:graphicFrame>
        <p:nvGraphicFramePr>
          <p:cNvPr id="5" name="Object 7">
            <a:extLst>
              <a:ext uri="{FF2B5EF4-FFF2-40B4-BE49-F238E27FC236}">
                <a16:creationId xmlns="" xmlns:a16="http://schemas.microsoft.com/office/drawing/2014/main" id="{2D91EE23-32EE-4D54-B96C-FAD04723B8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17838" y="5805488"/>
          <a:ext cx="3098800" cy="852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467" name="Equation" r:id="rId4" imgW="876300" imgH="241300" progId="Equation.DSMT4">
                  <p:embed/>
                </p:oleObj>
              </mc:Choice>
              <mc:Fallback>
                <p:oleObj name="Equation" r:id="rId4" imgW="876300" imgH="2413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7838" y="5805488"/>
                        <a:ext cx="3098800" cy="8524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8" descr="Безымянный">
            <a:extLst>
              <a:ext uri="{FF2B5EF4-FFF2-40B4-BE49-F238E27FC236}">
                <a16:creationId xmlns="" xmlns:a16="http://schemas.microsoft.com/office/drawing/2014/main" id="{8257255D-F387-46D4-82A4-DD158745A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484313"/>
            <a:ext cx="826770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6" descr="3-07A">
            <a:extLst>
              <a:ext uri="{FF2B5EF4-FFF2-40B4-BE49-F238E27FC236}">
                <a16:creationId xmlns="" xmlns:a16="http://schemas.microsoft.com/office/drawing/2014/main" id="{7AFB112D-4585-421D-AB5E-DC07D6FC0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989138"/>
            <a:ext cx="443230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 Box 7">
            <a:extLst>
              <a:ext uri="{FF2B5EF4-FFF2-40B4-BE49-F238E27FC236}">
                <a16:creationId xmlns="" xmlns:a16="http://schemas.microsoft.com/office/drawing/2014/main" id="{1F0AD637-D45F-4430-AB5E-BCF01030C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463"/>
            <a:ext cx="9144000" cy="1754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3333FF"/>
                </a:solidFill>
              </a:rPr>
              <a:t>Рентгеновская </a:t>
            </a:r>
            <a:r>
              <a:rPr lang="ru-RU" altLang="ru-RU" sz="2400" b="1" dirty="0" err="1">
                <a:solidFill>
                  <a:srgbClr val="3333FF"/>
                </a:solidFill>
              </a:rPr>
              <a:t>топограмма</a:t>
            </a:r>
            <a:r>
              <a:rPr lang="ru-RU" altLang="ru-RU" sz="2400" b="1" dirty="0">
                <a:solidFill>
                  <a:srgbClr val="3333FF"/>
                </a:solidFill>
              </a:rPr>
              <a:t> монокристалла кремния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3333FF"/>
                </a:solidFill>
              </a:rPr>
              <a:t>с фрагментами интегральной схемы.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3333FF"/>
                </a:solidFill>
              </a:rPr>
              <a:t>На фотографии наряду с элементами топологии схемы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3333FF"/>
                </a:solidFill>
              </a:rPr>
              <a:t>видны дислокационные линии, пересекающие </a:t>
            </a:r>
            <a:r>
              <a:rPr lang="ru-RU" altLang="ru-RU" sz="2000" b="1" dirty="0" err="1">
                <a:solidFill>
                  <a:srgbClr val="3333FF"/>
                </a:solidFill>
              </a:rPr>
              <a:t>топограмму</a:t>
            </a:r>
            <a:r>
              <a:rPr lang="ru-RU" altLang="ru-RU" sz="2000" b="1" dirty="0">
                <a:solidFill>
                  <a:srgbClr val="3333FF"/>
                </a:solidFill>
              </a:rPr>
              <a:t> по диагонали</a:t>
            </a:r>
          </a:p>
        </p:txBody>
      </p:sp>
      <p:sp>
        <p:nvSpPr>
          <p:cNvPr id="60420" name="Rectangle 5">
            <a:extLst>
              <a:ext uri="{FF2B5EF4-FFF2-40B4-BE49-F238E27FC236}">
                <a16:creationId xmlns="" xmlns:a16="http://schemas.microsoft.com/office/drawing/2014/main" id="{FAD10F62-5B76-426F-B628-666A7D839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4076700"/>
            <a:ext cx="2519363" cy="2089150"/>
          </a:xfrm>
          <a:prstGeom prst="rect">
            <a:avLst/>
          </a:prstGeom>
          <a:noFill/>
          <a:ln w="76200" cmpd="tri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400">
              <a:solidFill>
                <a:srgbClr val="3333FF"/>
              </a:solidFill>
            </a:endParaRPr>
          </a:p>
        </p:txBody>
      </p:sp>
      <p:sp>
        <p:nvSpPr>
          <p:cNvPr id="60421" name="Text Box 6">
            <a:extLst>
              <a:ext uri="{FF2B5EF4-FFF2-40B4-BE49-F238E27FC236}">
                <a16:creationId xmlns="" xmlns:a16="http://schemas.microsoft.com/office/drawing/2014/main" id="{831FF6F0-5BA4-4A38-9ED2-A2AF29F6F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0" y="6273800"/>
            <a:ext cx="2651125" cy="584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3333FF"/>
                </a:solidFill>
              </a:rPr>
              <a:t>Литография фрагмента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3333FF"/>
                </a:solidFill>
              </a:rPr>
              <a:t>будущей микросхемы</a:t>
            </a:r>
          </a:p>
        </p:txBody>
      </p:sp>
      <p:sp>
        <p:nvSpPr>
          <p:cNvPr id="60422" name="Line 7">
            <a:extLst>
              <a:ext uri="{FF2B5EF4-FFF2-40B4-BE49-F238E27FC236}">
                <a16:creationId xmlns="" xmlns:a16="http://schemas.microsoft.com/office/drawing/2014/main" id="{862FA109-78AF-4823-A88C-E00D6D6C38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87450" y="5084763"/>
            <a:ext cx="792163" cy="1081087"/>
          </a:xfrm>
          <a:prstGeom prst="line">
            <a:avLst/>
          </a:prstGeom>
          <a:noFill/>
          <a:ln w="5715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="" xmlns:a16="http://schemas.microsoft.com/office/drawing/2014/main" id="{A1C4E43A-377F-4DCE-B514-8D7402C27F63}"/>
              </a:ext>
            </a:extLst>
          </p:cNvPr>
          <p:cNvCxnSpPr/>
          <p:nvPr/>
        </p:nvCxnSpPr>
        <p:spPr>
          <a:xfrm flipH="1">
            <a:off x="4556125" y="2730500"/>
            <a:ext cx="2520950" cy="576263"/>
          </a:xfrm>
          <a:prstGeom prst="straightConnector1">
            <a:avLst/>
          </a:prstGeom>
          <a:ln w="5715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7D81D83-CAD9-4438-B0AF-480B4EF3D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1213" y="2524125"/>
            <a:ext cx="157638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</a:rPr>
              <a:t>Дислокации</a:t>
            </a:r>
          </a:p>
        </p:txBody>
      </p:sp>
    </p:spTree>
    <p:extLst>
      <p:ext uri="{BB962C8B-B14F-4D97-AF65-F5344CB8AC3E}">
        <p14:creationId xmlns:p14="http://schemas.microsoft.com/office/powerpoint/2010/main" val="182217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animBg="1"/>
      <p:bldP spid="60420" grpId="0" animBg="1"/>
      <p:bldP spid="60421" grpId="0" animBg="1"/>
      <p:bldP spid="4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2" name="Picture 2" descr="D:\Note\Review-Topografics\Finish 1\Fig-Fin\Fig.16.tif">
            <a:extLst>
              <a:ext uri="{FF2B5EF4-FFF2-40B4-BE49-F238E27FC236}">
                <a16:creationId xmlns="" xmlns:a16="http://schemas.microsoft.com/office/drawing/2014/main" id="{0A5EDA5E-EA83-4296-9D04-26E773ED1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500188"/>
            <a:ext cx="801528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10C72FB9-4BDA-48F4-B9A9-CDF250BF6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" y="1253282"/>
            <a:ext cx="9144000" cy="1138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dirty="0">
                <a:solidFill>
                  <a:srgbClr val="0000CC"/>
                </a:solidFill>
              </a:rPr>
              <a:t>2</a:t>
            </a:r>
            <a:r>
              <a:rPr lang="ru-RU" altLang="ru-RU" sz="2800" dirty="0">
                <a:solidFill>
                  <a:srgbClr val="0000CC"/>
                </a:solidFill>
              </a:rPr>
              <a:t>. </a:t>
            </a:r>
            <a:r>
              <a:rPr lang="en-US" altLang="ru-RU" sz="2800" dirty="0">
                <a:solidFill>
                  <a:srgbClr val="0000CC"/>
                </a:solidFill>
              </a:rPr>
              <a:t> </a:t>
            </a:r>
            <a:r>
              <a:rPr lang="ru-RU" altLang="ru-RU" sz="2800" dirty="0">
                <a:solidFill>
                  <a:srgbClr val="0000CC"/>
                </a:solidFill>
              </a:rPr>
              <a:t>Рентгеновская топография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/>
              <a:t>     </a:t>
            </a:r>
            <a:r>
              <a:rPr lang="en-US" altLang="ru-RU" sz="1400" dirty="0"/>
              <a:t>   </a:t>
            </a:r>
            <a:r>
              <a:rPr lang="ru-RU" altLang="ru-RU" sz="2000" dirty="0"/>
              <a:t>(</a:t>
            </a:r>
            <a:r>
              <a:rPr lang="ru-RU" altLang="ru-RU" sz="2000" dirty="0" err="1"/>
              <a:t>рентгеновновская</a:t>
            </a:r>
            <a:r>
              <a:rPr lang="ru-RU" altLang="ru-RU" sz="2000" dirty="0"/>
              <a:t> дифракционная микроскопия, </a:t>
            </a:r>
            <a:endParaRPr lang="en-US" altLang="ru-RU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dirty="0"/>
              <a:t>      X-ray topography</a:t>
            </a:r>
            <a:r>
              <a:rPr lang="ru-RU" altLang="ru-RU" sz="2000" dirty="0"/>
              <a:t>)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3AC5D4C6-79C8-45DA-88D6-336F7F131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9" y="2391520"/>
            <a:ext cx="9144000" cy="1139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dirty="0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dirty="0">
                <a:solidFill>
                  <a:srgbClr val="0000CC"/>
                </a:solidFill>
              </a:rPr>
              <a:t>3</a:t>
            </a:r>
            <a:r>
              <a:rPr lang="ru-RU" altLang="ru-RU" sz="2800" dirty="0">
                <a:solidFill>
                  <a:srgbClr val="0000CC"/>
                </a:solidFill>
              </a:rPr>
              <a:t>. </a:t>
            </a:r>
            <a:r>
              <a:rPr lang="en-US" altLang="ru-RU" sz="2800" dirty="0">
                <a:solidFill>
                  <a:srgbClr val="0000CC"/>
                </a:solidFill>
              </a:rPr>
              <a:t> </a:t>
            </a:r>
            <a:r>
              <a:rPr lang="ru-RU" altLang="ru-RU" sz="2800" dirty="0">
                <a:solidFill>
                  <a:srgbClr val="0000CC"/>
                </a:solidFill>
              </a:rPr>
              <a:t>Электронная микроскопия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CC"/>
                </a:solidFill>
              </a:rPr>
              <a:t>    </a:t>
            </a:r>
            <a:r>
              <a:rPr lang="en-US" altLang="ru-RU" sz="2000" dirty="0">
                <a:solidFill>
                  <a:srgbClr val="0000CC"/>
                </a:solidFill>
              </a:rPr>
              <a:t>  </a:t>
            </a:r>
            <a:r>
              <a:rPr lang="ru-RU" altLang="ru-RU" sz="2000" dirty="0"/>
              <a:t>(микроскопия высокого разрешения, </a:t>
            </a:r>
            <a:r>
              <a:rPr lang="en-US" altLang="ru-RU" sz="2000" dirty="0"/>
              <a:t>HREM</a:t>
            </a:r>
            <a:r>
              <a:rPr lang="ru-RU" altLang="ru-RU" sz="2000" dirty="0"/>
              <a:t>)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3D53D1E5-47A7-4392-AEE7-F61F3B356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216" y="3439504"/>
            <a:ext cx="9174904" cy="126188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800" dirty="0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dirty="0">
                <a:solidFill>
                  <a:srgbClr val="0000CC"/>
                </a:solidFill>
              </a:rPr>
              <a:t>4</a:t>
            </a:r>
            <a:r>
              <a:rPr lang="ru-RU" altLang="ru-RU" sz="2800" dirty="0">
                <a:solidFill>
                  <a:srgbClr val="0000CC"/>
                </a:solidFill>
              </a:rPr>
              <a:t>. </a:t>
            </a:r>
            <a:r>
              <a:rPr lang="en-US" altLang="ru-RU" sz="2800" dirty="0">
                <a:solidFill>
                  <a:srgbClr val="0000CC"/>
                </a:solidFill>
              </a:rPr>
              <a:t> </a:t>
            </a:r>
            <a:r>
              <a:rPr lang="ru-RU" altLang="ru-RU" sz="2800" dirty="0">
                <a:solidFill>
                  <a:srgbClr val="0000CC"/>
                </a:solidFill>
              </a:rPr>
              <a:t>Сканирующая электронная</a:t>
            </a:r>
            <a:r>
              <a:rPr lang="en-US" altLang="ru-RU" sz="2800" dirty="0">
                <a:solidFill>
                  <a:srgbClr val="0000CC"/>
                </a:solidFill>
              </a:rPr>
              <a:t> </a:t>
            </a:r>
            <a:r>
              <a:rPr lang="ru-RU" altLang="ru-RU" sz="2800" dirty="0">
                <a:solidFill>
                  <a:srgbClr val="0000CC"/>
                </a:solidFill>
              </a:rPr>
              <a:t>микроскопия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dirty="0">
                <a:solidFill>
                  <a:srgbClr val="0000CC"/>
                </a:solidFill>
              </a:rPr>
              <a:t>      </a:t>
            </a:r>
            <a:r>
              <a:rPr lang="ru-RU" altLang="ru-RU" sz="2000" dirty="0"/>
              <a:t>(СЭМ, </a:t>
            </a:r>
            <a:r>
              <a:rPr lang="en-US" altLang="ru-RU" sz="2000" dirty="0"/>
              <a:t>REM)</a:t>
            </a:r>
            <a:endParaRPr lang="ru-RU" altLang="ru-RU" sz="20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C501339-000D-4B66-8E70-53F58D5F6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139" y="5373216"/>
            <a:ext cx="9144000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800" dirty="0">
              <a:solidFill>
                <a:srgbClr val="3333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>
                <a:solidFill>
                  <a:srgbClr val="3333FF"/>
                </a:solidFill>
              </a:rPr>
              <a:t>6. </a:t>
            </a:r>
            <a:r>
              <a:rPr lang="en-US" altLang="ru-RU" sz="2800" dirty="0">
                <a:solidFill>
                  <a:srgbClr val="3333FF"/>
                </a:solidFill>
              </a:rPr>
              <a:t> </a:t>
            </a:r>
            <a:r>
              <a:rPr lang="ru-RU" altLang="ru-RU" sz="2800" dirty="0">
                <a:solidFill>
                  <a:srgbClr val="3333FF"/>
                </a:solidFill>
              </a:rPr>
              <a:t>Инженерные основы вакуумной техники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1B67D0-14FC-4844-BD61-9D35555AF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216" y="116632"/>
            <a:ext cx="9144000" cy="1260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dirty="0">
                <a:solidFill>
                  <a:srgbClr val="0000CC"/>
                </a:solidFill>
              </a:rPr>
              <a:t>1</a:t>
            </a:r>
            <a:r>
              <a:rPr lang="ru-RU" altLang="ru-RU" sz="2800" dirty="0">
                <a:solidFill>
                  <a:srgbClr val="0000CC"/>
                </a:solidFill>
              </a:rPr>
              <a:t>.</a:t>
            </a:r>
            <a:r>
              <a:rPr lang="en-US" altLang="ru-RU" sz="2800" dirty="0">
                <a:solidFill>
                  <a:srgbClr val="0000CC"/>
                </a:solidFill>
              </a:rPr>
              <a:t> </a:t>
            </a:r>
            <a:r>
              <a:rPr lang="ru-RU" altLang="ru-RU" sz="2800" dirty="0">
                <a:solidFill>
                  <a:srgbClr val="0000CC"/>
                </a:solidFill>
              </a:rPr>
              <a:t> Анализ формы дифракционного пика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>
                <a:solidFill>
                  <a:srgbClr val="0000CC"/>
                </a:solidFill>
              </a:rPr>
              <a:t>	</a:t>
            </a:r>
            <a:r>
              <a:rPr lang="ru-RU" altLang="ru-RU" sz="2000" dirty="0">
                <a:solidFill>
                  <a:srgbClr val="0000CC"/>
                </a:solidFill>
              </a:rPr>
              <a:t>(определение размеров блоков и </a:t>
            </a:r>
            <a:r>
              <a:rPr lang="ru-RU" altLang="ru-RU" sz="2000" dirty="0" err="1">
                <a:solidFill>
                  <a:srgbClr val="0000CC"/>
                </a:solidFill>
              </a:rPr>
              <a:t>микродеформаций</a:t>
            </a:r>
            <a:r>
              <a:rPr lang="ru-RU" altLang="ru-RU" sz="2000" dirty="0">
                <a:solidFill>
                  <a:srgbClr val="0000CC"/>
                </a:solidFill>
              </a:rPr>
              <a:t>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-12139" y="4664820"/>
            <a:ext cx="916421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rgbClr val="0000CC"/>
              </a:solidFill>
            </a:endParaRPr>
          </a:p>
          <a:p>
            <a:r>
              <a:rPr lang="en-US" sz="2800" dirty="0">
                <a:solidFill>
                  <a:srgbClr val="0000CC"/>
                </a:solidFill>
              </a:rPr>
              <a:t>5</a:t>
            </a:r>
            <a:r>
              <a:rPr lang="ru-RU" sz="2800" dirty="0">
                <a:solidFill>
                  <a:srgbClr val="0000CC"/>
                </a:solidFill>
              </a:rPr>
              <a:t>. Рентгеновский микроанализ</a:t>
            </a:r>
          </a:p>
        </p:txBody>
      </p:sp>
    </p:spTree>
    <p:extLst>
      <p:ext uri="{BB962C8B-B14F-4D97-AF65-F5344CB8AC3E}">
        <p14:creationId xmlns:p14="http://schemas.microsoft.com/office/powerpoint/2010/main" val="204974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  <p:bldP spid="8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F6C8C9D-8746-4C02-8D06-9AF45589C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9144000" cy="132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3333FF"/>
                </a:solidFill>
              </a:rPr>
              <a:t>Физика механизма пластической деформации</a:t>
            </a:r>
          </a:p>
        </p:txBody>
      </p:sp>
      <p:pic>
        <p:nvPicPr>
          <p:cNvPr id="12" name="Picture 2" descr="H:\PD1.tif">
            <a:extLst>
              <a:ext uri="{FF2B5EF4-FFF2-40B4-BE49-F238E27FC236}">
                <a16:creationId xmlns="" xmlns:a16="http://schemas.microsoft.com/office/drawing/2014/main" id="{F1F7E182-8379-445F-8DDF-3BAEB6D98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928813"/>
            <a:ext cx="209232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H:\PD2.tif">
            <a:extLst>
              <a:ext uri="{FF2B5EF4-FFF2-40B4-BE49-F238E27FC236}">
                <a16:creationId xmlns="" xmlns:a16="http://schemas.microsoft.com/office/drawing/2014/main" id="{901BF472-5C06-4766-BAEF-60520C0E1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28813"/>
            <a:ext cx="157162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H:\PD3.tif">
            <a:extLst>
              <a:ext uri="{FF2B5EF4-FFF2-40B4-BE49-F238E27FC236}">
                <a16:creationId xmlns="" xmlns:a16="http://schemas.microsoft.com/office/drawing/2014/main" id="{E50EDC36-795D-4BBE-9483-43211BF83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928813"/>
            <a:ext cx="1566863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H:\PD4.tif">
            <a:extLst>
              <a:ext uri="{FF2B5EF4-FFF2-40B4-BE49-F238E27FC236}">
                <a16:creationId xmlns="" xmlns:a16="http://schemas.microsoft.com/office/drawing/2014/main" id="{50614726-8C49-40C6-9ACA-F71C90E6E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928813"/>
            <a:ext cx="1624013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H:\PD5.tif">
            <a:extLst>
              <a:ext uri="{FF2B5EF4-FFF2-40B4-BE49-F238E27FC236}">
                <a16:creationId xmlns="" xmlns:a16="http://schemas.microsoft.com/office/drawing/2014/main" id="{8ADBE515-AA97-43D1-BD29-558968A27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1928813"/>
            <a:ext cx="1655762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H:\PD6.tif">
            <a:extLst>
              <a:ext uri="{FF2B5EF4-FFF2-40B4-BE49-F238E27FC236}">
                <a16:creationId xmlns="" xmlns:a16="http://schemas.microsoft.com/office/drawing/2014/main" id="{DF62DF08-8F93-4CF5-9D46-62A32FD67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4938"/>
            <a:ext cx="31750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 descr="H:\PD7.tif">
            <a:extLst>
              <a:ext uri="{FF2B5EF4-FFF2-40B4-BE49-F238E27FC236}">
                <a16:creationId xmlns="" xmlns:a16="http://schemas.microsoft.com/office/drawing/2014/main" id="{F02BCE13-8552-4AC0-AFE6-12AAB3E7D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929063"/>
            <a:ext cx="1690688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H:\PD8.tif">
            <a:extLst>
              <a:ext uri="{FF2B5EF4-FFF2-40B4-BE49-F238E27FC236}">
                <a16:creationId xmlns="" xmlns:a16="http://schemas.microsoft.com/office/drawing/2014/main" id="{DA80E71B-823C-4B2F-8E29-4C59FB8CC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3929063"/>
            <a:ext cx="1728787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 descr="H:\PD9.tif">
            <a:extLst>
              <a:ext uri="{FF2B5EF4-FFF2-40B4-BE49-F238E27FC236}">
                <a16:creationId xmlns="" xmlns:a16="http://schemas.microsoft.com/office/drawing/2014/main" id="{0F415D3D-37C0-4E70-919F-1AEC8321B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538" y="3929063"/>
            <a:ext cx="1795462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432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PD1.tif">
            <a:extLst>
              <a:ext uri="{FF2B5EF4-FFF2-40B4-BE49-F238E27FC236}">
                <a16:creationId xmlns="" xmlns:a16="http://schemas.microsoft.com/office/drawing/2014/main" id="{EB4A1DAF-A324-4ABA-A5FD-48232D175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928813"/>
            <a:ext cx="209232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H:\PD2.tif">
            <a:extLst>
              <a:ext uri="{FF2B5EF4-FFF2-40B4-BE49-F238E27FC236}">
                <a16:creationId xmlns="" xmlns:a16="http://schemas.microsoft.com/office/drawing/2014/main" id="{3410C7A6-70AD-430B-A669-EAB8DB3C1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28813"/>
            <a:ext cx="157162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H:\PD3.tif">
            <a:extLst>
              <a:ext uri="{FF2B5EF4-FFF2-40B4-BE49-F238E27FC236}">
                <a16:creationId xmlns="" xmlns:a16="http://schemas.microsoft.com/office/drawing/2014/main" id="{16C7F8B7-4EF9-457C-8A9E-E9716D189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928813"/>
            <a:ext cx="1566863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H:\PD4.tif">
            <a:extLst>
              <a:ext uri="{FF2B5EF4-FFF2-40B4-BE49-F238E27FC236}">
                <a16:creationId xmlns="" xmlns:a16="http://schemas.microsoft.com/office/drawing/2014/main" id="{409AFE57-2019-4A9D-B7C9-6D16FD1A7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928813"/>
            <a:ext cx="1624013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H:\PD5.tif">
            <a:extLst>
              <a:ext uri="{FF2B5EF4-FFF2-40B4-BE49-F238E27FC236}">
                <a16:creationId xmlns="" xmlns:a16="http://schemas.microsoft.com/office/drawing/2014/main" id="{7C80DFDB-BEB6-4A46-B84A-60F74065A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1928813"/>
            <a:ext cx="1655762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AA1E112-7134-4477-9BFB-C7FDC4BAC4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450" y="3789040"/>
            <a:ext cx="8591550" cy="1733550"/>
          </a:xfrm>
          <a:prstGeom prst="rect">
            <a:avLst/>
          </a:prstGeom>
        </p:spPr>
      </p:pic>
      <p:cxnSp>
        <p:nvCxnSpPr>
          <p:cNvPr id="10" name="Прямая со стрелкой 9">
            <a:extLst>
              <a:ext uri="{FF2B5EF4-FFF2-40B4-BE49-F238E27FC236}">
                <a16:creationId xmlns="" xmlns:a16="http://schemas.microsoft.com/office/drawing/2014/main" id="{72F5C1AC-3FF6-4591-8774-5AF60BD21178}"/>
              </a:ext>
            </a:extLst>
          </p:cNvPr>
          <p:cNvCxnSpPr/>
          <p:nvPr/>
        </p:nvCxnSpPr>
        <p:spPr>
          <a:xfrm>
            <a:off x="1259632" y="548680"/>
            <a:ext cx="36004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896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E055920-122B-4367-9ECE-FB3C93C0A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2468"/>
            <a:ext cx="9144000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0420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upload.wikimedia.org/wikipedia/commons/thumb/9/90/PN_diode_with_electrical_symbol-ru.svg/220px-PN_diode_with_electrical_symbol-ru.svg.png">
            <a:hlinkClick r:id="rId2"/>
            <a:extLst>
              <a:ext uri="{FF2B5EF4-FFF2-40B4-BE49-F238E27FC236}">
                <a16:creationId xmlns="" xmlns:a16="http://schemas.microsoft.com/office/drawing/2014/main" id="{4C0C8A91-136B-4F09-ABD9-B67B4349E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32" y="1609668"/>
            <a:ext cx="5111750" cy="1928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4" descr="https://upload.wikimedia.org/wikipedia/commons/thumb/b/b8/%D0%A1%D1%82%D1%80%D1%83%D0%BA%D1%82%D1%83%D1%80%D0%B0_NPN_%D1%82%D1%80%D0%B0%D0%BD%D0%B7%D0%B8%D1%81%D1%82%D0%BE%D1%80%D0%B0_%D0%B8_%D0%B5%D0%B3%D0%BE_%D1%82%D0%BE%D0%BA%D0%B8.svg/250px-%D0%A1%D1%82%D1%80%D1%83%D0%BA%D1%82%D1%83%D1%80%D0%B0_NPN_%D1%82%D1%80%D0%B0%D0%BD%D0%B7%D0%B8%D1%81%D1%82%D0%BE%D1%80%D0%B0_%D0%B8_%D0%B5%D0%B3%D0%BE_%D1%82%D0%BE%D0%BA%D0%B8.svg.png">
            <a:hlinkClick r:id="rId4"/>
            <a:extLst>
              <a:ext uri="{FF2B5EF4-FFF2-40B4-BE49-F238E27FC236}">
                <a16:creationId xmlns="" xmlns:a16="http://schemas.microsoft.com/office/drawing/2014/main" id="{F0A58012-15FE-48CA-97BC-1487DD19E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32" y="3594816"/>
            <a:ext cx="5099675" cy="326318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396C4BE-C36F-4BC7-B2C4-905761E19993}"/>
              </a:ext>
            </a:extLst>
          </p:cNvPr>
          <p:cNvSpPr txBox="1"/>
          <p:nvPr/>
        </p:nvSpPr>
        <p:spPr>
          <a:xfrm>
            <a:off x="6288105" y="1804634"/>
            <a:ext cx="1512402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4400" dirty="0"/>
              <a:t>Диод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1CF8492-F862-4AA6-8BF4-7EA85AD36FB3}"/>
              </a:ext>
            </a:extLst>
          </p:cNvPr>
          <p:cNvSpPr txBox="1"/>
          <p:nvPr/>
        </p:nvSpPr>
        <p:spPr>
          <a:xfrm>
            <a:off x="5677465" y="4841776"/>
            <a:ext cx="3173113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4400" dirty="0"/>
              <a:t>Транзистор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BB67338-A691-4B69-91F8-451411A97633}"/>
              </a:ext>
            </a:extLst>
          </p:cNvPr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Схематическое изображение полупроводниковых </a:t>
            </a:r>
          </a:p>
          <a:p>
            <a:pPr algn="ctr"/>
            <a:r>
              <a:rPr lang="ru-RU" sz="3200" b="1" dirty="0"/>
              <a:t>диода и транзистора</a:t>
            </a:r>
          </a:p>
        </p:txBody>
      </p:sp>
    </p:spTree>
    <p:extLst>
      <p:ext uri="{BB962C8B-B14F-4D97-AF65-F5344CB8AC3E}">
        <p14:creationId xmlns:p14="http://schemas.microsoft.com/office/powerpoint/2010/main" val="106006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6">
            <a:extLst>
              <a:ext uri="{FF2B5EF4-FFF2-40B4-BE49-F238E27FC236}">
                <a16:creationId xmlns="" xmlns:a16="http://schemas.microsoft.com/office/drawing/2014/main" id="{9F4A8F74-C511-4C15-9C10-733D49936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5768975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4000"/>
          </a:p>
        </p:txBody>
      </p:sp>
      <p:pic>
        <p:nvPicPr>
          <p:cNvPr id="64515" name="Picture 3" descr="D:\Треугольник рассеяния 2.tif">
            <a:extLst>
              <a:ext uri="{FF2B5EF4-FFF2-40B4-BE49-F238E27FC236}">
                <a16:creationId xmlns="" xmlns:a16="http://schemas.microsoft.com/office/drawing/2014/main" id="{A97103D0-79C8-4FB4-862C-3AA5BD531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8325"/>
            <a:ext cx="9144000" cy="590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 descr="id200-34">
            <a:extLst>
              <a:ext uri="{FF2B5EF4-FFF2-40B4-BE49-F238E27FC236}">
                <a16:creationId xmlns="" xmlns:a16="http://schemas.microsoft.com/office/drawing/2014/main" id="{8F2E5156-5B04-457B-893F-42C142875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988" y="568325"/>
            <a:ext cx="2652712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вал 7">
            <a:extLst>
              <a:ext uri="{FF2B5EF4-FFF2-40B4-BE49-F238E27FC236}">
                <a16:creationId xmlns="" xmlns:a16="http://schemas.microsoft.com/office/drawing/2014/main" id="{739920A0-B4D3-4A11-B0C6-908853DF2357}"/>
              </a:ext>
            </a:extLst>
          </p:cNvPr>
          <p:cNvSpPr/>
          <p:nvPr/>
        </p:nvSpPr>
        <p:spPr>
          <a:xfrm>
            <a:off x="3689350" y="155575"/>
            <a:ext cx="1681163" cy="16557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="" xmlns:a16="http://schemas.microsoft.com/office/drawing/2014/main" id="{5B2DE507-3937-4387-9634-55BE44106E7A}"/>
              </a:ext>
            </a:extLst>
          </p:cNvPr>
          <p:cNvCxnSpPr/>
          <p:nvPr/>
        </p:nvCxnSpPr>
        <p:spPr>
          <a:xfrm>
            <a:off x="5148263" y="836613"/>
            <a:ext cx="1800225" cy="431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Стрелка вправо 1">
            <a:extLst>
              <a:ext uri="{FF2B5EF4-FFF2-40B4-BE49-F238E27FC236}">
                <a16:creationId xmlns="" xmlns:a16="http://schemas.microsoft.com/office/drawing/2014/main" id="{3C3F0743-ABFA-4D2D-A756-43C64DC54A90}"/>
              </a:ext>
            </a:extLst>
          </p:cNvPr>
          <p:cNvSpPr/>
          <p:nvPr/>
        </p:nvSpPr>
        <p:spPr>
          <a:xfrm rot="468544">
            <a:off x="1979613" y="4108450"/>
            <a:ext cx="1223962" cy="341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9" name="Стрелка вправо 8">
            <a:extLst>
              <a:ext uri="{FF2B5EF4-FFF2-40B4-BE49-F238E27FC236}">
                <a16:creationId xmlns="" xmlns:a16="http://schemas.microsoft.com/office/drawing/2014/main" id="{DC6C2D29-A10C-4743-844F-599B1F2FF5D9}"/>
              </a:ext>
            </a:extLst>
          </p:cNvPr>
          <p:cNvSpPr/>
          <p:nvPr/>
        </p:nvSpPr>
        <p:spPr>
          <a:xfrm rot="10341075">
            <a:off x="5891213" y="4229100"/>
            <a:ext cx="1225550" cy="341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0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9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6" descr="f1">
            <a:extLst>
              <a:ext uri="{FF2B5EF4-FFF2-40B4-BE49-F238E27FC236}">
                <a16:creationId xmlns="" xmlns:a16="http://schemas.microsoft.com/office/drawing/2014/main" id="{5804FEB4-3F1E-447B-B0B1-407205C9F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" y="546487"/>
            <a:ext cx="3876838" cy="240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8" name="Line 8">
            <a:extLst>
              <a:ext uri="{FF2B5EF4-FFF2-40B4-BE49-F238E27FC236}">
                <a16:creationId xmlns="" xmlns:a16="http://schemas.microsoft.com/office/drawing/2014/main" id="{80A2756A-72D4-41B2-BF93-CA96C1C1F8F4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5635" y="1767227"/>
            <a:ext cx="36004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3609" name="Line 9">
            <a:extLst>
              <a:ext uri="{FF2B5EF4-FFF2-40B4-BE49-F238E27FC236}">
                <a16:creationId xmlns="" xmlns:a16="http://schemas.microsoft.com/office/drawing/2014/main" id="{1790F064-8F6F-4A13-9692-094200FE019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3908511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4855" name="Text Box 10">
            <a:extLst>
              <a:ext uri="{FF2B5EF4-FFF2-40B4-BE49-F238E27FC236}">
                <a16:creationId xmlns="" xmlns:a16="http://schemas.microsoft.com/office/drawing/2014/main" id="{9B7AA671-EEA3-465C-B037-3B289FC7A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</a:rPr>
              <a:t>ДИФРАКЦИОННЫЙ СТРУКТУРНЫЙ АНАЛИЗ</a:t>
            </a:r>
          </a:p>
        </p:txBody>
      </p:sp>
      <p:sp>
        <p:nvSpPr>
          <p:cNvPr id="153611" name="Line 11">
            <a:extLst>
              <a:ext uri="{FF2B5EF4-FFF2-40B4-BE49-F238E27FC236}">
                <a16:creationId xmlns="" xmlns:a16="http://schemas.microsoft.com/office/drawing/2014/main" id="{4C6FFC0C-88C2-4D75-AF0C-7BC21FBAD3C9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6600" y="4991229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3612" name="Line 12">
            <a:extLst>
              <a:ext uri="{FF2B5EF4-FFF2-40B4-BE49-F238E27FC236}">
                <a16:creationId xmlns="" xmlns:a16="http://schemas.microsoft.com/office/drawing/2014/main" id="{D6370157-A638-482D-8B09-18ACFBF248F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6600" y="6237510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53613" name="Text Box 13">
            <a:extLst>
              <a:ext uri="{FF2B5EF4-FFF2-40B4-BE49-F238E27FC236}">
                <a16:creationId xmlns="" xmlns:a16="http://schemas.microsoft.com/office/drawing/2014/main" id="{C5B16863-F659-4AAD-A79D-C1D90D6DF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76822"/>
            <a:ext cx="4229992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FontTx/>
              <a:buAutoNum type="arabicPeriod"/>
            </a:pPr>
            <a:r>
              <a:rPr lang="ru-RU" altLang="ru-RU" sz="1600" dirty="0"/>
              <a:t>Геометрия дифракционной картины, </a:t>
            </a:r>
            <a:r>
              <a:rPr lang="en-US" altLang="ru-RU" sz="1600" dirty="0"/>
              <a:t>x</a:t>
            </a:r>
            <a:r>
              <a:rPr lang="en-US" altLang="ru-RU" sz="1600" baseline="-25000" dirty="0"/>
              <a:t>i</a:t>
            </a:r>
            <a:r>
              <a:rPr lang="en-US" altLang="ru-RU" sz="1600" dirty="0"/>
              <a:t>, </a:t>
            </a:r>
            <a:r>
              <a:rPr lang="en-US" altLang="ru-RU" sz="1600" dirty="0" err="1"/>
              <a:t>y</a:t>
            </a:r>
            <a:r>
              <a:rPr lang="en-US" altLang="ru-RU" sz="1600" baseline="-25000" dirty="0" err="1"/>
              <a:t>i</a:t>
            </a:r>
            <a:r>
              <a:rPr lang="en-US" altLang="ru-RU" sz="1600" dirty="0"/>
              <a:t> → (</a:t>
            </a:r>
            <a:r>
              <a:rPr lang="en-US" altLang="ru-RU" sz="1600" dirty="0" err="1"/>
              <a:t>h</a:t>
            </a:r>
            <a:r>
              <a:rPr lang="en-US" altLang="ru-RU" sz="1600" baseline="-25000" dirty="0" err="1"/>
              <a:t>i</a:t>
            </a:r>
            <a:r>
              <a:rPr lang="en-US" altLang="ru-RU" sz="1600" dirty="0" err="1"/>
              <a:t>k</a:t>
            </a:r>
            <a:r>
              <a:rPr lang="en-US" altLang="ru-RU" sz="1600" baseline="-25000" dirty="0" err="1"/>
              <a:t>i</a:t>
            </a:r>
            <a:r>
              <a:rPr lang="en-US" altLang="ru-RU" sz="1600" dirty="0" err="1"/>
              <a:t>l</a:t>
            </a:r>
            <a:r>
              <a:rPr lang="en-US" altLang="ru-RU" sz="1600" baseline="-25000" dirty="0" err="1"/>
              <a:t>i</a:t>
            </a:r>
            <a:r>
              <a:rPr lang="en-US" altLang="ru-RU" sz="1600" dirty="0"/>
              <a:t>)</a:t>
            </a:r>
            <a:endParaRPr lang="ru-RU" altLang="ru-RU" sz="1600" dirty="0"/>
          </a:p>
        </p:txBody>
      </p:sp>
      <p:sp>
        <p:nvSpPr>
          <p:cNvPr id="153614" name="Text Box 14">
            <a:extLst>
              <a:ext uri="{FF2B5EF4-FFF2-40B4-BE49-F238E27FC236}">
                <a16:creationId xmlns="" xmlns:a16="http://schemas.microsoft.com/office/drawing/2014/main" id="{13854FED-DC8D-4EB2-B040-A4B55343A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684365"/>
            <a:ext cx="4229992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2. Интенсивности </a:t>
            </a:r>
            <a:r>
              <a:rPr lang="en-US" altLang="ru-RU" sz="1600" i="1" dirty="0"/>
              <a:t>I</a:t>
            </a:r>
            <a:r>
              <a:rPr lang="en-US" altLang="ru-RU" sz="1600" dirty="0"/>
              <a:t>(</a:t>
            </a:r>
            <a:r>
              <a:rPr lang="en-US" altLang="ru-RU" sz="1600" dirty="0" err="1"/>
              <a:t>hkl</a:t>
            </a:r>
            <a:r>
              <a:rPr lang="en-US" altLang="ru-RU" sz="1600" dirty="0"/>
              <a:t>) </a:t>
            </a:r>
            <a:r>
              <a:rPr lang="ru-RU" altLang="ru-RU" sz="1600" dirty="0"/>
              <a:t>дифракционных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    пятен </a:t>
            </a:r>
            <a:r>
              <a:rPr lang="en-US" altLang="ru-RU" sz="1600" dirty="0"/>
              <a:t>(</a:t>
            </a:r>
            <a:r>
              <a:rPr lang="ru-RU" altLang="ru-RU" sz="1600" dirty="0"/>
              <a:t>рефлексов</a:t>
            </a:r>
            <a:r>
              <a:rPr lang="en-US" altLang="ru-RU" sz="1600" dirty="0"/>
              <a:t>)</a:t>
            </a:r>
            <a:endParaRPr lang="ru-RU" altLang="ru-RU" sz="1600" dirty="0"/>
          </a:p>
        </p:txBody>
      </p:sp>
      <p:sp>
        <p:nvSpPr>
          <p:cNvPr id="153615" name="Text Box 15">
            <a:extLst>
              <a:ext uri="{FF2B5EF4-FFF2-40B4-BE49-F238E27FC236}">
                <a16:creationId xmlns="" xmlns:a16="http://schemas.microsoft.com/office/drawing/2014/main" id="{42D018AF-E33C-4FF6-9D49-DFF4C7A01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5801706"/>
            <a:ext cx="4122488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FF0000"/>
                </a:solidFill>
              </a:rPr>
              <a:t>3. Тонкая структура дифракционных</a:t>
            </a:r>
          </a:p>
          <a:p>
            <a:pPr marL="177800" indent="-177800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FF0000"/>
                </a:solidFill>
              </a:rPr>
              <a:t>    рефлексов и диффузное            рассеяние</a:t>
            </a:r>
          </a:p>
        </p:txBody>
      </p:sp>
      <p:sp>
        <p:nvSpPr>
          <p:cNvPr id="153616" name="Text Box 16">
            <a:extLst>
              <a:ext uri="{FF2B5EF4-FFF2-40B4-BE49-F238E27FC236}">
                <a16:creationId xmlns="" xmlns:a16="http://schemas.microsoft.com/office/drawing/2014/main" id="{0218B809-D5A7-44EC-9616-5AEE4AA1C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9136" y="3539604"/>
            <a:ext cx="4074863" cy="825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3333FF"/>
                </a:solidFill>
              </a:rPr>
              <a:t>Элементарная ячейка</a:t>
            </a:r>
            <a:r>
              <a:rPr lang="en-US" altLang="ru-RU" sz="1600" dirty="0">
                <a:solidFill>
                  <a:srgbClr val="3333FF"/>
                </a:solidFill>
              </a:rPr>
              <a:t> </a:t>
            </a:r>
            <a:r>
              <a:rPr lang="ru-RU" altLang="ru-RU" sz="1600" dirty="0">
                <a:solidFill>
                  <a:srgbClr val="3333FF"/>
                </a:solidFill>
              </a:rPr>
              <a:t>кристалла,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3333FF"/>
                </a:solidFill>
              </a:rPr>
              <a:t>параметры </a:t>
            </a:r>
            <a:r>
              <a:rPr lang="en-US" altLang="ru-RU" sz="1600" b="1" i="1" dirty="0">
                <a:solidFill>
                  <a:srgbClr val="3333FF"/>
                </a:solidFill>
              </a:rPr>
              <a:t>a,</a:t>
            </a:r>
            <a:r>
              <a:rPr lang="ru-RU" altLang="ru-RU" sz="1600" b="1" i="1" dirty="0">
                <a:solidFill>
                  <a:srgbClr val="3333FF"/>
                </a:solidFill>
              </a:rPr>
              <a:t> </a:t>
            </a:r>
            <a:r>
              <a:rPr lang="en-US" altLang="ru-RU" sz="1600" b="1" i="1" dirty="0">
                <a:solidFill>
                  <a:srgbClr val="3333FF"/>
                </a:solidFill>
              </a:rPr>
              <a:t>b,</a:t>
            </a:r>
            <a:r>
              <a:rPr lang="ru-RU" altLang="ru-RU" sz="1600" b="1" i="1" dirty="0">
                <a:solidFill>
                  <a:srgbClr val="3333FF"/>
                </a:solidFill>
              </a:rPr>
              <a:t> </a:t>
            </a:r>
            <a:r>
              <a:rPr lang="en-US" altLang="ru-RU" sz="1600" b="1" i="1" dirty="0">
                <a:solidFill>
                  <a:srgbClr val="3333FF"/>
                </a:solidFill>
              </a:rPr>
              <a:t>c,</a:t>
            </a:r>
            <a:r>
              <a:rPr lang="ru-RU" altLang="ru-RU" sz="1600" dirty="0">
                <a:solidFill>
                  <a:srgbClr val="3333FF"/>
                </a:solidFill>
              </a:rPr>
              <a:t> </a:t>
            </a:r>
            <a:r>
              <a:rPr lang="en-US" altLang="ru-RU" sz="1600" dirty="0">
                <a:solidFill>
                  <a:srgbClr val="3333FF"/>
                </a:solidFill>
                <a:latin typeface="Symbol" panose="05050102010706020507" pitchFamily="18" charset="2"/>
              </a:rPr>
              <a:t>a,</a:t>
            </a:r>
            <a:r>
              <a:rPr lang="ru-RU" altLang="ru-RU" sz="1600" dirty="0">
                <a:solidFill>
                  <a:srgbClr val="3333FF"/>
                </a:solidFill>
                <a:latin typeface="Symbol" panose="05050102010706020507" pitchFamily="18" charset="2"/>
              </a:rPr>
              <a:t> </a:t>
            </a:r>
            <a:r>
              <a:rPr lang="en-US" altLang="ru-RU" sz="1600" dirty="0">
                <a:solidFill>
                  <a:srgbClr val="3333FF"/>
                </a:solidFill>
                <a:latin typeface="Symbol" panose="05050102010706020507" pitchFamily="18" charset="2"/>
              </a:rPr>
              <a:t>b,</a:t>
            </a:r>
            <a:r>
              <a:rPr lang="ru-RU" altLang="ru-RU" sz="1600" dirty="0">
                <a:solidFill>
                  <a:srgbClr val="3333FF"/>
                </a:solidFill>
                <a:latin typeface="Symbol" panose="05050102010706020507" pitchFamily="18" charset="2"/>
              </a:rPr>
              <a:t> </a:t>
            </a:r>
            <a:r>
              <a:rPr lang="en-US" altLang="ru-RU" sz="1600" dirty="0">
                <a:solidFill>
                  <a:srgbClr val="3333FF"/>
                </a:solidFill>
                <a:latin typeface="Symbol" panose="05050102010706020507" pitchFamily="18" charset="2"/>
              </a:rPr>
              <a:t>g,</a:t>
            </a:r>
            <a:r>
              <a:rPr lang="ru-RU" altLang="ru-RU" sz="1600" dirty="0">
                <a:solidFill>
                  <a:srgbClr val="3333FF"/>
                </a:solidFill>
                <a:latin typeface="Symbol" panose="05050102010706020507" pitchFamily="18" charset="2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3333FF"/>
                </a:solidFill>
              </a:rPr>
              <a:t>симметрия решетки</a:t>
            </a:r>
          </a:p>
        </p:txBody>
      </p:sp>
      <p:sp>
        <p:nvSpPr>
          <p:cNvPr id="153617" name="Text Box 17">
            <a:extLst>
              <a:ext uri="{FF2B5EF4-FFF2-40B4-BE49-F238E27FC236}">
                <a16:creationId xmlns="" xmlns:a16="http://schemas.microsoft.com/office/drawing/2014/main" id="{009E254A-F6F9-47CF-A84E-11619C980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9136" y="4468009"/>
            <a:ext cx="4074864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ru-RU" altLang="ru-RU" sz="1400" dirty="0"/>
              <a:t>Функция распределения электронной плотности в элементарной ячейке  кристалла</a:t>
            </a:r>
          </a:p>
        </p:txBody>
      </p:sp>
      <p:sp>
        <p:nvSpPr>
          <p:cNvPr id="153618" name="Text Box 18">
            <a:extLst>
              <a:ext uri="{FF2B5EF4-FFF2-40B4-BE49-F238E27FC236}">
                <a16:creationId xmlns="" xmlns:a16="http://schemas.microsoft.com/office/drawing/2014/main" id="{5498AE04-1C76-4AD7-B46E-72D4F8407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9138" y="5801706"/>
            <a:ext cx="4009776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FF0000"/>
                </a:solidFill>
              </a:rPr>
              <a:t>Реальная структура кристаллов</a:t>
            </a:r>
            <a:r>
              <a:rPr lang="en-US" altLang="ru-RU" sz="1600" b="1" dirty="0">
                <a:solidFill>
                  <a:srgbClr val="FF0000"/>
                </a:solidFill>
              </a:rPr>
              <a:t> - </a:t>
            </a:r>
            <a:r>
              <a:rPr lang="ru-RU" altLang="ru-RU" sz="1600" b="1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FF0000"/>
                </a:solidFill>
              </a:rPr>
              <a:t>дефекты, нарушения совершенства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FF0000"/>
                </a:solidFill>
              </a:rPr>
              <a:t>кристаллов</a:t>
            </a:r>
          </a:p>
        </p:txBody>
      </p:sp>
      <p:pic>
        <p:nvPicPr>
          <p:cNvPr id="153619" name="Picture 19" descr="Рисунок1">
            <a:extLst>
              <a:ext uri="{FF2B5EF4-FFF2-40B4-BE49-F238E27FC236}">
                <a16:creationId xmlns="" xmlns:a16="http://schemas.microsoft.com/office/drawing/2014/main" id="{7D03528B-9EBF-46ED-BDF5-D8D2BE9D7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136" y="5043140"/>
            <a:ext cx="4074863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4002" name="Picture 2" descr="http://femto.com.ua/articles/part_1/p1/2548-83.jpg">
            <a:hlinkClick r:id="rId4"/>
            <a:extLst>
              <a:ext uri="{FF2B5EF4-FFF2-40B4-BE49-F238E27FC236}">
                <a16:creationId xmlns="" xmlns:a16="http://schemas.microsoft.com/office/drawing/2014/main" id="{0C06E7DB-6BCF-4A6A-977C-0E5D4BCCE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934" y="561179"/>
            <a:ext cx="3516065" cy="241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Левая фигурная скобка 2">
            <a:extLst>
              <a:ext uri="{FF2B5EF4-FFF2-40B4-BE49-F238E27FC236}">
                <a16:creationId xmlns="" xmlns:a16="http://schemas.microsoft.com/office/drawing/2014/main" id="{1F3C6272-8CBA-4B4E-B487-E6FE0F206DCB}"/>
              </a:ext>
            </a:extLst>
          </p:cNvPr>
          <p:cNvSpPr/>
          <p:nvPr/>
        </p:nvSpPr>
        <p:spPr>
          <a:xfrm>
            <a:off x="8923338" y="4887306"/>
            <a:ext cx="155575" cy="9144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4" name="Левая фигурная скобка 3">
            <a:extLst>
              <a:ext uri="{FF2B5EF4-FFF2-40B4-BE49-F238E27FC236}">
                <a16:creationId xmlns="" xmlns:a16="http://schemas.microsoft.com/office/drawing/2014/main" id="{9C50C972-D07D-4BAC-9C25-A09CDAF8332E}"/>
              </a:ext>
            </a:extLst>
          </p:cNvPr>
          <p:cNvSpPr/>
          <p:nvPr/>
        </p:nvSpPr>
        <p:spPr>
          <a:xfrm>
            <a:off x="4878941" y="4534029"/>
            <a:ext cx="153988" cy="9144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9" name="Line 9">
            <a:extLst>
              <a:ext uri="{FF2B5EF4-FFF2-40B4-BE49-F238E27FC236}">
                <a16:creationId xmlns="" xmlns:a16="http://schemas.microsoft.com/office/drawing/2014/main" id="{1790F064-8F6F-4A13-9692-094200FE019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5725" y="1767197"/>
            <a:ext cx="27523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1254" y="2208183"/>
            <a:ext cx="1589885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b="1" dirty="0">
                <a:solidFill>
                  <a:srgbClr val="0000FF"/>
                </a:solidFill>
              </a:rPr>
              <a:t>Источник </a:t>
            </a:r>
          </a:p>
          <a:p>
            <a:pPr algn="ctr">
              <a:lnSpc>
                <a:spcPct val="70000"/>
              </a:lnSpc>
            </a:pPr>
            <a:r>
              <a:rPr lang="ru-RU" b="1" dirty="0">
                <a:solidFill>
                  <a:srgbClr val="0000FF"/>
                </a:solidFill>
              </a:rPr>
              <a:t>рентгеновского </a:t>
            </a:r>
          </a:p>
          <a:p>
            <a:pPr algn="ctr">
              <a:lnSpc>
                <a:spcPct val="70000"/>
              </a:lnSpc>
            </a:pPr>
            <a:r>
              <a:rPr lang="ru-RU" b="1" dirty="0">
                <a:solidFill>
                  <a:srgbClr val="0000FF"/>
                </a:solidFill>
              </a:rPr>
              <a:t>излучения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53507" y="1267234"/>
            <a:ext cx="1071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</a:rPr>
              <a:t>Кристалл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432903" y="1575011"/>
            <a:ext cx="48017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1913077" y="1575011"/>
            <a:ext cx="311913" cy="874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177260" y="585610"/>
            <a:ext cx="2390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Дифракционная картина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3059668"/>
            <a:ext cx="91439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FF0000"/>
                </a:solidFill>
              </a:rPr>
              <a:t>Анализ дифракционной картины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505435" y="2208183"/>
            <a:ext cx="5760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 flipV="1">
            <a:off x="361419" y="1830099"/>
            <a:ext cx="144016" cy="3780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377643" y="694752"/>
            <a:ext cx="1119216" cy="397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b="1" dirty="0">
                <a:solidFill>
                  <a:srgbClr val="0000FF"/>
                </a:solidFill>
              </a:rPr>
              <a:t>Картина </a:t>
            </a:r>
          </a:p>
          <a:p>
            <a:pPr algn="ctr">
              <a:lnSpc>
                <a:spcPct val="70000"/>
              </a:lnSpc>
            </a:pPr>
            <a:r>
              <a:rPr lang="ru-RU" b="1" dirty="0">
                <a:solidFill>
                  <a:srgbClr val="0000FF"/>
                </a:solidFill>
              </a:rPr>
              <a:t>рассеяния</a:t>
            </a: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2665675" y="1091848"/>
            <a:ext cx="5760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3241739" y="1091848"/>
            <a:ext cx="255120" cy="37821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072393" y="893300"/>
            <a:ext cx="140698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/>
              <a:t>Эксперимент </a:t>
            </a:r>
          </a:p>
          <a:p>
            <a:pPr algn="ctr"/>
            <a:r>
              <a:rPr lang="ru-RU" b="1" dirty="0"/>
              <a:t>ЛАУЭ</a:t>
            </a:r>
          </a:p>
        </p:txBody>
      </p:sp>
    </p:spTree>
    <p:extLst>
      <p:ext uri="{BB962C8B-B14F-4D97-AF65-F5344CB8AC3E}">
        <p14:creationId xmlns:p14="http://schemas.microsoft.com/office/powerpoint/2010/main" val="342562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8" grpId="0" animBg="1"/>
      <p:bldP spid="153609" grpId="0" animBg="1"/>
      <p:bldP spid="334855" grpId="0" animBg="1"/>
      <p:bldP spid="153611" grpId="0" animBg="1"/>
      <p:bldP spid="153612" grpId="0" animBg="1"/>
      <p:bldP spid="153613" grpId="0" animBg="1"/>
      <p:bldP spid="153614" grpId="0" animBg="1"/>
      <p:bldP spid="153615" grpId="0" animBg="1"/>
      <p:bldP spid="153616" grpId="0" animBg="1"/>
      <p:bldP spid="153617" grpId="0" animBg="1"/>
      <p:bldP spid="153618" grpId="0" animBg="1"/>
      <p:bldP spid="4" grpId="0" animBg="1"/>
      <p:bldP spid="19" grpId="0" animBg="1"/>
      <p:bldP spid="22" grpId="0"/>
      <p:bldP spid="28" grpId="0"/>
      <p:bldP spid="38" grpId="0"/>
      <p:bldP spid="17" grpId="0" animBg="1"/>
      <p:bldP spid="57" grpId="0"/>
      <p:bldP spid="2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882ECD2-D36C-4A5A-A5F9-83955BF885F2}"/>
              </a:ext>
            </a:extLst>
          </p:cNvPr>
          <p:cNvSpPr txBox="1"/>
          <p:nvPr/>
        </p:nvSpPr>
        <p:spPr>
          <a:xfrm>
            <a:off x="-10548" y="3510109"/>
            <a:ext cx="91440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Разность энергии кристалла и энергии такого же количества изолированных атомов называется энергией связи. Величина этой энергии лежит в интервале от 0,1 эВ/атом для твердых тел с </a:t>
            </a:r>
            <a:r>
              <a:rPr lang="ru-RU" sz="2000" dirty="0" err="1"/>
              <a:t>ваандервальсовским</a:t>
            </a:r>
            <a:r>
              <a:rPr lang="ru-RU" sz="2000" dirty="0"/>
              <a:t> взаимодействием и до 8-10 эВ/атом для ковалентных и ионных соединений, а также некоторых металлов. Для ковалентных соединений важную роль играют угловые направленности связей, в то время как другие типы связей стремятся сделать так, чтобы было наибольшим координационное число (число ближайших соседей).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EE65749-B435-43FB-BCBF-E192BD238420}"/>
              </a:ext>
            </a:extLst>
          </p:cNvPr>
          <p:cNvSpPr txBox="1"/>
          <p:nvPr/>
        </p:nvSpPr>
        <p:spPr>
          <a:xfrm>
            <a:off x="-10548" y="428892"/>
            <a:ext cx="9144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Разность энергии кристалла и энергии такого же количества изолированных атомов называется энергией связи.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5656588-CC3B-4B97-A2F7-84B7EC39484A}"/>
              </a:ext>
            </a:extLst>
          </p:cNvPr>
          <p:cNvSpPr txBox="1"/>
          <p:nvPr/>
        </p:nvSpPr>
        <p:spPr>
          <a:xfrm>
            <a:off x="0" y="1552922"/>
            <a:ext cx="913345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Величина этой энергии лежит в интервале от 0,1 эВ/атом для твердых тел с </a:t>
            </a:r>
            <a:r>
              <a:rPr lang="ru-RU" sz="2000" dirty="0" err="1"/>
              <a:t>ваандервальсовским</a:t>
            </a:r>
            <a:r>
              <a:rPr lang="ru-RU" sz="2000" dirty="0"/>
              <a:t> взаимодействием и до 8-10 эВ/атом для ковалентных и ионных соединений, а также некоторых металлов. </a:t>
            </a:r>
          </a:p>
        </p:txBody>
      </p:sp>
    </p:spTree>
    <p:extLst>
      <p:ext uri="{BB962C8B-B14F-4D97-AF65-F5344CB8AC3E}">
        <p14:creationId xmlns:p14="http://schemas.microsoft.com/office/powerpoint/2010/main" val="120859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3970A3C-AD3D-4D5B-9326-B848BEEFC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75"/>
            <a:ext cx="9144000" cy="1477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00CC"/>
                </a:solidFill>
              </a:rPr>
              <a:t>1. </a:t>
            </a:r>
            <a:r>
              <a:rPr lang="ru-RU" altLang="ru-RU" sz="2000" b="1" i="1">
                <a:solidFill>
                  <a:srgbClr val="0000CC"/>
                </a:solidFill>
              </a:rPr>
              <a:t>Классические методы рентгеновской топографии (РТ)</a:t>
            </a:r>
            <a:r>
              <a:rPr lang="ru-RU" altLang="ru-RU" sz="2000" b="1">
                <a:solidFill>
                  <a:srgbClr val="0000CC"/>
                </a:solidFill>
              </a:rPr>
              <a:t> </a:t>
            </a:r>
            <a:endParaRPr lang="ru-RU" altLang="ru-RU" sz="2000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/>
              <a:t>История вопроса. Основные идеи Берга</a:t>
            </a:r>
            <a:r>
              <a:rPr lang="en-US" altLang="ru-RU" sz="1400" b="1"/>
              <a:t>,</a:t>
            </a:r>
            <a:r>
              <a:rPr lang="ru-RU" altLang="ru-RU" sz="1400" b="1"/>
              <a:t> лежащие в основе дифракционной топографии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/>
              <a:t>Другие схемы РТ (метод Шульца, метод Берга</a:t>
            </a:r>
            <a:r>
              <a:rPr lang="en-US" altLang="ru-RU" sz="1400" b="1"/>
              <a:t> – </a:t>
            </a:r>
            <a:r>
              <a:rPr lang="ru-RU" altLang="ru-RU" sz="1400" b="1"/>
              <a:t>Барретта, метод Фудживара)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/>
              <a:t>Линейное и угловое разрешение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/>
              <a:t>Основные механизмы дифракционного изображения кристаллов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/>
              <a:t>Возможности количественных измерений локальных деформаций кристаллической решетки</a:t>
            </a:r>
            <a:endParaRPr lang="ru-RU" altLang="ru-RU" sz="140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3B99115E-5721-4BDE-8457-0204EEBC2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16113"/>
            <a:ext cx="9144000" cy="1262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00CC"/>
                </a:solidFill>
              </a:rPr>
              <a:t>2. </a:t>
            </a:r>
            <a:r>
              <a:rPr lang="ru-RU" altLang="ru-RU" sz="2000" b="1" i="1">
                <a:solidFill>
                  <a:srgbClr val="0000CC"/>
                </a:solidFill>
              </a:rPr>
              <a:t>Рентгеновская топография высокого разрешения</a:t>
            </a:r>
            <a:r>
              <a:rPr lang="ru-RU" altLang="ru-RU" sz="2000" b="1">
                <a:solidFill>
                  <a:srgbClr val="0000CC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/>
              <a:t>Метод Ланга его возможности Линейное и угловое разрешение Чувствительность к разориентациям и дилатациям решетки Методы аномального прохождения, основанные на эффекте Бормана Секционная топография Физические основы теории контраста. Методы моделирования и расчета изображений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3E902F54-04F5-49C9-9425-38E1017E5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00438"/>
            <a:ext cx="9144000" cy="1262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00CC"/>
                </a:solidFill>
              </a:rPr>
              <a:t>3. </a:t>
            </a:r>
            <a:r>
              <a:rPr lang="ru-RU" altLang="ru-RU" sz="2000" b="1" i="1">
                <a:solidFill>
                  <a:srgbClr val="0000CC"/>
                </a:solidFill>
              </a:rPr>
              <a:t>Плосковолновая топография</a:t>
            </a:r>
            <a:r>
              <a:rPr lang="ru-RU" altLang="ru-RU" sz="2000" b="1">
                <a:solidFill>
                  <a:srgbClr val="0000CC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/>
              <a:t>Возможность анализировать дисторсию решетки, (разделение влияния деформации -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/>
              <a:t>изменение параметров решетки) и разориентации. Двукристальная рентгеновская опография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/>
              <a:t>и спектроскопия Трехкристальная топграфия. Для чего требуются усложнения рентгеновских топографических схем Возможности и ограничения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1E85411-4F59-44E2-A286-B09330692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43500"/>
            <a:ext cx="9144000" cy="1262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00CC"/>
                </a:solidFill>
              </a:rPr>
              <a:t>4. </a:t>
            </a:r>
            <a:r>
              <a:rPr lang="ru-RU" altLang="ru-RU" sz="2000" b="1" i="1">
                <a:solidFill>
                  <a:srgbClr val="0000CC"/>
                </a:solidFill>
              </a:rPr>
              <a:t>Рентгеновская топография в синхротронном излучении</a:t>
            </a:r>
            <a:r>
              <a:rPr lang="ru-RU" altLang="ru-RU" sz="2000" b="1">
                <a:solidFill>
                  <a:srgbClr val="0000CC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/>
              <a:t>Методы получения излучения, особенности спектра, величины интенсивности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/>
              <a:t>Топография в непрерывном спектре Фазовая топография, основанная на преломлении рентгеновских лучей, и ее возможности Двукристальная и многокристальная топография Специальные возможности топографии в синхротронном излучении </a:t>
            </a:r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253771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517C458-F852-455F-B96D-CE52A9F9B05D}"/>
              </a:ext>
            </a:extLst>
          </p:cNvPr>
          <p:cNvSpPr txBox="1"/>
          <p:nvPr/>
        </p:nvSpPr>
        <p:spPr>
          <a:xfrm>
            <a:off x="0" y="1340768"/>
            <a:ext cx="9144000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rgbClr val="0000FF"/>
                </a:solidFill>
              </a:rPr>
              <a:t>Роль дефектов </a:t>
            </a:r>
          </a:p>
          <a:p>
            <a:pPr algn="ctr"/>
            <a:r>
              <a:rPr lang="ru-RU" sz="6600" b="1" dirty="0"/>
              <a:t>в электропроводности полупроводников</a:t>
            </a:r>
          </a:p>
        </p:txBody>
      </p:sp>
    </p:spTree>
    <p:extLst>
      <p:ext uri="{BB962C8B-B14F-4D97-AF65-F5344CB8AC3E}">
        <p14:creationId xmlns:p14="http://schemas.microsoft.com/office/powerpoint/2010/main" val="129326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>
            <a:extLst>
              <a:ext uri="{FF2B5EF4-FFF2-40B4-BE49-F238E27FC236}">
                <a16:creationId xmlns="" xmlns:a16="http://schemas.microsoft.com/office/drawing/2014/main" id="{3E413111-E14E-4B9E-B2EC-AFF9D8CD4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981075"/>
            <a:ext cx="7632700" cy="16557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/>
          </a:p>
        </p:txBody>
      </p:sp>
      <p:sp>
        <p:nvSpPr>
          <p:cNvPr id="3" name="Text Box 8">
            <a:extLst>
              <a:ext uri="{FF2B5EF4-FFF2-40B4-BE49-F238E27FC236}">
                <a16:creationId xmlns="" xmlns:a16="http://schemas.microsoft.com/office/drawing/2014/main" id="{0CF9C8E4-C8F9-40F0-A003-1E6382C12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CC"/>
                </a:solidFill>
              </a:rPr>
              <a:t>Схематическая иллюстрация к образованию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CC"/>
                </a:solidFill>
              </a:rPr>
              <a:t>экстинкционного и ориентационного контраста</a:t>
            </a:r>
            <a:endParaRPr lang="ru-RU" altLang="ru-RU" sz="2800"/>
          </a:p>
        </p:txBody>
      </p:sp>
      <p:sp>
        <p:nvSpPr>
          <p:cNvPr id="4" name="Text Box 9">
            <a:extLst>
              <a:ext uri="{FF2B5EF4-FFF2-40B4-BE49-F238E27FC236}">
                <a16:creationId xmlns="" xmlns:a16="http://schemas.microsoft.com/office/drawing/2014/main" id="{B461B78A-67D6-4282-88B4-5B41A565F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981075"/>
            <a:ext cx="57991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/>
              <a:t>Образец – </a:t>
            </a:r>
            <a:r>
              <a:rPr lang="en-US" altLang="ru-RU" sz="2000"/>
              <a:t>C</a:t>
            </a:r>
            <a:r>
              <a:rPr lang="ru-RU" altLang="ru-RU" sz="2000"/>
              <a:t> </a:t>
            </a:r>
            <a:r>
              <a:rPr lang="en-US" altLang="ru-RU" sz="2000"/>
              <a:t>-</a:t>
            </a:r>
            <a:r>
              <a:rPr lang="ru-RU" altLang="ru-RU" sz="2000"/>
              <a:t> матрица, </a:t>
            </a:r>
            <a:r>
              <a:rPr lang="en-US" altLang="ru-RU" sz="2000"/>
              <a:t>A </a:t>
            </a:r>
            <a:r>
              <a:rPr lang="ru-RU" altLang="ru-RU" sz="2000"/>
              <a:t>и </a:t>
            </a:r>
            <a:r>
              <a:rPr lang="en-US" altLang="ru-RU" sz="2000"/>
              <a:t>B - </a:t>
            </a:r>
            <a:r>
              <a:rPr lang="ru-RU" altLang="ru-RU" sz="2000"/>
              <a:t>островки</a:t>
            </a:r>
            <a:endParaRPr lang="en-US" altLang="ru-RU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/>
              <a:t>R</a:t>
            </a:r>
            <a:r>
              <a:rPr lang="en-US" altLang="ru-RU" sz="1200"/>
              <a:t>A</a:t>
            </a:r>
            <a:r>
              <a:rPr lang="en-US" altLang="ru-RU" sz="2000"/>
              <a:t>, R</a:t>
            </a:r>
            <a:r>
              <a:rPr lang="en-US" altLang="ru-RU" sz="1200"/>
              <a:t>B</a:t>
            </a:r>
            <a:r>
              <a:rPr lang="en-US" altLang="ru-RU" sz="2000"/>
              <a:t>, R</a:t>
            </a:r>
            <a:r>
              <a:rPr lang="en-US" altLang="ru-RU" sz="1200"/>
              <a:t>C</a:t>
            </a:r>
            <a:r>
              <a:rPr lang="ru-RU" altLang="ru-RU" sz="2000"/>
              <a:t> – отражающая способность образца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/>
              <a:t>R</a:t>
            </a:r>
            <a:r>
              <a:rPr lang="en-US" altLang="ru-RU" sz="1200"/>
              <a:t>A</a:t>
            </a:r>
            <a:r>
              <a:rPr lang="en-US" altLang="ru-RU" sz="2000"/>
              <a:t>&gt;R</a:t>
            </a:r>
            <a:r>
              <a:rPr lang="en-US" altLang="ru-RU" sz="1200"/>
              <a:t>C</a:t>
            </a:r>
            <a:r>
              <a:rPr lang="en-US" altLang="ru-RU" sz="2000"/>
              <a:t>, R</a:t>
            </a:r>
            <a:r>
              <a:rPr lang="en-US" altLang="ru-RU" sz="1200"/>
              <a:t>B</a:t>
            </a:r>
            <a:r>
              <a:rPr lang="en-US" altLang="ru-RU" sz="2000"/>
              <a:t>=R</a:t>
            </a:r>
            <a:r>
              <a:rPr lang="en-US" altLang="ru-RU" sz="1200"/>
              <a:t>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/>
              <a:t>n</a:t>
            </a:r>
            <a:r>
              <a:rPr lang="en-US" altLang="ru-RU" sz="1200"/>
              <a:t>A</a:t>
            </a:r>
            <a:r>
              <a:rPr lang="en-US" altLang="ru-RU" sz="2000"/>
              <a:t>, </a:t>
            </a:r>
            <a:r>
              <a:rPr lang="en-US" altLang="ru-RU" sz="2400" b="1"/>
              <a:t>n</a:t>
            </a:r>
            <a:r>
              <a:rPr lang="en-US" altLang="ru-RU" sz="1200"/>
              <a:t>B</a:t>
            </a:r>
            <a:r>
              <a:rPr lang="en-US" altLang="ru-RU" sz="2000"/>
              <a:t>, </a:t>
            </a:r>
            <a:r>
              <a:rPr lang="en-US" altLang="ru-RU" sz="2400" b="1"/>
              <a:t>n</a:t>
            </a:r>
            <a:r>
              <a:rPr lang="en-US" altLang="ru-RU" sz="1200"/>
              <a:t>C</a:t>
            </a:r>
            <a:r>
              <a:rPr lang="en-US" altLang="ru-RU" sz="2000"/>
              <a:t> – </a:t>
            </a:r>
            <a:r>
              <a:rPr lang="ru-RU" altLang="ru-RU" sz="2000"/>
              <a:t>единичные вектора нормали </a:t>
            </a:r>
            <a:endParaRPr lang="en-US" altLang="ru-RU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/>
              <a:t>к отражающим плоскостям</a:t>
            </a:r>
          </a:p>
        </p:txBody>
      </p:sp>
      <p:graphicFrame>
        <p:nvGraphicFramePr>
          <p:cNvPr id="5" name="Object 10">
            <a:extLst>
              <a:ext uri="{FF2B5EF4-FFF2-40B4-BE49-F238E27FC236}">
                <a16:creationId xmlns="" xmlns:a16="http://schemas.microsoft.com/office/drawing/2014/main" id="{B3780192-36F4-4586-93E9-9B23C43696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32588" y="1484313"/>
          <a:ext cx="158432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576" name="Equation" r:id="rId3" imgW="863225" imgH="253890" progId="Equation.DSMT4">
                  <p:embed/>
                </p:oleObj>
              </mc:Choice>
              <mc:Fallback>
                <p:oleObj name="Equation" r:id="rId3" imgW="863225" imgH="253890" progId="Equation.DSMT4">
                  <p:embed/>
                  <p:pic>
                    <p:nvPicPr>
                      <p:cNvPr id="5" name="Object 10">
                        <a:extLst>
                          <a:ext uri="{FF2B5EF4-FFF2-40B4-BE49-F238E27FC236}">
                            <a16:creationId xmlns="" xmlns:a16="http://schemas.microsoft.com/office/drawing/2014/main" id="{B3780192-36F4-4586-93E9-9B23C43696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588" y="1484313"/>
                        <a:ext cx="1584325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1">
            <a:extLst>
              <a:ext uri="{FF2B5EF4-FFF2-40B4-BE49-F238E27FC236}">
                <a16:creationId xmlns="" xmlns:a16="http://schemas.microsoft.com/office/drawing/2014/main" id="{DB84A141-CADA-4348-823D-7C07BC3CB0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32588" y="1989138"/>
          <a:ext cx="1630362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577" name="Equation" r:id="rId5" imgW="888614" imgH="253890" progId="Equation.DSMT4">
                  <p:embed/>
                </p:oleObj>
              </mc:Choice>
              <mc:Fallback>
                <p:oleObj name="Equation" r:id="rId5" imgW="888614" imgH="253890" progId="Equation.DSMT4">
                  <p:embed/>
                  <p:pic>
                    <p:nvPicPr>
                      <p:cNvPr id="6" name="Object 11">
                        <a:extLst>
                          <a:ext uri="{FF2B5EF4-FFF2-40B4-BE49-F238E27FC236}">
                            <a16:creationId xmlns="" xmlns:a16="http://schemas.microsoft.com/office/drawing/2014/main" id="{DB84A141-CADA-4348-823D-7C07BC3CB0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588" y="1989138"/>
                        <a:ext cx="1630362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5C97098A-1435-4FE3-846F-338F8BA3A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683000"/>
            <a:ext cx="480695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i="1"/>
              <a:t>Схематическое изображение поверхности образца </a:t>
            </a:r>
            <a:endParaRPr lang="ru-RU" altLang="ru-RU" sz="1400"/>
          </a:p>
        </p:txBody>
      </p:sp>
      <p:pic>
        <p:nvPicPr>
          <p:cNvPr id="285698" name="Picture 2">
            <a:extLst>
              <a:ext uri="{FF2B5EF4-FFF2-40B4-BE49-F238E27FC236}">
                <a16:creationId xmlns="" xmlns:a16="http://schemas.microsoft.com/office/drawing/2014/main" id="{42BAD5D9-0559-48F3-8CB5-D78CCCA6C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692400"/>
            <a:ext cx="1676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5700" name="Picture 4">
            <a:extLst>
              <a:ext uri="{FF2B5EF4-FFF2-40B4-BE49-F238E27FC236}">
                <a16:creationId xmlns="" xmlns:a16="http://schemas.microsoft.com/office/drawing/2014/main" id="{EE8A7935-E28D-458C-A7B7-BB0D34922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4076700"/>
            <a:ext cx="34861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5701" name="Picture 5">
            <a:extLst>
              <a:ext uri="{FF2B5EF4-FFF2-40B4-BE49-F238E27FC236}">
                <a16:creationId xmlns="" xmlns:a16="http://schemas.microsoft.com/office/drawing/2014/main" id="{4EA2EE87-5738-4BCE-9375-562ED54B6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4095750"/>
            <a:ext cx="34194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3F5A5275-9A79-43A4-8422-DCB082A58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5848350"/>
            <a:ext cx="341947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i="1"/>
              <a:t>(б) и (в) в полихроматическом свете</a:t>
            </a:r>
            <a:endParaRPr lang="ru-RU" altLang="ru-RU" sz="1400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8AA1652-81C3-4A10-A9C4-A667BC05E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75" y="5867400"/>
            <a:ext cx="348615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i="1"/>
              <a:t>(г) и (д) в монохроматическом свете</a:t>
            </a:r>
            <a:endParaRPr lang="ru-RU" altLang="ru-RU" sz="1400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2D9DC76-D1F1-4E05-BD75-4A4848863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288" y="6273800"/>
            <a:ext cx="9158288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CC3300"/>
                </a:solidFill>
              </a:rPr>
              <a:t>Эти два типа изображений получили названия </a:t>
            </a:r>
            <a:endParaRPr lang="en-US" altLang="ru-RU" sz="1800" b="1">
              <a:solidFill>
                <a:srgbClr val="CC33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CC3300"/>
                </a:solidFill>
              </a:rPr>
              <a:t>ориентационный и дилатационный контаст</a:t>
            </a:r>
            <a:endParaRPr lang="ru-RU" altLang="ru-RU" sz="1800"/>
          </a:p>
        </p:txBody>
      </p:sp>
    </p:spTree>
    <p:extLst>
      <p:ext uri="{BB962C8B-B14F-4D97-AF65-F5344CB8AC3E}">
        <p14:creationId xmlns:p14="http://schemas.microsoft.com/office/powerpoint/2010/main" val="158352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10" grpId="0" animBg="1"/>
      <p:bldP spid="20" grpId="0" animBg="1"/>
      <p:bldP spid="21" grpId="0" animBg="1"/>
      <p:bldP spid="22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E:\Note\Б.tif">
            <a:extLst>
              <a:ext uri="{FF2B5EF4-FFF2-40B4-BE49-F238E27FC236}">
                <a16:creationId xmlns="" xmlns:a16="http://schemas.microsoft.com/office/drawing/2014/main" id="{744ABF75-0EC8-421E-ABF3-8DC669BE5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28775"/>
            <a:ext cx="4486275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7" name="Picture 3" descr="E:\Note\Б1а.tif">
            <a:extLst>
              <a:ext uri="{FF2B5EF4-FFF2-40B4-BE49-F238E27FC236}">
                <a16:creationId xmlns="" xmlns:a16="http://schemas.microsoft.com/office/drawing/2014/main" id="{1F250522-2E62-4CD3-926F-09CCAA180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25" y="1052513"/>
            <a:ext cx="3779838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8" name="Picture 4" descr="E:\Note\Б2 iii.tif">
            <a:extLst>
              <a:ext uri="{FF2B5EF4-FFF2-40B4-BE49-F238E27FC236}">
                <a16:creationId xmlns="" xmlns:a16="http://schemas.microsoft.com/office/drawing/2014/main" id="{491B5DBF-19CF-4E6A-B504-2BA8A8305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25" y="3644900"/>
            <a:ext cx="3779838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9" name="TextBox 3">
            <a:extLst>
              <a:ext uri="{FF2B5EF4-FFF2-40B4-BE49-F238E27FC236}">
                <a16:creationId xmlns="" xmlns:a16="http://schemas.microsoft.com/office/drawing/2014/main" id="{F7B176BA-8895-4D59-B646-7ADF09169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8" y="1066800"/>
            <a:ext cx="3206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123910" name="TextBox 4">
            <a:extLst>
              <a:ext uri="{FF2B5EF4-FFF2-40B4-BE49-F238E27FC236}">
                <a16:creationId xmlns="" xmlns:a16="http://schemas.microsoft.com/office/drawing/2014/main" id="{2DC0DA96-D06E-4ECA-83B5-F14846CB7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425" y="476250"/>
            <a:ext cx="341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</a:p>
        </p:txBody>
      </p:sp>
      <p:sp>
        <p:nvSpPr>
          <p:cNvPr id="123911" name="TextBox 5">
            <a:extLst>
              <a:ext uri="{FF2B5EF4-FFF2-40B4-BE49-F238E27FC236}">
                <a16:creationId xmlns="" xmlns:a16="http://schemas.microsoft.com/office/drawing/2014/main" id="{E4532BAB-8CD1-4397-8ADB-6B228446E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425" y="3125788"/>
            <a:ext cx="347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/>
              <a:t>в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="" xmlns:a16="http://schemas.microsoft.com/office/drawing/2014/main" id="{438CCE42-A986-4A90-B527-E483C2CEDE75}"/>
              </a:ext>
            </a:extLst>
          </p:cNvPr>
          <p:cNvCxnSpPr/>
          <p:nvPr/>
        </p:nvCxnSpPr>
        <p:spPr>
          <a:xfrm flipV="1">
            <a:off x="2843213" y="1773238"/>
            <a:ext cx="2555875" cy="5032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="" xmlns:a16="http://schemas.microsoft.com/office/drawing/2014/main" id="{8073BC47-11B3-45F4-8CBB-9788557CCF16}"/>
              </a:ext>
            </a:extLst>
          </p:cNvPr>
          <p:cNvCxnSpPr/>
          <p:nvPr/>
        </p:nvCxnSpPr>
        <p:spPr>
          <a:xfrm>
            <a:off x="1628775" y="4365625"/>
            <a:ext cx="3770313" cy="863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045808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0" name="Text Box 8">
            <a:extLst>
              <a:ext uri="{FF2B5EF4-FFF2-40B4-BE49-F238E27FC236}">
                <a16:creationId xmlns="" xmlns:a16="http://schemas.microsoft.com/office/drawing/2014/main" id="{F7591094-83A2-491D-A234-936D5957A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37288"/>
            <a:ext cx="91440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i="1"/>
              <a:t>Э.В.Суворов Электронная промышленность, 6, 1979, с. 49-55</a:t>
            </a:r>
            <a:r>
              <a:rPr lang="ru-RU" altLang="ru-RU" sz="2000"/>
              <a:t> </a:t>
            </a:r>
          </a:p>
        </p:txBody>
      </p:sp>
      <p:pic>
        <p:nvPicPr>
          <p:cNvPr id="44041" name="Picture 9" descr="Si-297-a-1">
            <a:extLst>
              <a:ext uri="{FF2B5EF4-FFF2-40B4-BE49-F238E27FC236}">
                <a16:creationId xmlns="" xmlns:a16="http://schemas.microsoft.com/office/drawing/2014/main" id="{3947C8F2-E905-4199-819E-A64E379ED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060575"/>
            <a:ext cx="4105275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10" descr="297a">
            <a:extLst>
              <a:ext uri="{FF2B5EF4-FFF2-40B4-BE49-F238E27FC236}">
                <a16:creationId xmlns="" xmlns:a16="http://schemas.microsoft.com/office/drawing/2014/main" id="{4AC72F0A-C3D6-4211-8A8A-A546455F3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420938"/>
            <a:ext cx="302418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Text Box 6">
            <a:extLst>
              <a:ext uri="{FF2B5EF4-FFF2-40B4-BE49-F238E27FC236}">
                <a16:creationId xmlns="" xmlns:a16="http://schemas.microsoft.com/office/drawing/2014/main" id="{931C770E-C5D7-440C-90C8-C62FC8228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555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CC"/>
                </a:solidFill>
              </a:rPr>
              <a:t>Фрагмент рентгеновской топограммы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CC"/>
                </a:solidFill>
              </a:rPr>
              <a:t>монокристалла кремния с ростовыми дефектами</a:t>
            </a:r>
            <a:r>
              <a:rPr lang="ru-RU" altLang="ru-RU" sz="1600" b="1">
                <a:solidFill>
                  <a:srgbClr val="0000CC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/>
              <a:t>Диаметр пластины 15 мм, толщина 2 мм, </a:t>
            </a:r>
            <a:endParaRPr lang="en-US" altLang="ru-RU" sz="16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/>
              <a:t>поверхность кристалла </a:t>
            </a:r>
            <a:r>
              <a:rPr lang="en-US" altLang="ru-RU" sz="1600" b="1"/>
              <a:t>[</a:t>
            </a:r>
            <a:r>
              <a:rPr lang="ru-RU" altLang="ru-RU" sz="1600" b="1"/>
              <a:t>110</a:t>
            </a:r>
            <a:r>
              <a:rPr lang="en-US" altLang="ru-RU" sz="1600" b="1"/>
              <a:t>]</a:t>
            </a:r>
            <a:r>
              <a:rPr lang="ru-RU" altLang="ru-RU" sz="1600" b="1"/>
              <a:t>, отражение</a:t>
            </a:r>
            <a:r>
              <a:rPr lang="en-US" altLang="ru-RU" sz="1600" b="1"/>
              <a:t>             </a:t>
            </a:r>
            <a:r>
              <a:rPr lang="ru-RU" altLang="ru-RU" sz="1600" b="1"/>
              <a:t>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/>
              <a:t>На топограмме хорошо видны дислокации, дефекты упаковки, полосы скольжения</a:t>
            </a:r>
          </a:p>
        </p:txBody>
      </p:sp>
      <p:graphicFrame>
        <p:nvGraphicFramePr>
          <p:cNvPr id="44043" name="Object 11">
            <a:extLst>
              <a:ext uri="{FF2B5EF4-FFF2-40B4-BE49-F238E27FC236}">
                <a16:creationId xmlns="" xmlns:a16="http://schemas.microsoft.com/office/drawing/2014/main" id="{7BD63E15-8993-4F73-8CC0-FCAB7B09DF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15063" y="1000125"/>
          <a:ext cx="792162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583" name="Equation" r:id="rId6" imgW="381000" imgH="228600" progId="Equation.DSMT4">
                  <p:embed/>
                </p:oleObj>
              </mc:Choice>
              <mc:Fallback>
                <p:oleObj name="Equation" r:id="rId6" imgW="3810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5063" y="1000125"/>
                        <a:ext cx="792162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540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0" grpId="0" animBg="1"/>
      <p:bldP spid="44038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IMG_0009-a">
            <a:extLst>
              <a:ext uri="{FF2B5EF4-FFF2-40B4-BE49-F238E27FC236}">
                <a16:creationId xmlns="" xmlns:a16="http://schemas.microsoft.com/office/drawing/2014/main" id="{9757DD34-2920-4D31-A8F2-0A8EF9032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022350"/>
            <a:ext cx="6408738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7">
            <a:extLst>
              <a:ext uri="{FF2B5EF4-FFF2-40B4-BE49-F238E27FC236}">
                <a16:creationId xmlns="" xmlns:a16="http://schemas.microsoft.com/office/drawing/2014/main" id="{B4FA5379-56B0-4146-8A1D-A8E7299EB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59538"/>
            <a:ext cx="91440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i="1">
                <a:solidFill>
                  <a:srgbClr val="0000CC"/>
                </a:solidFill>
              </a:rPr>
              <a:t>Epelboin Y., Authier A. Acta Cryst. (1983) A,39,767</a:t>
            </a:r>
            <a:r>
              <a:rPr lang="en-US" altLang="ru-RU" sz="1800">
                <a:solidFill>
                  <a:srgbClr val="0000CC"/>
                </a:solidFill>
              </a:rPr>
              <a:t> </a:t>
            </a:r>
            <a:endParaRPr lang="ru-RU" altLang="ru-RU" sz="1800">
              <a:solidFill>
                <a:srgbClr val="0000CC"/>
              </a:solidFill>
            </a:endParaRPr>
          </a:p>
        </p:txBody>
      </p:sp>
      <p:sp>
        <p:nvSpPr>
          <p:cNvPr id="21509" name="Text Box 5">
            <a:extLst>
              <a:ext uri="{FF2B5EF4-FFF2-40B4-BE49-F238E27FC236}">
                <a16:creationId xmlns="" xmlns:a16="http://schemas.microsoft.com/office/drawing/2014/main" id="{A35A7092-124B-4861-9A53-1D4736D1D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575"/>
            <a:ext cx="91440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CC"/>
                </a:solidFill>
              </a:rPr>
              <a:t>Проекционная топограмма кристалла кремния</a:t>
            </a:r>
            <a:r>
              <a:rPr lang="ru-RU" altLang="ru-RU" sz="160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/>
              <a:t>Кристаллическая поверхность (111); отражение (220);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/>
              <a:t>излучение </a:t>
            </a:r>
            <a:r>
              <a:rPr lang="en-US" altLang="ru-RU" sz="1600" b="1"/>
              <a:t>MoK</a:t>
            </a:r>
            <a:r>
              <a:rPr lang="en-US" altLang="ru-RU" sz="1600" b="1">
                <a:latin typeface="Symbol" panose="05050102010706020507" pitchFamily="18" charset="2"/>
              </a:rPr>
              <a:t>a</a:t>
            </a:r>
            <a:r>
              <a:rPr lang="ru-RU" altLang="ru-RU" sz="1600" b="1"/>
              <a:t>; толщина кристалла 800 мкм (</a:t>
            </a:r>
            <a:r>
              <a:rPr lang="en-US" altLang="ru-RU" sz="1600" b="1"/>
              <a:t>μt </a:t>
            </a:r>
            <a:r>
              <a:rPr lang="ru-RU" altLang="ru-RU" sz="1600" b="1"/>
              <a:t>≈ 1.1). </a:t>
            </a:r>
          </a:p>
        </p:txBody>
      </p:sp>
    </p:spTree>
    <p:extLst>
      <p:ext uri="{BB962C8B-B14F-4D97-AF65-F5344CB8AC3E}">
        <p14:creationId xmlns:p14="http://schemas.microsoft.com/office/powerpoint/2010/main" val="35454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 animBg="1"/>
      <p:bldP spid="21509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6" name="Picture 4" descr="Деформация">
            <a:extLst>
              <a:ext uri="{FF2B5EF4-FFF2-40B4-BE49-F238E27FC236}">
                <a16:creationId xmlns="" xmlns:a16="http://schemas.microsoft.com/office/drawing/2014/main" id="{F946DA46-F933-4165-981A-B4F4D94DF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492375"/>
            <a:ext cx="8543925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8" name="Text Box 6">
            <a:extLst>
              <a:ext uri="{FF2B5EF4-FFF2-40B4-BE49-F238E27FC236}">
                <a16:creationId xmlns="" xmlns:a16="http://schemas.microsoft.com/office/drawing/2014/main" id="{B7A14464-ADFC-4CFE-83DF-A1A1748E7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5229225"/>
            <a:ext cx="24511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i="1"/>
              <a:t>Из работы И.Л.Шульпиной</a:t>
            </a:r>
          </a:p>
        </p:txBody>
      </p:sp>
      <p:sp>
        <p:nvSpPr>
          <p:cNvPr id="156677" name="Text Box 5">
            <a:extLst>
              <a:ext uri="{FF2B5EF4-FFF2-40B4-BE49-F238E27FC236}">
                <a16:creationId xmlns="" xmlns:a16="http://schemas.microsoft.com/office/drawing/2014/main" id="{17D012AD-9CBF-4EF9-9B97-B03308D0B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938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CC"/>
                </a:solidFill>
              </a:rPr>
              <a:t>Трансмиссионная </a:t>
            </a:r>
            <a:r>
              <a:rPr lang="ru-RU" altLang="ru-RU" sz="2000" b="1" dirty="0" err="1">
                <a:solidFill>
                  <a:srgbClr val="0000CC"/>
                </a:solidFill>
              </a:rPr>
              <a:t>топограмма</a:t>
            </a:r>
            <a:r>
              <a:rPr lang="ru-RU" altLang="ru-RU" sz="2000" b="1" dirty="0">
                <a:solidFill>
                  <a:srgbClr val="0000CC"/>
                </a:solidFill>
              </a:rPr>
              <a:t> монокристалла кремния подвергнутого одноосному сжатию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CC"/>
                </a:solidFill>
              </a:rPr>
              <a:t>полученная методом </a:t>
            </a:r>
            <a:r>
              <a:rPr lang="ru-RU" altLang="ru-RU" sz="2000" b="1" dirty="0" err="1">
                <a:solidFill>
                  <a:srgbClr val="0000CC"/>
                </a:solidFill>
              </a:rPr>
              <a:t>Ланга</a:t>
            </a:r>
            <a:r>
              <a:rPr lang="ru-RU" altLang="ru-RU" sz="2000" b="1" dirty="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/>
              <a:t>В результате одноосного сжатия кристалла кремния </a:t>
            </a:r>
            <a:endParaRPr lang="en-US" altLang="ru-RU" sz="2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/>
              <a:t>при температуре 700 С генерируются дислокационные петли. </a:t>
            </a:r>
            <a:endParaRPr lang="en-US" altLang="ru-RU" sz="2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/>
              <a:t>В процессе сжатия произошло декорирование дефектов медью (из печки). </a:t>
            </a:r>
          </a:p>
        </p:txBody>
      </p:sp>
    </p:spTree>
    <p:extLst>
      <p:ext uri="{BB962C8B-B14F-4D97-AF65-F5344CB8AC3E}">
        <p14:creationId xmlns:p14="http://schemas.microsoft.com/office/powerpoint/2010/main" val="194666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8" grpId="0" animBg="1"/>
      <p:bldP spid="156677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2" name="Picture 4" descr="PMI5-6">
            <a:extLst>
              <a:ext uri="{FF2B5EF4-FFF2-40B4-BE49-F238E27FC236}">
                <a16:creationId xmlns="" xmlns:a16="http://schemas.microsoft.com/office/drawing/2014/main" id="{2CAEC3F5-25CD-4969-8275-C4CB9B20B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060575"/>
            <a:ext cx="8353425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3" name="Text Box 5">
            <a:extLst>
              <a:ext uri="{FF2B5EF4-FFF2-40B4-BE49-F238E27FC236}">
                <a16:creationId xmlns="" xmlns:a16="http://schemas.microsoft.com/office/drawing/2014/main" id="{CE30D0C3-D1B6-40D7-852E-98BC07FDB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816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CC"/>
                </a:solidFill>
              </a:rPr>
              <a:t>Зарождение дислокаций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CC"/>
                </a:solidFill>
              </a:rPr>
              <a:t>от источника (концентратора напряжений)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CC"/>
                </a:solidFill>
              </a:rPr>
              <a:t>на поверхности образца</a:t>
            </a:r>
            <a:r>
              <a:rPr lang="en-US" altLang="ru-RU" sz="2800" b="1">
                <a:solidFill>
                  <a:srgbClr val="0000CC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CC"/>
                </a:solidFill>
              </a:rPr>
              <a:t>в процессе деформации образца</a:t>
            </a:r>
          </a:p>
        </p:txBody>
      </p:sp>
      <p:sp>
        <p:nvSpPr>
          <p:cNvPr id="165894" name="Text Box 6">
            <a:extLst>
              <a:ext uri="{FF2B5EF4-FFF2-40B4-BE49-F238E27FC236}">
                <a16:creationId xmlns="" xmlns:a16="http://schemas.microsoft.com/office/drawing/2014/main" id="{4D5B3034-434F-4387-A74F-7EEAE39A2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5" y="5875338"/>
            <a:ext cx="735647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i="1"/>
              <a:t>Gerold V., Meier F. Direct Observation of Imperfections in Crystals, New York, (1962),p.509</a:t>
            </a:r>
            <a:endParaRPr lang="ru-RU" altLang="ru-RU" sz="1400" i="1"/>
          </a:p>
        </p:txBody>
      </p:sp>
    </p:spTree>
    <p:extLst>
      <p:ext uri="{BB962C8B-B14F-4D97-AF65-F5344CB8AC3E}">
        <p14:creationId xmlns:p14="http://schemas.microsoft.com/office/powerpoint/2010/main" val="284076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3" grpId="0" animBg="1"/>
      <p:bldP spid="165894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0" name="Rectangle 8">
            <a:extLst>
              <a:ext uri="{FF2B5EF4-FFF2-40B4-BE49-F238E27FC236}">
                <a16:creationId xmlns="" xmlns:a16="http://schemas.microsoft.com/office/drawing/2014/main" id="{08A4DFDB-633A-43BA-AF8D-0643C8DA7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2276475"/>
            <a:ext cx="1728788" cy="158432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/>
          </a:p>
        </p:txBody>
      </p:sp>
      <p:pic>
        <p:nvPicPr>
          <p:cNvPr id="13316" name="Picture 4" descr="3-07A">
            <a:extLst>
              <a:ext uri="{FF2B5EF4-FFF2-40B4-BE49-F238E27FC236}">
                <a16:creationId xmlns="" xmlns:a16="http://schemas.microsoft.com/office/drawing/2014/main" id="{DF6702FA-FE08-4079-A232-14F4B2968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133600"/>
            <a:ext cx="443230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5">
            <a:extLst>
              <a:ext uri="{FF2B5EF4-FFF2-40B4-BE49-F238E27FC236}">
                <a16:creationId xmlns="" xmlns:a16="http://schemas.microsoft.com/office/drawing/2014/main" id="{1CF7858D-56AA-4530-853A-80146A7FA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88913"/>
            <a:ext cx="7921625" cy="1646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CC"/>
                </a:solidFill>
              </a:rPr>
              <a:t>Топограмма монокристалла кремния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CC"/>
                </a:solidFill>
              </a:rPr>
              <a:t>с фрагментом литографии интегральной схемы.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На фотографии наряду с элементами топологии схемы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видны дислокационные линии, пересекающие топограмму по диагонали</a:t>
            </a:r>
          </a:p>
        </p:txBody>
      </p:sp>
      <p:sp>
        <p:nvSpPr>
          <p:cNvPr id="13318" name="Line 6">
            <a:extLst>
              <a:ext uri="{FF2B5EF4-FFF2-40B4-BE49-F238E27FC236}">
                <a16:creationId xmlns="" xmlns:a16="http://schemas.microsoft.com/office/drawing/2014/main" id="{89C29565-DF6B-4158-853F-0EF0874A257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2988" y="3933825"/>
            <a:ext cx="3600450" cy="142875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19" name="Text Box 7">
            <a:extLst>
              <a:ext uri="{FF2B5EF4-FFF2-40B4-BE49-F238E27FC236}">
                <a16:creationId xmlns="" xmlns:a16="http://schemas.microsoft.com/office/drawing/2014/main" id="{70D93EC7-5A94-4F66-87B3-0AF222F33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3500438"/>
            <a:ext cx="21717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000CC"/>
                </a:solidFill>
              </a:rPr>
              <a:t>Ростовые дислокации</a:t>
            </a:r>
          </a:p>
        </p:txBody>
      </p:sp>
      <p:sp>
        <p:nvSpPr>
          <p:cNvPr id="13322" name="Oval 10">
            <a:extLst>
              <a:ext uri="{FF2B5EF4-FFF2-40B4-BE49-F238E27FC236}">
                <a16:creationId xmlns="" xmlns:a16="http://schemas.microsoft.com/office/drawing/2014/main" id="{7272A1DC-1805-4122-B38E-2349E829C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2133600"/>
            <a:ext cx="1800225" cy="1800225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/>
          </a:p>
        </p:txBody>
      </p:sp>
      <p:sp>
        <p:nvSpPr>
          <p:cNvPr id="13323" name="Text Box 11">
            <a:extLst>
              <a:ext uri="{FF2B5EF4-FFF2-40B4-BE49-F238E27FC236}">
                <a16:creationId xmlns="" xmlns:a16="http://schemas.microsoft.com/office/drawing/2014/main" id="{BF45DBF0-0B92-4D8E-A159-0A407B2A5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6563" y="4508500"/>
            <a:ext cx="2230437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000CC"/>
                </a:solidFill>
              </a:rPr>
              <a:t>Фрагменты топологии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000CC"/>
                </a:solidFill>
              </a:rPr>
              <a:t>микросхемы</a:t>
            </a:r>
          </a:p>
        </p:txBody>
      </p:sp>
      <p:sp>
        <p:nvSpPr>
          <p:cNvPr id="13324" name="Line 12">
            <a:extLst>
              <a:ext uri="{FF2B5EF4-FFF2-40B4-BE49-F238E27FC236}">
                <a16:creationId xmlns="" xmlns:a16="http://schemas.microsoft.com/office/drawing/2014/main" id="{DDF7724D-AC23-4D35-A115-CF110E5FD294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5963" y="3068638"/>
            <a:ext cx="2016125" cy="1368425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46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 animBg="1"/>
      <p:bldP spid="13317" grpId="0" animBg="1"/>
      <p:bldP spid="13319" grpId="0" animBg="1"/>
      <p:bldP spid="13322" grpId="0" animBg="1"/>
      <p:bldP spid="13323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:\ямки травления.tif">
            <a:extLst>
              <a:ext uri="{FF2B5EF4-FFF2-40B4-BE49-F238E27FC236}">
                <a16:creationId xmlns="" xmlns:a16="http://schemas.microsoft.com/office/drawing/2014/main" id="{4F40F668-4E96-4B0A-B34E-4FD832FB3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1435121"/>
            <a:ext cx="577215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Box 1">
            <a:extLst>
              <a:ext uri="{FF2B5EF4-FFF2-40B4-BE49-F238E27FC236}">
                <a16:creationId xmlns="" xmlns:a16="http://schemas.microsoft.com/office/drawing/2014/main" id="{F38B4FAB-DAFD-4C9A-AE41-672A75084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3333FF"/>
                </a:solidFill>
              </a:rPr>
              <a:t>Ямки травления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81E9D18-57FE-427E-BDB1-B5A31FD1CC75}"/>
              </a:ext>
            </a:extLst>
          </p:cNvPr>
          <p:cNvSpPr txBox="1"/>
          <p:nvPr/>
        </p:nvSpPr>
        <p:spPr>
          <a:xfrm>
            <a:off x="0" y="4180344"/>
            <a:ext cx="9144000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Для обработки поверхности кристалла используются специальные химические соединения которые могут растворять поверхность кристалла. Энергия связи атомов на свободной поверхности и в окрестностях дислокаций разные, поэтому в местах выхода дислокаций на поверхность кристалла образуются ямки. </a:t>
            </a:r>
          </a:p>
          <a:p>
            <a:pPr algn="ctr"/>
            <a:r>
              <a:rPr lang="ru-RU" sz="2400" b="1" dirty="0"/>
              <a:t>Такие ямки получили название </a:t>
            </a:r>
            <a:r>
              <a:rPr lang="ru-RU" sz="2400" b="1" dirty="0">
                <a:solidFill>
                  <a:srgbClr val="0000CC"/>
                </a:solidFill>
              </a:rPr>
              <a:t>«ямки травления».</a:t>
            </a:r>
          </a:p>
        </p:txBody>
      </p:sp>
    </p:spTree>
    <p:extLst>
      <p:ext uri="{BB962C8B-B14F-4D97-AF65-F5344CB8AC3E}">
        <p14:creationId xmlns:p14="http://schemas.microsoft.com/office/powerpoint/2010/main" val="329444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:\Дефект внедрения 2.tif">
            <a:extLst>
              <a:ext uri="{FF2B5EF4-FFF2-40B4-BE49-F238E27FC236}">
                <a16:creationId xmlns="" xmlns:a16="http://schemas.microsoft.com/office/drawing/2014/main" id="{0C133274-F2A9-46F5-81CC-30DA76A04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034" y="620688"/>
            <a:ext cx="6540516" cy="403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B61A92A-FB00-474D-91BB-7E90C429B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29200"/>
            <a:ext cx="9144000" cy="1323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/>
              <a:t>Внедренный атом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/>
              <a:t>инородной примеси</a:t>
            </a:r>
          </a:p>
        </p:txBody>
      </p:sp>
    </p:spTree>
    <p:extLst>
      <p:ext uri="{BB962C8B-B14F-4D97-AF65-F5344CB8AC3E}">
        <p14:creationId xmlns:p14="http://schemas.microsoft.com/office/powerpoint/2010/main" val="412463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3042E06-3F45-491C-A8BB-E303E5680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3333FF"/>
                </a:solidFill>
              </a:rPr>
              <a:t>Электропроводность</a:t>
            </a:r>
          </a:p>
        </p:txBody>
      </p:sp>
      <p:pic>
        <p:nvPicPr>
          <p:cNvPr id="224258" name="Picture 2" descr="E:\Безымянный 112.tif">
            <a:extLst>
              <a:ext uri="{FF2B5EF4-FFF2-40B4-BE49-F238E27FC236}">
                <a16:creationId xmlns="" xmlns:a16="http://schemas.microsoft.com/office/drawing/2014/main" id="{C5F492D8-5ECA-45B3-A419-967DD5454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773113"/>
            <a:ext cx="4071937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59" name="Picture 3" descr="E:\Безымянный 113.tif">
            <a:extLst>
              <a:ext uri="{FF2B5EF4-FFF2-40B4-BE49-F238E27FC236}">
                <a16:creationId xmlns="" xmlns:a16="http://schemas.microsoft.com/office/drawing/2014/main" id="{7FDC496C-C4B1-4F8A-A1E4-67C968AE5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785813"/>
            <a:ext cx="366712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>
            <a:extLst>
              <a:ext uri="{FF2B5EF4-FFF2-40B4-BE49-F238E27FC236}">
                <a16:creationId xmlns="" xmlns:a16="http://schemas.microsoft.com/office/drawing/2014/main" id="{6445E5AE-4FBC-413E-99ED-BB41FF8AB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717" y="2322844"/>
            <a:ext cx="3714750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3333FF"/>
                </a:solidFill>
              </a:rPr>
              <a:t>Энергия Ферми (уровень Ферми) это максимальная энергия фермиона в основном состоянии  при абсолютном нуле температур.</a:t>
            </a:r>
            <a:r>
              <a:rPr lang="ru-RU" altLang="ru-RU" sz="1400">
                <a:solidFill>
                  <a:srgbClr val="3333FF"/>
                </a:solidFill>
              </a:rPr>
              <a:t>  </a:t>
            </a:r>
          </a:p>
        </p:txBody>
      </p:sp>
      <p:pic>
        <p:nvPicPr>
          <p:cNvPr id="6" name="Picture 5" descr="IMG-2">
            <a:extLst>
              <a:ext uri="{FF2B5EF4-FFF2-40B4-BE49-F238E27FC236}">
                <a16:creationId xmlns="" xmlns:a16="http://schemas.microsoft.com/office/drawing/2014/main" id="{378DC5D3-A23A-4ABD-92E2-D6F238C71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3571875"/>
            <a:ext cx="3214687" cy="31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>
            <a:extLst>
              <a:ext uri="{FF2B5EF4-FFF2-40B4-BE49-F238E27FC236}">
                <a16:creationId xmlns="" xmlns:a16="http://schemas.microsoft.com/office/drawing/2014/main" id="{CD216103-C33C-43D7-A614-02288381F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88" y="3728716"/>
            <a:ext cx="45783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/>
              <a:t> </a:t>
            </a:r>
            <a:r>
              <a:rPr lang="ru-RU" altLang="ru-RU" sz="1400" b="1" dirty="0"/>
              <a:t>Примеси  </a:t>
            </a:r>
            <a:r>
              <a:rPr lang="en-US" altLang="ru-RU" sz="1400" b="1" dirty="0"/>
              <a:t>As –</a:t>
            </a:r>
            <a:r>
              <a:rPr lang="ru-RU" altLang="ru-RU" sz="1400" b="1" dirty="0"/>
              <a:t> мышьяк, </a:t>
            </a:r>
            <a:r>
              <a:rPr lang="en-US" altLang="ru-RU" sz="1400" b="1" dirty="0"/>
              <a:t>P –</a:t>
            </a:r>
            <a:r>
              <a:rPr lang="ru-RU" altLang="ru-RU" sz="1400" b="1" dirty="0"/>
              <a:t> фосфор –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/>
              <a:t>создают в зонной структуре новые уровни (донорные уровни) 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="" xmlns:a16="http://schemas.microsoft.com/office/drawing/2014/main" id="{5DF311B9-7025-400D-BBF0-DBDDE1B2A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0446" y="4554738"/>
            <a:ext cx="4572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3333FF"/>
                </a:solidFill>
              </a:rPr>
              <a:t>Электронная проводимость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="" xmlns:a16="http://schemas.microsoft.com/office/drawing/2014/main" id="{9F21BCA2-38BE-4C0D-B8C4-2E3A1981C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4096" y="5411547"/>
            <a:ext cx="4578350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/>
              <a:t>Примеси</a:t>
            </a:r>
            <a:r>
              <a:rPr lang="en-US" altLang="ru-RU" sz="1400" b="1" dirty="0"/>
              <a:t> In – </a:t>
            </a:r>
            <a:r>
              <a:rPr lang="ru-RU" altLang="ru-RU" sz="1400" b="1" dirty="0"/>
              <a:t>индий, </a:t>
            </a:r>
            <a:r>
              <a:rPr lang="en-US" altLang="ru-RU" sz="1400" b="1" dirty="0"/>
              <a:t>Al – </a:t>
            </a:r>
            <a:r>
              <a:rPr lang="ru-RU" altLang="ru-RU" sz="1400" b="1" dirty="0" err="1"/>
              <a:t>аллюминий</a:t>
            </a:r>
            <a:r>
              <a:rPr lang="ru-RU" altLang="ru-RU" sz="1400" b="1" dirty="0"/>
              <a:t> –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/>
              <a:t>создают в зонной структуре новые уровни (акцепторные уровни) 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="" xmlns:a16="http://schemas.microsoft.com/office/drawing/2014/main" id="{C52B4979-2A79-4A33-B726-30628D952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4897" y="6149735"/>
            <a:ext cx="4572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</a:rPr>
              <a:t>Дырочная проводимость</a:t>
            </a:r>
          </a:p>
        </p:txBody>
      </p:sp>
      <p:sp>
        <p:nvSpPr>
          <p:cNvPr id="11" name="Line 7">
            <a:extLst>
              <a:ext uri="{FF2B5EF4-FFF2-40B4-BE49-F238E27FC236}">
                <a16:creationId xmlns="" xmlns:a16="http://schemas.microsoft.com/office/drawing/2014/main" id="{DF69B851-4CCC-4F85-A94A-B89FD2BA50B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43311" y="4097810"/>
            <a:ext cx="928688" cy="68850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Line 8">
            <a:extLst>
              <a:ext uri="{FF2B5EF4-FFF2-40B4-BE49-F238E27FC236}">
                <a16:creationId xmlns="" xmlns:a16="http://schemas.microsoft.com/office/drawing/2014/main" id="{CF4D6754-D058-407F-AF2B-0CDA37A134C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43311" y="5566731"/>
            <a:ext cx="917672" cy="23915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1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illiam Shockley, Stanford University.jpg">
            <a:hlinkClick r:id="rId2"/>
            <a:extLst>
              <a:ext uri="{FF2B5EF4-FFF2-40B4-BE49-F238E27FC236}">
                <a16:creationId xmlns="" xmlns:a16="http://schemas.microsoft.com/office/drawing/2014/main" id="{A57D7B4E-B472-4825-A731-C70D4691C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13050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36FFFB41-E14D-4596-B864-A55C63867852}"/>
              </a:ext>
            </a:extLst>
          </p:cNvPr>
          <p:cNvSpPr/>
          <p:nvPr/>
        </p:nvSpPr>
        <p:spPr>
          <a:xfrm>
            <a:off x="2910706" y="609550"/>
            <a:ext cx="6228184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400" b="1" dirty="0">
                <a:solidFill>
                  <a:srgbClr val="3333FF"/>
                </a:solidFill>
              </a:rPr>
              <a:t>Уильям </a:t>
            </a:r>
            <a:r>
              <a:rPr lang="ru-RU" altLang="ru-RU" sz="2400" b="1" dirty="0" err="1">
                <a:solidFill>
                  <a:srgbClr val="3333FF"/>
                </a:solidFill>
              </a:rPr>
              <a:t>Брэдфорд</a:t>
            </a:r>
            <a:r>
              <a:rPr lang="ru-RU" altLang="ru-RU" sz="2400" b="1" dirty="0">
                <a:solidFill>
                  <a:srgbClr val="3333FF"/>
                </a:solidFill>
              </a:rPr>
              <a:t> </a:t>
            </a:r>
            <a:r>
              <a:rPr lang="ru-RU" altLang="ru-RU" sz="2400" b="1" dirty="0" err="1">
                <a:solidFill>
                  <a:srgbClr val="3333FF"/>
                </a:solidFill>
              </a:rPr>
              <a:t>Шокли</a:t>
            </a:r>
            <a:r>
              <a:rPr lang="ru-RU" altLang="ru-RU" sz="2400" dirty="0">
                <a:solidFill>
                  <a:srgbClr val="3333FF"/>
                </a:solidFill>
              </a:rPr>
              <a:t> (</a:t>
            </a:r>
            <a:r>
              <a:rPr lang="ru-RU" altLang="ru-RU" sz="2400" i="1" dirty="0" err="1">
                <a:solidFill>
                  <a:srgbClr val="3333FF"/>
                </a:solidFill>
              </a:rPr>
              <a:t>William</a:t>
            </a:r>
            <a:r>
              <a:rPr lang="ru-RU" altLang="ru-RU" sz="2400" i="1" dirty="0">
                <a:solidFill>
                  <a:srgbClr val="3333FF"/>
                </a:solidFill>
              </a:rPr>
              <a:t> </a:t>
            </a:r>
            <a:r>
              <a:rPr lang="ru-RU" altLang="ru-RU" sz="2400" i="1" dirty="0" err="1">
                <a:solidFill>
                  <a:srgbClr val="3333FF"/>
                </a:solidFill>
              </a:rPr>
              <a:t>Bradford</a:t>
            </a:r>
            <a:r>
              <a:rPr lang="ru-RU" altLang="ru-RU" sz="2400" i="1" dirty="0">
                <a:solidFill>
                  <a:srgbClr val="3333FF"/>
                </a:solidFill>
              </a:rPr>
              <a:t> </a:t>
            </a:r>
            <a:r>
              <a:rPr lang="ru-RU" altLang="ru-RU" sz="2400" i="1" dirty="0" err="1">
                <a:solidFill>
                  <a:srgbClr val="3333FF"/>
                </a:solidFill>
              </a:rPr>
              <a:t>Shockley</a:t>
            </a:r>
            <a:r>
              <a:rPr lang="ru-RU" altLang="ru-RU" sz="2400" dirty="0">
                <a:solidFill>
                  <a:srgbClr val="3333FF"/>
                </a:solidFill>
              </a:rPr>
              <a:t>; 1910-1989) – выдающийся американский физик</a:t>
            </a:r>
            <a:r>
              <a:rPr lang="en-US" altLang="ru-RU" sz="2400" dirty="0">
                <a:solidFill>
                  <a:srgbClr val="3333FF"/>
                </a:solidFill>
              </a:rPr>
              <a:t>,</a:t>
            </a:r>
            <a:r>
              <a:rPr lang="ru-RU" altLang="ru-RU" sz="2400" dirty="0">
                <a:solidFill>
                  <a:srgbClr val="3333FF"/>
                </a:solidFill>
              </a:rPr>
              <a:t> </a:t>
            </a:r>
            <a:endParaRPr lang="en-US" altLang="ru-RU" sz="2400" dirty="0">
              <a:solidFill>
                <a:srgbClr val="3333FF"/>
              </a:solidFill>
            </a:endParaRPr>
          </a:p>
          <a:p>
            <a:pPr algn="ctr" eaLnBrk="1" hangingPunct="1"/>
            <a:r>
              <a:rPr lang="ru-RU" altLang="ru-RU" sz="2400" b="1" dirty="0"/>
              <a:t>Физика полупроводников</a:t>
            </a:r>
            <a:r>
              <a:rPr lang="ru-RU" altLang="ru-RU" sz="2400" dirty="0">
                <a:solidFill>
                  <a:srgbClr val="3333FF"/>
                </a:solidFill>
              </a:rPr>
              <a:t>, </a:t>
            </a:r>
          </a:p>
          <a:p>
            <a:pPr algn="ctr" eaLnBrk="1" hangingPunct="1"/>
            <a:r>
              <a:rPr lang="ru-RU" altLang="ru-RU" sz="3200" b="1" dirty="0">
                <a:solidFill>
                  <a:srgbClr val="FF0000"/>
                </a:solidFill>
              </a:rPr>
              <a:t>лауреат Нобелевской премии </a:t>
            </a:r>
          </a:p>
          <a:p>
            <a:pPr algn="ctr" eaLnBrk="1" hangingPunct="1"/>
            <a:r>
              <a:rPr lang="ru-RU" altLang="ru-RU" sz="3200" b="1" dirty="0">
                <a:solidFill>
                  <a:srgbClr val="FF0000"/>
                </a:solidFill>
              </a:rPr>
              <a:t>по физики 1956 года</a:t>
            </a:r>
            <a:endParaRPr lang="ru-RU" sz="32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D3DE034C-EC0E-467A-B670-4526A3F1E539}"/>
              </a:ext>
            </a:extLst>
          </p:cNvPr>
          <p:cNvSpPr/>
          <p:nvPr/>
        </p:nvSpPr>
        <p:spPr>
          <a:xfrm>
            <a:off x="0" y="3638747"/>
            <a:ext cx="91440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sz="2400" dirty="0">
                <a:solidFill>
                  <a:srgbClr val="3333FF"/>
                </a:solidFill>
              </a:rPr>
              <a:t>В 1948 году </a:t>
            </a:r>
            <a:r>
              <a:rPr lang="ru-RU" altLang="ru-RU" sz="2400" dirty="0" err="1">
                <a:solidFill>
                  <a:srgbClr val="3333FF"/>
                </a:solidFill>
              </a:rPr>
              <a:t>Шокли</a:t>
            </a:r>
            <a:r>
              <a:rPr lang="ru-RU" altLang="ru-RU" sz="2400" dirty="0">
                <a:solidFill>
                  <a:srgbClr val="3333FF"/>
                </a:solidFill>
              </a:rPr>
              <a:t> разработал первый в истории науки  плоскостной биполярный транзистор, </a:t>
            </a:r>
          </a:p>
          <a:p>
            <a:pPr algn="ctr"/>
            <a:r>
              <a:rPr lang="ru-RU" altLang="ru-RU" sz="2400" dirty="0">
                <a:solidFill>
                  <a:srgbClr val="3333FF"/>
                </a:solidFill>
              </a:rPr>
              <a:t>создал научную теорию, объяснявшую его работу</a:t>
            </a:r>
            <a:endParaRPr lang="ru-RU" sz="24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75925C6-2948-40A6-9FC8-F5EB455CBAB9}"/>
              </a:ext>
            </a:extLst>
          </p:cNvPr>
          <p:cNvSpPr/>
          <p:nvPr/>
        </p:nvSpPr>
        <p:spPr>
          <a:xfrm>
            <a:off x="-5110" y="4950398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400" b="1" dirty="0">
                <a:solidFill>
                  <a:srgbClr val="FF0000"/>
                </a:solidFill>
              </a:rPr>
              <a:t>В 1956 году У.Б. </a:t>
            </a:r>
            <a:r>
              <a:rPr lang="ru-RU" altLang="ru-RU" sz="2400" b="1" dirty="0" err="1">
                <a:solidFill>
                  <a:srgbClr val="FF0000"/>
                </a:solidFill>
              </a:rPr>
              <a:t>Шокли</a:t>
            </a:r>
            <a:r>
              <a:rPr lang="ru-RU" altLang="ru-RU" sz="2400" b="1" dirty="0">
                <a:solidFill>
                  <a:srgbClr val="FF0000"/>
                </a:solidFill>
              </a:rPr>
              <a:t> основал ЛАБОРАТОРИЮ, </a:t>
            </a:r>
          </a:p>
          <a:p>
            <a:pPr algn="ctr" eaLnBrk="1" hangingPunct="1"/>
            <a:r>
              <a:rPr lang="ru-RU" altLang="ru-RU" sz="2400" b="1" dirty="0">
                <a:solidFill>
                  <a:srgbClr val="FF0000"/>
                </a:solidFill>
              </a:rPr>
              <a:t>позже названную его именем </a:t>
            </a:r>
            <a:endParaRPr lang="ru-RU" sz="24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73F684F1-3AB6-4895-B402-044F4529E522}"/>
              </a:ext>
            </a:extLst>
          </p:cNvPr>
          <p:cNvSpPr/>
          <p:nvPr/>
        </p:nvSpPr>
        <p:spPr>
          <a:xfrm>
            <a:off x="-15658" y="5899319"/>
            <a:ext cx="914400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44C63A"/>
                </a:solidFill>
              </a:rPr>
              <a:t>Эта лаборатория стала началом </a:t>
            </a:r>
          </a:p>
          <a:p>
            <a:pPr algn="ctr"/>
            <a:r>
              <a:rPr lang="ru-RU" altLang="ru-RU" sz="2800" b="1" dirty="0">
                <a:solidFill>
                  <a:srgbClr val="FF0000"/>
                </a:solidFill>
              </a:rPr>
              <a:t>КРЕМНИЕВОЙ ДОЛИНЫ в США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48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="" xmlns:a16="http://schemas.microsoft.com/office/drawing/2014/main" id="{CC817AF3-2E0A-4B98-A40C-A980C7877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757464"/>
            <a:ext cx="9144000" cy="1631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b="1">
                <a:solidFill>
                  <a:srgbClr val="3333FF"/>
                </a:solidFill>
              </a:rPr>
              <a:t>Точечные дефекты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FF0000"/>
                </a:solidFill>
              </a:rPr>
              <a:t>(нуль-мерные дефекты)</a:t>
            </a:r>
          </a:p>
        </p:txBody>
      </p:sp>
      <p:pic>
        <p:nvPicPr>
          <p:cNvPr id="646146" name="Picture 2" descr="G:\Вакнсия.tif">
            <a:extLst>
              <a:ext uri="{FF2B5EF4-FFF2-40B4-BE49-F238E27FC236}">
                <a16:creationId xmlns="" xmlns:a16="http://schemas.microsoft.com/office/drawing/2014/main" id="{2DB57BAB-DE9F-4A66-8DE0-940666BB7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86301"/>
            <a:ext cx="2879725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6148" name="Picture 4" descr="G:\Дефект внедрения 2.tif">
            <a:extLst>
              <a:ext uri="{FF2B5EF4-FFF2-40B4-BE49-F238E27FC236}">
                <a16:creationId xmlns="" xmlns:a16="http://schemas.microsoft.com/office/drawing/2014/main" id="{0C133274-F2A9-46F5-81CC-30DA76A04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865660"/>
            <a:ext cx="29178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399337-D897-4D5E-84E7-DFEC231EB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855" y="4973864"/>
            <a:ext cx="13874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/>
              <a:t>Вакансия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B61A92A-FB00-474D-91BB-7E90C429B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7073" y="4953223"/>
            <a:ext cx="2765425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/>
              <a:t>Внедренный атом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/>
              <a:t>инородной примеси</a:t>
            </a:r>
          </a:p>
        </p:txBody>
      </p:sp>
    </p:spTree>
    <p:extLst>
      <p:ext uri="{BB962C8B-B14F-4D97-AF65-F5344CB8AC3E}">
        <p14:creationId xmlns:p14="http://schemas.microsoft.com/office/powerpoint/2010/main" val="194317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B02F395-0173-4B27-853E-A2B5DE2C1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813"/>
            <a:ext cx="9144000" cy="1322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3333FF"/>
                </a:solidFill>
              </a:rPr>
              <a:t>Релаксация напряжений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3333FF"/>
                </a:solidFill>
              </a:rPr>
              <a:t>вблизи точечного дефекта</a:t>
            </a:r>
          </a:p>
        </p:txBody>
      </p:sp>
      <p:pic>
        <p:nvPicPr>
          <p:cNvPr id="43" name="Picture 2">
            <a:extLst>
              <a:ext uri="{FF2B5EF4-FFF2-40B4-BE49-F238E27FC236}">
                <a16:creationId xmlns="" xmlns:a16="http://schemas.microsoft.com/office/drawing/2014/main" id="{7E18DC94-E69C-4CCF-85CC-4D30145DA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25"/>
            <a:ext cx="5073650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28006C99-4661-41B3-8E74-A17FFBA1A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0438" y="3429000"/>
            <a:ext cx="3905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800"/>
              <a:t>-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AD8A65EC-61FD-4684-8831-C1701EBCA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25" y="3500438"/>
            <a:ext cx="3905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800"/>
              <a:t>-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C160B70A-6157-4C9E-A6D3-72077F88C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7438" y="4714875"/>
            <a:ext cx="3905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800"/>
              <a:t>-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70C96CB8-B27E-48CF-BE6B-1E4822AF7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7438" y="2143125"/>
            <a:ext cx="3905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800"/>
              <a:t>-</a:t>
            </a:r>
          </a:p>
        </p:txBody>
      </p:sp>
      <p:cxnSp>
        <p:nvCxnSpPr>
          <p:cNvPr id="48" name="Прямая со стрелкой 47">
            <a:extLst>
              <a:ext uri="{FF2B5EF4-FFF2-40B4-BE49-F238E27FC236}">
                <a16:creationId xmlns="" xmlns:a16="http://schemas.microsoft.com/office/drawing/2014/main" id="{2817A2AE-3DDF-4489-BF6C-2693333750E3}"/>
              </a:ext>
            </a:extLst>
          </p:cNvPr>
          <p:cNvCxnSpPr/>
          <p:nvPr/>
        </p:nvCxnSpPr>
        <p:spPr>
          <a:xfrm>
            <a:off x="4071938" y="3929063"/>
            <a:ext cx="28733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="" xmlns:a16="http://schemas.microsoft.com/office/drawing/2014/main" id="{4C1C2B7A-924F-4282-80F7-D43F04711398}"/>
              </a:ext>
            </a:extLst>
          </p:cNvPr>
          <p:cNvCxnSpPr/>
          <p:nvPr/>
        </p:nvCxnSpPr>
        <p:spPr>
          <a:xfrm>
            <a:off x="2571750" y="5429250"/>
            <a:ext cx="0" cy="2889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="" xmlns:a16="http://schemas.microsoft.com/office/drawing/2014/main" id="{0E63B6EF-3464-41CA-90F4-CE44DB2BF6D9}"/>
              </a:ext>
            </a:extLst>
          </p:cNvPr>
          <p:cNvCxnSpPr/>
          <p:nvPr/>
        </p:nvCxnSpPr>
        <p:spPr>
          <a:xfrm flipH="1">
            <a:off x="428625" y="3929063"/>
            <a:ext cx="28733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="" xmlns:a16="http://schemas.microsoft.com/office/drawing/2014/main" id="{42131A3E-0A6B-4E13-A011-0A93CC61FAA8}"/>
              </a:ext>
            </a:extLst>
          </p:cNvPr>
          <p:cNvCxnSpPr/>
          <p:nvPr/>
        </p:nvCxnSpPr>
        <p:spPr>
          <a:xfrm flipV="1">
            <a:off x="2500313" y="1785938"/>
            <a:ext cx="0" cy="28733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0ABBF1D2-BF83-4ECA-A8AD-6FD3B41B7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75" y="2214563"/>
            <a:ext cx="485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/>
              <a:t>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79981CE7-F475-41B0-984C-F8648353D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688" y="2214563"/>
            <a:ext cx="4841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/>
              <a:t>+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6A5052ED-EC12-4D8E-9B49-1969759D6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3313" y="4857750"/>
            <a:ext cx="4841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/>
              <a:t>+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ADD7924B-2AF4-4D71-9072-549785DEE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688" y="4929188"/>
            <a:ext cx="4841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/>
              <a:t>+</a:t>
            </a:r>
          </a:p>
        </p:txBody>
      </p:sp>
      <p:cxnSp>
        <p:nvCxnSpPr>
          <p:cNvPr id="56" name="Прямая со стрелкой 55">
            <a:extLst>
              <a:ext uri="{FF2B5EF4-FFF2-40B4-BE49-F238E27FC236}">
                <a16:creationId xmlns="" xmlns:a16="http://schemas.microsoft.com/office/drawing/2014/main" id="{36AB426C-EBFE-42AD-A8C4-2B23BD223ABC}"/>
              </a:ext>
            </a:extLst>
          </p:cNvPr>
          <p:cNvCxnSpPr/>
          <p:nvPr/>
        </p:nvCxnSpPr>
        <p:spPr>
          <a:xfrm flipH="1">
            <a:off x="3500438" y="2643188"/>
            <a:ext cx="215900" cy="21748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>
            <a:extLst>
              <a:ext uri="{FF2B5EF4-FFF2-40B4-BE49-F238E27FC236}">
                <a16:creationId xmlns="" xmlns:a16="http://schemas.microsoft.com/office/drawing/2014/main" id="{6B66410D-C6C0-4442-8C3B-15BD17A65004}"/>
              </a:ext>
            </a:extLst>
          </p:cNvPr>
          <p:cNvCxnSpPr/>
          <p:nvPr/>
        </p:nvCxnSpPr>
        <p:spPr>
          <a:xfrm flipV="1">
            <a:off x="1285875" y="4929188"/>
            <a:ext cx="223838" cy="2063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="" xmlns:a16="http://schemas.microsoft.com/office/drawing/2014/main" id="{7A40C540-1DFA-4550-B67E-B1AE1E2C7623}"/>
              </a:ext>
            </a:extLst>
          </p:cNvPr>
          <p:cNvCxnSpPr/>
          <p:nvPr/>
        </p:nvCxnSpPr>
        <p:spPr>
          <a:xfrm>
            <a:off x="1285875" y="2643188"/>
            <a:ext cx="215900" cy="2159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="" xmlns:a16="http://schemas.microsoft.com/office/drawing/2014/main" id="{19404636-C753-4E62-BCD4-69446CEA069C}"/>
              </a:ext>
            </a:extLst>
          </p:cNvPr>
          <p:cNvCxnSpPr/>
          <p:nvPr/>
        </p:nvCxnSpPr>
        <p:spPr>
          <a:xfrm flipH="1" flipV="1">
            <a:off x="3500438" y="4857750"/>
            <a:ext cx="287337" cy="2159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105282FE-59E0-4FA2-B4D4-21DE43CAC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3213100"/>
            <a:ext cx="3708400" cy="163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/>
              <a:t>Ионный кристалл. Стрелками показаны направления смещений атомов вокруг катионной вакансии</a:t>
            </a:r>
          </a:p>
        </p:txBody>
      </p:sp>
    </p:spTree>
    <p:extLst>
      <p:ext uri="{BB962C8B-B14F-4D97-AF65-F5344CB8AC3E}">
        <p14:creationId xmlns:p14="http://schemas.microsoft.com/office/powerpoint/2010/main" val="13044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4" grpId="0"/>
      <p:bldP spid="45" grpId="0"/>
      <p:bldP spid="46" grpId="0"/>
      <p:bldP spid="47" grpId="0"/>
      <p:bldP spid="52" grpId="0"/>
      <p:bldP spid="53" grpId="0"/>
      <p:bldP spid="54" grpId="0"/>
      <p:bldP spid="55" grpId="0"/>
      <p:bldP spid="6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65" name="Picture 5" descr="H:\TD-1.tif">
            <a:extLst>
              <a:ext uri="{FF2B5EF4-FFF2-40B4-BE49-F238E27FC236}">
                <a16:creationId xmlns="" xmlns:a16="http://schemas.microsoft.com/office/drawing/2014/main" id="{991B8A17-48BE-48F6-8855-5FB7B1121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1950"/>
            <a:ext cx="4429125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64" name="Picture 4" descr="H:\TD+.tif">
            <a:extLst>
              <a:ext uri="{FF2B5EF4-FFF2-40B4-BE49-F238E27FC236}">
                <a16:creationId xmlns="" xmlns:a16="http://schemas.microsoft.com/office/drawing/2014/main" id="{981507B3-E60F-441A-80A3-553775E07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629692"/>
            <a:ext cx="428625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0FA83BF-7CB6-49F3-9E84-A3AC2C761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113"/>
            <a:ext cx="9128125" cy="132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0000FF"/>
                </a:solidFill>
              </a:rPr>
              <a:t>Образование точечных дефектов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0000FF"/>
                </a:solidFill>
              </a:rPr>
              <a:t>в кристаллической решетке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3EAFBAB-C226-4502-B8A4-F8AA93F81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72188"/>
            <a:ext cx="441325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а - вакансия</a:t>
            </a:r>
            <a:endParaRPr lang="ru-RU" altLang="ru-RU" sz="240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8536D48-4DBB-468B-AEAB-EDE546EE6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0" y="6072188"/>
            <a:ext cx="427037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б - междоузельный атом</a:t>
            </a:r>
            <a:endParaRPr lang="ru-RU" altLang="ru-RU" sz="240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EEF6C12-525E-480F-87EC-879AE6FA8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43063"/>
            <a:ext cx="384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/>
              <a:t>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82B93A5-AEE5-41DB-BB5B-0E1ACF724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0" y="1643063"/>
            <a:ext cx="40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/>
              <a:t>б</a:t>
            </a:r>
          </a:p>
        </p:txBody>
      </p:sp>
    </p:spTree>
    <p:extLst>
      <p:ext uri="{BB962C8B-B14F-4D97-AF65-F5344CB8AC3E}">
        <p14:creationId xmlns:p14="http://schemas.microsoft.com/office/powerpoint/2010/main" val="400158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Прямоугольник 1">
            <a:extLst>
              <a:ext uri="{FF2B5EF4-FFF2-40B4-BE49-F238E27FC236}">
                <a16:creationId xmlns="" xmlns:a16="http://schemas.microsoft.com/office/drawing/2014/main" id="{E32AFD71-F99F-43BA-8C90-5FA2DB828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44675"/>
            <a:ext cx="9144000" cy="1939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b="1">
                <a:solidFill>
                  <a:srgbClr val="FF0000"/>
                </a:solidFill>
              </a:rPr>
              <a:t>Одномерные дефекты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b="1"/>
              <a:t>(дислокации)</a:t>
            </a:r>
            <a:endParaRPr lang="en-US" altLang="ru-RU" sz="6000" b="1"/>
          </a:p>
        </p:txBody>
      </p:sp>
    </p:spTree>
    <p:extLst>
      <p:ext uri="{BB962C8B-B14F-4D97-AF65-F5344CB8AC3E}">
        <p14:creationId xmlns:p14="http://schemas.microsoft.com/office/powerpoint/2010/main" val="235359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225F3839-3B7D-47A6-8273-72B64BB272A6}"/>
              </a:ext>
            </a:extLst>
          </p:cNvPr>
          <p:cNvSpPr/>
          <p:nvPr/>
        </p:nvSpPr>
        <p:spPr>
          <a:xfrm>
            <a:off x="-1" y="3505520"/>
            <a:ext cx="9143999" cy="9315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0" name="Text Box 7">
            <a:extLst>
              <a:ext uri="{FF2B5EF4-FFF2-40B4-BE49-F238E27FC236}">
                <a16:creationId xmlns="" xmlns:a16="http://schemas.microsoft.com/office/drawing/2014/main" id="{3BCCB472-B4A5-410C-B315-C74FB04BF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81" y="3803040"/>
            <a:ext cx="383381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dirty="0"/>
              <a:t>1</a:t>
            </a:r>
            <a:r>
              <a:rPr lang="ru-RU" altLang="ru-RU" sz="1600" dirty="0"/>
              <a:t>. Геометрия дифракционной картины</a:t>
            </a:r>
          </a:p>
        </p:txBody>
      </p:sp>
      <p:sp>
        <p:nvSpPr>
          <p:cNvPr id="21" name="Line 8">
            <a:extLst>
              <a:ext uri="{FF2B5EF4-FFF2-40B4-BE49-F238E27FC236}">
                <a16:creationId xmlns="" xmlns:a16="http://schemas.microsoft.com/office/drawing/2014/main" id="{6FD9F940-FAD5-4794-AA5D-E43C43FF9DA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00575" y="3985110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" name="Text Box 9">
            <a:extLst>
              <a:ext uri="{FF2B5EF4-FFF2-40B4-BE49-F238E27FC236}">
                <a16:creationId xmlns="" xmlns:a16="http://schemas.microsoft.com/office/drawing/2014/main" id="{2976C691-74FF-499D-B3CE-41D8017C3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4308" y="3569611"/>
            <a:ext cx="4524882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Элементарная ячейка</a:t>
            </a:r>
            <a:r>
              <a:rPr lang="en-US" altLang="ru-RU" sz="1600" dirty="0"/>
              <a:t> </a:t>
            </a:r>
            <a:r>
              <a:rPr lang="ru-RU" altLang="ru-RU" sz="1600" dirty="0"/>
              <a:t>кристалла, параметры кристаллической решетки </a:t>
            </a:r>
            <a:r>
              <a:rPr lang="en-US" altLang="ru-RU" sz="1600" b="1" dirty="0"/>
              <a:t>a,</a:t>
            </a:r>
            <a:r>
              <a:rPr lang="ru-RU" altLang="ru-RU" sz="1600" b="1" dirty="0"/>
              <a:t> </a:t>
            </a:r>
            <a:r>
              <a:rPr lang="en-US" altLang="ru-RU" sz="1600" b="1" dirty="0"/>
              <a:t>b,</a:t>
            </a:r>
            <a:r>
              <a:rPr lang="ru-RU" altLang="ru-RU" sz="1600" b="1" dirty="0"/>
              <a:t> </a:t>
            </a:r>
            <a:r>
              <a:rPr lang="en-US" altLang="ru-RU" sz="1600" b="1" dirty="0"/>
              <a:t>c,</a:t>
            </a:r>
            <a:r>
              <a:rPr lang="ru-RU" altLang="ru-RU" sz="1600" dirty="0"/>
              <a:t> </a:t>
            </a:r>
            <a:r>
              <a:rPr lang="en-US" altLang="ru-RU" sz="1600" dirty="0">
                <a:latin typeface="Symbol" panose="05050102010706020507" pitchFamily="18" charset="2"/>
              </a:rPr>
              <a:t>a,</a:t>
            </a:r>
            <a:r>
              <a:rPr lang="ru-RU" altLang="ru-RU" sz="1600" dirty="0">
                <a:latin typeface="Symbol" panose="05050102010706020507" pitchFamily="18" charset="2"/>
              </a:rPr>
              <a:t> </a:t>
            </a:r>
            <a:r>
              <a:rPr lang="en-US" altLang="ru-RU" sz="1600" dirty="0">
                <a:latin typeface="Symbol" panose="05050102010706020507" pitchFamily="18" charset="2"/>
              </a:rPr>
              <a:t>b,</a:t>
            </a:r>
            <a:r>
              <a:rPr lang="ru-RU" altLang="ru-RU" sz="1600" dirty="0">
                <a:latin typeface="Symbol" panose="05050102010706020507" pitchFamily="18" charset="2"/>
              </a:rPr>
              <a:t> </a:t>
            </a:r>
            <a:r>
              <a:rPr lang="en-US" altLang="ru-RU" sz="1600" dirty="0">
                <a:latin typeface="Symbol" panose="05050102010706020507" pitchFamily="18" charset="2"/>
              </a:rPr>
              <a:t>g,</a:t>
            </a:r>
            <a:r>
              <a:rPr lang="ru-RU" altLang="ru-RU" sz="1600" dirty="0">
                <a:latin typeface="Symbol" panose="05050102010706020507" pitchFamily="18" charset="2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симметрия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43ED85D0-B988-4C15-B6CD-E869DC027A85}"/>
              </a:ext>
            </a:extLst>
          </p:cNvPr>
          <p:cNvSpPr/>
          <p:nvPr/>
        </p:nvSpPr>
        <p:spPr>
          <a:xfrm>
            <a:off x="0" y="4491091"/>
            <a:ext cx="9144000" cy="13861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4" name="Text Box 10">
            <a:extLst>
              <a:ext uri="{FF2B5EF4-FFF2-40B4-BE49-F238E27FC236}">
                <a16:creationId xmlns="" xmlns:a16="http://schemas.microsoft.com/office/drawing/2014/main" id="{BE8026A0-717D-4277-8944-796B6BB14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535" y="4901624"/>
            <a:ext cx="3702682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2</a:t>
            </a:r>
            <a:r>
              <a:rPr lang="ru-RU" altLang="ru-RU" sz="1600" dirty="0">
                <a:solidFill>
                  <a:srgbClr val="FF0000"/>
                </a:solidFill>
              </a:rPr>
              <a:t>. </a:t>
            </a:r>
            <a:r>
              <a:rPr lang="ru-RU" altLang="ru-RU" sz="1600" dirty="0"/>
              <a:t>Интенсивности дифракционных </a:t>
            </a:r>
          </a:p>
          <a:p>
            <a:pPr indent="269875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рефлексов</a:t>
            </a:r>
          </a:p>
        </p:txBody>
      </p:sp>
      <p:sp>
        <p:nvSpPr>
          <p:cNvPr id="25" name="Text Box 11">
            <a:extLst>
              <a:ext uri="{FF2B5EF4-FFF2-40B4-BE49-F238E27FC236}">
                <a16:creationId xmlns="" xmlns:a16="http://schemas.microsoft.com/office/drawing/2014/main" id="{BA36D288-1C8D-412C-A042-9CA11C074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364" y="4532291"/>
            <a:ext cx="4824536" cy="132343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Функция распределения электронной плотности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Позволяет определить координаты атомов в элементарной ячейке исследуемого материала</a:t>
            </a:r>
          </a:p>
        </p:txBody>
      </p:sp>
      <p:graphicFrame>
        <p:nvGraphicFramePr>
          <p:cNvPr id="26" name="Object 12">
            <a:extLst>
              <a:ext uri="{FF2B5EF4-FFF2-40B4-BE49-F238E27FC236}">
                <a16:creationId xmlns="" xmlns:a16="http://schemas.microsoft.com/office/drawing/2014/main" id="{B56A5F99-90BD-4049-BBBB-8E3A2DA5DC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9327568"/>
              </p:ext>
            </p:extLst>
          </p:nvPr>
        </p:nvGraphicFramePr>
        <p:xfrm>
          <a:off x="5592525" y="4792086"/>
          <a:ext cx="220821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72" name="Equation" r:id="rId4" imgW="1638300" imgH="419100" progId="">
                  <p:embed/>
                </p:oleObj>
              </mc:Choice>
              <mc:Fallback>
                <p:oleObj name="Equation" r:id="rId4" imgW="1638300" imgH="419100" progId="">
                  <p:embed/>
                  <p:pic>
                    <p:nvPicPr>
                      <p:cNvPr id="5" name="Object 12">
                        <a:extLst>
                          <a:ext uri="{FF2B5EF4-FFF2-40B4-BE49-F238E27FC236}">
                            <a16:creationId xmlns="" xmlns:a16="http://schemas.microsoft.com/office/drawing/2014/main" id="{3F2AB1C2-9E37-4219-A5FC-D9DF53BD7F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2525" y="4792086"/>
                        <a:ext cx="2208213" cy="563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Line 16">
            <a:extLst>
              <a:ext uri="{FF2B5EF4-FFF2-40B4-BE49-F238E27FC236}">
                <a16:creationId xmlns="" xmlns:a16="http://schemas.microsoft.com/office/drawing/2014/main" id="{3F5D121B-E66C-4E5F-B438-480CC40A1493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2974" y="5184181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2E460F0A-3714-4EF0-AFA7-605F8E40E59F}"/>
              </a:ext>
            </a:extLst>
          </p:cNvPr>
          <p:cNvSpPr/>
          <p:nvPr/>
        </p:nvSpPr>
        <p:spPr>
          <a:xfrm>
            <a:off x="-7938" y="5903747"/>
            <a:ext cx="9161163" cy="9439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9" name="Text Box 13">
            <a:extLst>
              <a:ext uri="{FF2B5EF4-FFF2-40B4-BE49-F238E27FC236}">
                <a16:creationId xmlns="" xmlns:a16="http://schemas.microsoft.com/office/drawing/2014/main" id="{65309A44-C84B-4C1A-A23D-743E047C9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64" y="5960204"/>
            <a:ext cx="3684501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3. Тонкая структура дифракционных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    рефлексов и диффузного</a:t>
            </a:r>
          </a:p>
          <a:p>
            <a:pPr indent="269875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рассеяния</a:t>
            </a:r>
          </a:p>
        </p:txBody>
      </p:sp>
      <p:sp>
        <p:nvSpPr>
          <p:cNvPr id="30" name="Text Box 14">
            <a:extLst>
              <a:ext uri="{FF2B5EF4-FFF2-40B4-BE49-F238E27FC236}">
                <a16:creationId xmlns="" xmlns:a16="http://schemas.microsoft.com/office/drawing/2014/main" id="{00FC8190-96D3-4D61-9206-C2D4903A2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109" y="6083316"/>
            <a:ext cx="4557609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Реальная структура кристаллов</a:t>
            </a:r>
            <a:r>
              <a:rPr lang="en-US" altLang="ru-RU" sz="1600" dirty="0"/>
              <a:t> - </a:t>
            </a:r>
            <a:r>
              <a:rPr lang="ru-RU" altLang="ru-RU" sz="1600" dirty="0"/>
              <a:t> дефекты, нарушения совершенства кристаллов</a:t>
            </a:r>
          </a:p>
        </p:txBody>
      </p:sp>
      <p:sp>
        <p:nvSpPr>
          <p:cNvPr id="31" name="Line 17">
            <a:extLst>
              <a:ext uri="{FF2B5EF4-FFF2-40B4-BE49-F238E27FC236}">
                <a16:creationId xmlns="" xmlns:a16="http://schemas.microsoft.com/office/drawing/2014/main" id="{0A34BDF2-65C8-4F6C-B8C5-F8CEAA15D6C6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5851" y="6376477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" name="Text Box 15">
            <a:extLst>
              <a:ext uri="{FF2B5EF4-FFF2-40B4-BE49-F238E27FC236}">
                <a16:creationId xmlns="" xmlns:a16="http://schemas.microsoft.com/office/drawing/2014/main" id="{80F6498D-C18D-4A49-AF98-0B830D0BB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938" y="10339"/>
            <a:ext cx="914400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solidFill>
                  <a:srgbClr val="3333FF"/>
                </a:solidFill>
              </a:rPr>
              <a:t>Дифракционный структурный анализ</a:t>
            </a:r>
            <a:endParaRPr lang="ru-RU" altLang="ru-RU" b="1" dirty="0">
              <a:solidFill>
                <a:srgbClr val="3333FF"/>
              </a:solidFill>
            </a:endParaRPr>
          </a:p>
        </p:txBody>
      </p:sp>
      <p:pic>
        <p:nvPicPr>
          <p:cNvPr id="27546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61" y="657742"/>
            <a:ext cx="816292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479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0151"/>
            <a:ext cx="3937754" cy="379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3362BC92-D368-44CD-8172-C64CE11EE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4664"/>
            <a:ext cx="9144000" cy="1323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 smtClean="0">
                <a:solidFill>
                  <a:srgbClr val="3333FF"/>
                </a:solidFill>
              </a:rPr>
              <a:t>Геометрические </a:t>
            </a:r>
            <a:r>
              <a:rPr lang="ru-RU" altLang="ru-RU" sz="4000" b="1" dirty="0">
                <a:solidFill>
                  <a:srgbClr val="3333FF"/>
                </a:solidFill>
              </a:rPr>
              <a:t>модели простых дислокаций</a:t>
            </a:r>
            <a:r>
              <a:rPr lang="en-US" altLang="ru-RU" sz="4000" b="1" dirty="0">
                <a:solidFill>
                  <a:srgbClr val="3333FF"/>
                </a:solidFill>
              </a:rPr>
              <a:t> </a:t>
            </a:r>
          </a:p>
        </p:txBody>
      </p:sp>
      <p:pic>
        <p:nvPicPr>
          <p:cNvPr id="5" name="Picture 2" descr="G:\Модель винтовой дислокации.tif">
            <a:extLst>
              <a:ext uri="{FF2B5EF4-FFF2-40B4-BE49-F238E27FC236}">
                <a16:creationId xmlns="" xmlns:a16="http://schemas.microsoft.com/office/drawing/2014/main" id="{75530081-A7CB-4745-B2B9-B0B869745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340" y="2188143"/>
            <a:ext cx="4122513" cy="3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36282BE-A84D-43C8-A3E2-BACE59FA5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25205"/>
            <a:ext cx="3937754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/>
              <a:t>а) – краевая дислокация</a:t>
            </a:r>
            <a:endParaRPr lang="ru-RU" altLang="ru-RU" sz="20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A2942E7-DE82-4314-84DA-75DD98D7E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4732" y="6125205"/>
            <a:ext cx="4149267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/>
              <a:t> </a:t>
            </a:r>
            <a:r>
              <a:rPr lang="ru-RU" altLang="ru-RU" sz="2000" b="1" dirty="0"/>
              <a:t>б) – винтовая дислокация</a:t>
            </a:r>
            <a:endParaRPr lang="ru-RU" altLang="ru-RU" sz="2000" dirty="0"/>
          </a:p>
        </p:txBody>
      </p:sp>
      <p:sp>
        <p:nvSpPr>
          <p:cNvPr id="11" name="Text Box 6">
            <a:extLst>
              <a:ext uri="{FF2B5EF4-FFF2-40B4-BE49-F238E27FC236}">
                <a16:creationId xmlns="" xmlns:a16="http://schemas.microsoft.com/office/drawing/2014/main" id="{CEDEE3A9-186E-4860-9F62-31A4533C7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60151"/>
            <a:ext cx="357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/>
              <a:t>а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="" xmlns:a16="http://schemas.microsoft.com/office/drawing/2014/main" id="{1DE8CEF2-6EFD-4D10-9AEA-59D8132DA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397" y="2188143"/>
            <a:ext cx="361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/>
              <a:t>б</a:t>
            </a:r>
          </a:p>
        </p:txBody>
      </p:sp>
    </p:spTree>
    <p:extLst>
      <p:ext uri="{BB962C8B-B14F-4D97-AF65-F5344CB8AC3E}">
        <p14:creationId xmlns:p14="http://schemas.microsoft.com/office/powerpoint/2010/main" val="31649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1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Untitled-1-1">
            <a:extLst>
              <a:ext uri="{FF2B5EF4-FFF2-40B4-BE49-F238E27FC236}">
                <a16:creationId xmlns="" xmlns:a16="http://schemas.microsoft.com/office/drawing/2014/main" id="{BBE4055B-6A76-4028-A2CB-15ABADD59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2610847"/>
            <a:ext cx="4808760" cy="4247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5">
            <a:extLst>
              <a:ext uri="{FF2B5EF4-FFF2-40B4-BE49-F238E27FC236}">
                <a16:creationId xmlns="" xmlns:a16="http://schemas.microsoft.com/office/drawing/2014/main" id="{83D2F2A8-0E2F-4F00-B45B-7AD11907B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255454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3333FF"/>
                </a:solidFill>
              </a:rPr>
              <a:t>Решеточная модель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3333FF"/>
                </a:solidFill>
              </a:rPr>
              <a:t>краевой дислокации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3333FF"/>
                </a:solidFill>
              </a:rPr>
              <a:t>в кубическом кристалле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FF0000"/>
                </a:solidFill>
              </a:rPr>
              <a:t>(одномерные дефекты)</a:t>
            </a:r>
            <a:r>
              <a:rPr lang="ru-RU" altLang="ru-RU" sz="4000" b="1" dirty="0">
                <a:solidFill>
                  <a:srgbClr val="3333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65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Прямоугольник 1">
            <a:extLst>
              <a:ext uri="{FF2B5EF4-FFF2-40B4-BE49-F238E27FC236}">
                <a16:creationId xmlns="" xmlns:a16="http://schemas.microsoft.com/office/drawing/2014/main" id="{2569DBFA-FF19-40C7-AD32-464297DA6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2133600"/>
            <a:ext cx="9144000" cy="193899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b="1" dirty="0">
                <a:solidFill>
                  <a:srgbClr val="FF0000"/>
                </a:solidFill>
              </a:rPr>
              <a:t>Двух-мерные дефекты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b="1" dirty="0">
                <a:solidFill>
                  <a:srgbClr val="3333FF"/>
                </a:solidFill>
              </a:rPr>
              <a:t>границы зерен</a:t>
            </a:r>
          </a:p>
        </p:txBody>
      </p:sp>
    </p:spTree>
    <p:extLst>
      <p:ext uri="{BB962C8B-B14F-4D97-AF65-F5344CB8AC3E}">
        <p14:creationId xmlns:p14="http://schemas.microsoft.com/office/powerpoint/2010/main" val="333282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Untitled-4-1">
            <a:extLst>
              <a:ext uri="{FF2B5EF4-FFF2-40B4-BE49-F238E27FC236}">
                <a16:creationId xmlns="" xmlns:a16="http://schemas.microsoft.com/office/drawing/2014/main" id="{360143F4-96D7-45A2-87E0-D4B9EA649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2" y="2281328"/>
            <a:ext cx="3571875" cy="458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5">
            <a:extLst>
              <a:ext uri="{FF2B5EF4-FFF2-40B4-BE49-F238E27FC236}">
                <a16:creationId xmlns="" xmlns:a16="http://schemas.microsoft.com/office/drawing/2014/main" id="{9925CD20-F503-496C-95D9-0F27530E5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2246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b="1">
                <a:solidFill>
                  <a:srgbClr val="FF0000"/>
                </a:solidFill>
              </a:rPr>
              <a:t>Двух-мерные дефекты</a:t>
            </a:r>
            <a:endParaRPr lang="ru-RU" altLang="ru-RU" sz="6000" b="1">
              <a:solidFill>
                <a:srgbClr val="3333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3333FF"/>
                </a:solidFill>
              </a:rPr>
              <a:t>Модель малоугловой межзеренной границы </a:t>
            </a:r>
          </a:p>
        </p:txBody>
      </p:sp>
    </p:spTree>
    <p:extLst>
      <p:ext uri="{BB962C8B-B14F-4D97-AF65-F5344CB8AC3E}">
        <p14:creationId xmlns:p14="http://schemas.microsoft.com/office/powerpoint/2010/main" val="137187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Untitled-5-1">
            <a:extLst>
              <a:ext uri="{FF2B5EF4-FFF2-40B4-BE49-F238E27FC236}">
                <a16:creationId xmlns="" xmlns:a16="http://schemas.microsoft.com/office/drawing/2014/main" id="{4072BC00-CB9B-45E9-9EB5-1106592D1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0788"/>
            <a:ext cx="9144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5">
            <a:extLst>
              <a:ext uri="{FF2B5EF4-FFF2-40B4-BE49-F238E27FC236}">
                <a16:creationId xmlns="" xmlns:a16="http://schemas.microsoft.com/office/drawing/2014/main" id="{60C744E0-42E2-4406-9370-56F665B38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8"/>
            <a:ext cx="9144000" cy="1939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3333FF"/>
                </a:solidFill>
              </a:rPr>
              <a:t>Модель образования сдвигового дефекта упаковки</a:t>
            </a:r>
            <a:r>
              <a:rPr lang="ru-RU" altLang="ru-RU" sz="4000">
                <a:solidFill>
                  <a:srgbClr val="3333FF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FF0000"/>
                </a:solidFill>
              </a:rPr>
              <a:t>(двух-мерные дефекты)</a:t>
            </a:r>
            <a:endParaRPr lang="ru-RU" altLang="ru-RU" sz="4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92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B1774B4-E01D-434C-BFC1-4C5D092E4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400"/>
            <a:ext cx="9144000" cy="1322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0000FF"/>
                </a:solidFill>
              </a:rPr>
              <a:t>Дислокационные петли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0000FF"/>
                </a:solidFill>
              </a:rPr>
              <a:t>с дефектом упаковки</a:t>
            </a:r>
          </a:p>
        </p:txBody>
      </p:sp>
      <p:pic>
        <p:nvPicPr>
          <p:cNvPr id="503810" name="Picture 2" descr="H:\DU-.tif">
            <a:extLst>
              <a:ext uri="{FF2B5EF4-FFF2-40B4-BE49-F238E27FC236}">
                <a16:creationId xmlns="" xmlns:a16="http://schemas.microsoft.com/office/drawing/2014/main" id="{3B60A178-A5E2-4E14-9AFA-126C90F1F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7375"/>
            <a:ext cx="4448175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3811" name="Picture 3" descr="H:\DU+.tif">
            <a:extLst>
              <a:ext uri="{FF2B5EF4-FFF2-40B4-BE49-F238E27FC236}">
                <a16:creationId xmlns="" xmlns:a16="http://schemas.microsoft.com/office/drawing/2014/main" id="{368D951B-34AF-4DC9-B311-860CB9315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1841500"/>
            <a:ext cx="4541837" cy="29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858EC871-60DD-452F-AF0D-A403D98AC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941888"/>
            <a:ext cx="4427538" cy="1630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/>
              <a:t>а – вакансионная петля с дефектом упаковки (показаны следы плоскостей (111) в плоскости нормальной к плоскости петли)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4B9B31F-CD69-4E29-8DE1-C074C699B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5286375"/>
            <a:ext cx="45720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/>
              <a:t>б – петля внедрения из избыточных атомов</a:t>
            </a:r>
          </a:p>
        </p:txBody>
      </p:sp>
    </p:spTree>
    <p:extLst>
      <p:ext uri="{BB962C8B-B14F-4D97-AF65-F5344CB8AC3E}">
        <p14:creationId xmlns:p14="http://schemas.microsoft.com/office/powerpoint/2010/main" val="8317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="" xmlns:a16="http://schemas.microsoft.com/office/drawing/2014/main" id="{AFBA7AC5-A6E8-4047-B5E9-B9C06465C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50"/>
            <a:ext cx="9144000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Механизм перемещения дислокаций. </a:t>
            </a:r>
            <a:r>
              <a:rPr lang="ru-RU" altLang="ru-RU" b="1"/>
              <a:t>(Переползание дислокаций)</a:t>
            </a:r>
            <a:endParaRPr lang="ru-RU" altLang="ru-RU" sz="4000" b="1">
              <a:solidFill>
                <a:srgbClr val="3333FF"/>
              </a:solidFill>
            </a:endParaRPr>
          </a:p>
        </p:txBody>
      </p:sp>
      <p:pic>
        <p:nvPicPr>
          <p:cNvPr id="3" name="Picture 2" descr="H:\перемещение дислокаций 1.tif">
            <a:extLst>
              <a:ext uri="{FF2B5EF4-FFF2-40B4-BE49-F238E27FC236}">
                <a16:creationId xmlns="" xmlns:a16="http://schemas.microsoft.com/office/drawing/2014/main" id="{1EDE8A5B-B289-4B51-9A4A-9FE108964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714500"/>
            <a:ext cx="3929063" cy="322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H:\Перемещение дислокаций 2.tif">
            <a:extLst>
              <a:ext uri="{FF2B5EF4-FFF2-40B4-BE49-F238E27FC236}">
                <a16:creationId xmlns="" xmlns:a16="http://schemas.microsoft.com/office/drawing/2014/main" id="{659E30FA-9751-47A3-83B4-D36342794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688" y="1714500"/>
            <a:ext cx="3814762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389E9B9-C6D6-4956-A9B0-D6EB5EBB6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637" y="1714500"/>
            <a:ext cx="469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/>
              <a:t>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5420B9A-CD67-4D9B-B072-532592397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2350" y="1703388"/>
            <a:ext cx="501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/>
              <a:t>б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FFE479E-794C-4325-A292-71328C013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5286375"/>
            <a:ext cx="4357687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/>
              <a:t>а) - с помощью добавления атомов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20675A01-89DE-42C1-BF8A-FA088E5C4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13" y="5143500"/>
            <a:ext cx="4143375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/>
              <a:t>б) - с помощью удаления атомов </a:t>
            </a:r>
            <a:r>
              <a:rPr lang="ru-RU" altLang="ru-RU" sz="2400" b="1">
                <a:solidFill>
                  <a:srgbClr val="FF0000"/>
                </a:solidFill>
              </a:rPr>
              <a:t>из лишней полуплоскости</a:t>
            </a:r>
            <a:endParaRPr lang="ru-RU" altLang="ru-RU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35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BDF6FD9-3582-49C4-8BB9-59AD72A5C1B7}"/>
              </a:ext>
            </a:extLst>
          </p:cNvPr>
          <p:cNvSpPr txBox="1"/>
          <p:nvPr/>
        </p:nvSpPr>
        <p:spPr>
          <a:xfrm>
            <a:off x="10550" y="1628800"/>
            <a:ext cx="9144000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rgbClr val="0000FF"/>
                </a:solidFill>
              </a:rPr>
              <a:t>Дефекты </a:t>
            </a:r>
            <a:r>
              <a:rPr lang="en-US" sz="6600" dirty="0">
                <a:solidFill>
                  <a:srgbClr val="0000FF"/>
                </a:solidFill>
              </a:rPr>
              <a:t>- </a:t>
            </a:r>
            <a:r>
              <a:rPr lang="ru-RU" sz="6600" dirty="0">
                <a:solidFill>
                  <a:srgbClr val="0000FF"/>
                </a:solidFill>
              </a:rPr>
              <a:t>дислокации</a:t>
            </a:r>
            <a:r>
              <a:rPr lang="ru-RU" sz="6600" dirty="0"/>
              <a:t> </a:t>
            </a:r>
          </a:p>
          <a:p>
            <a:pPr algn="ctr"/>
            <a:r>
              <a:rPr lang="ru-RU" sz="6600" b="1" dirty="0"/>
              <a:t>и пластическая деформация</a:t>
            </a:r>
          </a:p>
        </p:txBody>
      </p:sp>
    </p:spTree>
    <p:extLst>
      <p:ext uri="{BB962C8B-B14F-4D97-AF65-F5344CB8AC3E}">
        <p14:creationId xmlns:p14="http://schemas.microsoft.com/office/powerpoint/2010/main" val="390803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2055471"/>
            <a:ext cx="1391623" cy="1343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2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8" y="2055472"/>
            <a:ext cx="1517256" cy="1333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23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055471"/>
            <a:ext cx="1700873" cy="1333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239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7" y="2069164"/>
            <a:ext cx="1656184" cy="1300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239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4" y="2036143"/>
            <a:ext cx="150759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73832" y="2506709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</a:t>
            </a:r>
            <a:endParaRPr lang="ru-RU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635898" y="2444472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056" y="0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Пластическая деформация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692696"/>
            <a:ext cx="91440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00FF"/>
                </a:solidFill>
              </a:rPr>
              <a:t>Пластическая деформация это разрывы межатомных связей </a:t>
            </a:r>
          </a:p>
          <a:p>
            <a:pPr algn="ctr"/>
            <a:r>
              <a:rPr lang="ru-RU" sz="2000" dirty="0">
                <a:solidFill>
                  <a:srgbClr val="0000FF"/>
                </a:solidFill>
              </a:rPr>
              <a:t>(энергия связи соседних атомов </a:t>
            </a:r>
            <a:r>
              <a:rPr lang="en-US" sz="2000" dirty="0">
                <a:solidFill>
                  <a:srgbClr val="0000FF"/>
                </a:solidFill>
              </a:rPr>
              <a:t>~</a:t>
            </a:r>
            <a:r>
              <a:rPr lang="ru-RU" sz="2000" dirty="0">
                <a:solidFill>
                  <a:srgbClr val="0000FF"/>
                </a:solidFill>
              </a:rPr>
              <a:t>0.1 – 10 эВ</a:t>
            </a:r>
            <a:r>
              <a:rPr lang="en-US" sz="2000" dirty="0">
                <a:solidFill>
                  <a:srgbClr val="0000FF"/>
                </a:solidFill>
              </a:rPr>
              <a:t>/</a:t>
            </a:r>
            <a:r>
              <a:rPr lang="ru-RU" sz="2000" dirty="0">
                <a:solidFill>
                  <a:srgbClr val="0000FF"/>
                </a:solidFill>
              </a:rPr>
              <a:t>атом). </a:t>
            </a:r>
          </a:p>
          <a:p>
            <a:pPr algn="ctr"/>
            <a:r>
              <a:rPr lang="ru-RU" sz="2000" dirty="0">
                <a:solidFill>
                  <a:srgbClr val="0000FF"/>
                </a:solidFill>
              </a:rPr>
              <a:t>Для осуществления пластической деформации кристалла необходимо разорвать сотни тысяч межатомных связей.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81107CC-8B7A-4159-9611-7BAC48DECA09}"/>
              </a:ext>
            </a:extLst>
          </p:cNvPr>
          <p:cNvSpPr txBox="1"/>
          <p:nvPr/>
        </p:nvSpPr>
        <p:spPr>
          <a:xfrm>
            <a:off x="-10548" y="6145985"/>
            <a:ext cx="9144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1 Дж = 1 </a:t>
            </a:r>
            <a:r>
              <a:rPr lang="ru-RU" sz="4000" dirty="0" err="1"/>
              <a:t>Н·м</a:t>
            </a:r>
            <a:r>
              <a:rPr lang="ru-RU" sz="4000" dirty="0"/>
              <a:t>=1 кг·м²/с²≈ 0,6×10</a:t>
            </a:r>
            <a:r>
              <a:rPr lang="ru-RU" sz="4000" baseline="30000" dirty="0"/>
              <a:t>19</a:t>
            </a:r>
            <a:r>
              <a:rPr lang="ru-RU" sz="4000" dirty="0"/>
              <a:t>эВ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95736" y="2149473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195736" y="2694724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</a:t>
            </a:r>
            <a:endParaRPr lang="ru-RU" b="1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84B6AB8-11AA-40B8-87B4-65FB9E92FC3B}"/>
              </a:ext>
            </a:extLst>
          </p:cNvPr>
          <p:cNvSpPr txBox="1"/>
          <p:nvPr/>
        </p:nvSpPr>
        <p:spPr>
          <a:xfrm>
            <a:off x="-10548" y="3467077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Разность энергии кристалла и энергии такого же количества изолированных атомов называется энергией связи.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A199199-FA95-4E2B-8075-F37443CA4EA6}"/>
              </a:ext>
            </a:extLst>
          </p:cNvPr>
          <p:cNvSpPr txBox="1"/>
          <p:nvPr/>
        </p:nvSpPr>
        <p:spPr>
          <a:xfrm>
            <a:off x="-10548" y="4423199"/>
            <a:ext cx="9133452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Величина этой энергии лежит в интервале от 0,1 эВ/атом для твердых тел с </a:t>
            </a:r>
            <a:r>
              <a:rPr lang="ru-RU" sz="2400" dirty="0" err="1">
                <a:solidFill>
                  <a:srgbClr val="FF0000"/>
                </a:solidFill>
              </a:rPr>
              <a:t>ваандервальсовским</a:t>
            </a:r>
            <a:r>
              <a:rPr lang="ru-RU" sz="2400" dirty="0">
                <a:solidFill>
                  <a:srgbClr val="FF0000"/>
                </a:solidFill>
              </a:rPr>
              <a:t> взаимодействием </a:t>
            </a:r>
          </a:p>
          <a:p>
            <a:pPr algn="ctr"/>
            <a:r>
              <a:rPr lang="ru-RU" sz="2400" dirty="0">
                <a:solidFill>
                  <a:srgbClr val="FF0000"/>
                </a:solidFill>
              </a:rPr>
              <a:t>и до 8-10 эВ/атом для ковалентных и ионных соединений, а также некоторых металлов. </a:t>
            </a:r>
          </a:p>
        </p:txBody>
      </p:sp>
    </p:spTree>
    <p:extLst>
      <p:ext uri="{BB962C8B-B14F-4D97-AF65-F5344CB8AC3E}">
        <p14:creationId xmlns:p14="http://schemas.microsoft.com/office/powerpoint/2010/main" val="187466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  <p:bldP spid="11" grpId="0" animBg="1"/>
      <p:bldP spid="12" grpId="0" animBg="1"/>
      <p:bldP spid="14" grpId="0" animBg="1"/>
      <p:bldP spid="3" grpId="0"/>
      <p:bldP spid="4" grpId="0"/>
      <p:bldP spid="15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3996" y="1196752"/>
            <a:ext cx="9157996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Возникло принципиальное расхождение между теоретической и реальной прочностью кристаллов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8458" y="3620141"/>
            <a:ext cx="9157996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</a:rPr>
              <a:t>Реальная прочность оказалась существенно меньше </a:t>
            </a:r>
            <a:r>
              <a:rPr lang="ru-RU" sz="4400" b="1" dirty="0">
                <a:solidFill>
                  <a:srgbClr val="0000FF"/>
                </a:solidFill>
              </a:rPr>
              <a:t>предсказываемой теорией</a:t>
            </a:r>
          </a:p>
        </p:txBody>
      </p:sp>
    </p:spTree>
    <p:extLst>
      <p:ext uri="{BB962C8B-B14F-4D97-AF65-F5344CB8AC3E}">
        <p14:creationId xmlns:p14="http://schemas.microsoft.com/office/powerpoint/2010/main" val="405682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9">
            <a:extLst>
              <a:ext uri="{FF2B5EF4-FFF2-40B4-BE49-F238E27FC236}">
                <a16:creationId xmlns="" xmlns:a16="http://schemas.microsoft.com/office/drawing/2014/main" id="{5CB35816-31A4-4EB9-BF0C-22E0C35E9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672"/>
            <a:ext cx="9144000" cy="563231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7200" b="1" dirty="0">
                <a:solidFill>
                  <a:srgbClr val="3333FF"/>
                </a:solidFill>
              </a:rPr>
              <a:t>Дифракционные методы</a:t>
            </a:r>
            <a:r>
              <a:rPr lang="en-US" altLang="ru-RU" sz="7200" b="1" dirty="0">
                <a:solidFill>
                  <a:srgbClr val="3333FF"/>
                </a:solidFill>
              </a:rPr>
              <a:t> </a:t>
            </a:r>
            <a:r>
              <a:rPr lang="ru-RU" altLang="ru-RU" sz="7200" b="1" dirty="0">
                <a:solidFill>
                  <a:srgbClr val="3333FF"/>
                </a:solidFill>
              </a:rPr>
              <a:t>изучения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7200" b="1" dirty="0">
                <a:solidFill>
                  <a:srgbClr val="C00000"/>
                </a:solidFill>
              </a:rPr>
              <a:t>реальной структуры </a:t>
            </a:r>
            <a:endParaRPr lang="en-US" altLang="ru-RU" sz="7200" b="1" dirty="0">
              <a:solidFill>
                <a:srgbClr val="C0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7200" b="1" dirty="0">
                <a:solidFill>
                  <a:srgbClr val="C00000"/>
                </a:solidFill>
              </a:rPr>
              <a:t>кристаллов</a:t>
            </a:r>
            <a:r>
              <a:rPr lang="ru-RU" altLang="ru-RU" sz="72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811"/>
            <a:ext cx="91440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Модель краевой дислокации </a:t>
            </a:r>
          </a:p>
          <a:p>
            <a:pPr algn="ctr"/>
            <a:r>
              <a:rPr lang="ru-RU" sz="3200" b="1" dirty="0"/>
              <a:t>в кристаллической решетке</a:t>
            </a:r>
          </a:p>
        </p:txBody>
      </p:sp>
      <p:pic>
        <p:nvPicPr>
          <p:cNvPr id="272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339" y="1412776"/>
            <a:ext cx="6019800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322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23BF249-F984-4FDB-BB2F-725A0E6BF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199" y="2348880"/>
            <a:ext cx="1584817" cy="16861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79FB046-C7CB-4398-BF32-4BF00C923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383" y="2356081"/>
            <a:ext cx="1584816" cy="166774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93790AD-C3BF-44C5-8534-9164CA8E0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567" y="2368028"/>
            <a:ext cx="1603245" cy="165852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7F506A31-096A-401F-AC27-A5747AC452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1015" y="2350015"/>
            <a:ext cx="1584816" cy="17176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3C57733D-EC24-42B4-94D5-BC2B61F25A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162" y="2345882"/>
            <a:ext cx="1622247" cy="171767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8893A270-25BE-4FF5-A53E-F1216033A3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30" y="2400832"/>
            <a:ext cx="447675" cy="828675"/>
          </a:xfrm>
          <a:prstGeom prst="rect">
            <a:avLst/>
          </a:prstGeom>
        </p:spPr>
      </p:pic>
      <p:pic>
        <p:nvPicPr>
          <p:cNvPr id="25" name="Picture 7" descr="H:\PD6.tif">
            <a:extLst>
              <a:ext uri="{FF2B5EF4-FFF2-40B4-BE49-F238E27FC236}">
                <a16:creationId xmlns="" xmlns:a16="http://schemas.microsoft.com/office/drawing/2014/main" id="{C39B0CA6-5E6B-4F24-B8E9-09A805C47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0967"/>
            <a:ext cx="3168986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H:\PD7.tif">
            <a:extLst>
              <a:ext uri="{FF2B5EF4-FFF2-40B4-BE49-F238E27FC236}">
                <a16:creationId xmlns="" xmlns:a16="http://schemas.microsoft.com/office/drawing/2014/main" id="{0C249D9B-9D09-44C6-97A2-F8C1C3CE0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804" y="4395092"/>
            <a:ext cx="1687485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" descr="H:\PD8.tif">
            <a:extLst>
              <a:ext uri="{FF2B5EF4-FFF2-40B4-BE49-F238E27FC236}">
                <a16:creationId xmlns="" xmlns:a16="http://schemas.microsoft.com/office/drawing/2014/main" id="{DE8F760D-6154-42CA-B1C0-6FC26D79A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30" y="4395092"/>
            <a:ext cx="1725511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0" descr="H:\PD9.tif">
            <a:extLst>
              <a:ext uri="{FF2B5EF4-FFF2-40B4-BE49-F238E27FC236}">
                <a16:creationId xmlns="" xmlns:a16="http://schemas.microsoft.com/office/drawing/2014/main" id="{2B480222-CD49-4966-A7C0-1120E17C2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921" y="4395092"/>
            <a:ext cx="1792061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1413DDCE-3A96-4DBE-BCF4-2E744A47C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9144000" cy="1323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3333FF"/>
                </a:solidFill>
              </a:rPr>
              <a:t>Физический механизм реальной  пластической деформации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422882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:\Note\Suv-NewBook\1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4579" y="0"/>
            <a:ext cx="4474841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345" y="5473005"/>
            <a:ext cx="91440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Владимир Львович </a:t>
            </a:r>
            <a:r>
              <a:rPr lang="ru-RU" sz="2800" b="1" dirty="0" err="1"/>
              <a:t>Инденбом</a:t>
            </a:r>
            <a:r>
              <a:rPr lang="ru-RU" sz="2800" b="1" dirty="0"/>
              <a:t> (1924-1998) </a:t>
            </a:r>
            <a:r>
              <a:rPr lang="en-US" sz="2800" b="1" dirty="0"/>
              <a:t> </a:t>
            </a:r>
            <a:r>
              <a:rPr lang="ru-RU" sz="2800" b="1" dirty="0"/>
              <a:t>Один из создателей современной теории дислокаций </a:t>
            </a:r>
          </a:p>
          <a:p>
            <a:pPr algn="ctr"/>
            <a:r>
              <a:rPr lang="ru-RU" sz="2800" b="1" dirty="0"/>
              <a:t>(ИК РАН)</a:t>
            </a:r>
          </a:p>
        </p:txBody>
      </p:sp>
    </p:spTree>
    <p:extLst>
      <p:ext uri="{BB962C8B-B14F-4D97-AF65-F5344CB8AC3E}">
        <p14:creationId xmlns:p14="http://schemas.microsoft.com/office/powerpoint/2010/main" val="197853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D551EF9-A4C4-4797-B71B-A3AE6CC3F6FA}"/>
              </a:ext>
            </a:extLst>
          </p:cNvPr>
          <p:cNvSpPr/>
          <p:nvPr/>
        </p:nvSpPr>
        <p:spPr>
          <a:xfrm>
            <a:off x="0" y="908720"/>
            <a:ext cx="9143999" cy="48320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FF"/>
                </a:solidFill>
              </a:rPr>
              <a:t>20-летним лейтенантом В.Л. </a:t>
            </a:r>
            <a:r>
              <a:rPr lang="ru-RU" sz="2800" b="1" dirty="0" err="1">
                <a:solidFill>
                  <a:srgbClr val="0000FF"/>
                </a:solidFill>
              </a:rPr>
              <a:t>Инденбом</a:t>
            </a:r>
            <a:r>
              <a:rPr lang="ru-RU" sz="2800" b="1" dirty="0">
                <a:solidFill>
                  <a:srgbClr val="0000FF"/>
                </a:solidFill>
              </a:rPr>
              <a:t> попал на фронт, где ему выпало участвовать в последних тяжелейших боях в Венгрии и Австрии. </a:t>
            </a:r>
          </a:p>
          <a:p>
            <a:pPr algn="ctr"/>
            <a:r>
              <a:rPr lang="ru-RU" sz="2800" dirty="0"/>
              <a:t>После победы — физический факультет МГУ. Затем дипломная работа по теории мезонов под руководством Блохинцева, а затем распределение на Московский завод кинескопов. </a:t>
            </a:r>
          </a:p>
          <a:p>
            <a:pPr algn="ctr"/>
            <a:r>
              <a:rPr lang="ru-RU" sz="2800" dirty="0">
                <a:solidFill>
                  <a:srgbClr val="0000FF"/>
                </a:solidFill>
              </a:rPr>
              <a:t>Здесь им была создана теория </a:t>
            </a:r>
            <a:r>
              <a:rPr lang="ru-RU" sz="2800" dirty="0" err="1">
                <a:solidFill>
                  <a:srgbClr val="0000FF"/>
                </a:solidFill>
              </a:rPr>
              <a:t>термоупругих</a:t>
            </a:r>
            <a:r>
              <a:rPr lang="ru-RU" sz="2800" dirty="0">
                <a:solidFill>
                  <a:srgbClr val="0000FF"/>
                </a:solidFill>
              </a:rPr>
              <a:t> напряжений в стеклах </a:t>
            </a:r>
          </a:p>
          <a:p>
            <a:pPr algn="ctr"/>
            <a:r>
              <a:rPr lang="ru-RU" sz="2800" b="1" i="1" dirty="0">
                <a:solidFill>
                  <a:srgbClr val="0000FF"/>
                </a:solidFill>
              </a:rPr>
              <a:t>приводившая к уменьшению брака </a:t>
            </a:r>
            <a:r>
              <a:rPr lang="ru-RU" sz="2800" b="1" i="1" dirty="0" err="1">
                <a:solidFill>
                  <a:srgbClr val="0000FF"/>
                </a:solidFill>
              </a:rPr>
              <a:t>продукциина</a:t>
            </a:r>
            <a:r>
              <a:rPr lang="ru-RU" sz="2800" b="1" i="1" dirty="0">
                <a:solidFill>
                  <a:srgbClr val="0000FF"/>
                </a:solidFill>
              </a:rPr>
              <a:t> на 10 и более %</a:t>
            </a:r>
            <a:r>
              <a:rPr lang="ru-RU" sz="2800" b="1" dirty="0">
                <a:solidFill>
                  <a:srgbClr val="0000FF"/>
                </a:solidFill>
              </a:rPr>
              <a:t>!!!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32802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FEE0E808-3E68-4928-BF0A-10DF2F716C87}"/>
              </a:ext>
            </a:extLst>
          </p:cNvPr>
          <p:cNvSpPr/>
          <p:nvPr/>
        </p:nvSpPr>
        <p:spPr>
          <a:xfrm>
            <a:off x="0" y="1268760"/>
            <a:ext cx="9144000" cy="41549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В Институт кристаллографии В.Л. </a:t>
            </a:r>
            <a:r>
              <a:rPr lang="ru-RU" sz="2400" dirty="0" err="1"/>
              <a:t>Инденбом</a:t>
            </a:r>
            <a:r>
              <a:rPr lang="ru-RU" sz="2400" dirty="0"/>
              <a:t> пришел в 1955 г. по приглашению проф. М.В. </a:t>
            </a:r>
            <a:r>
              <a:rPr lang="ru-RU" sz="2400" dirty="0" err="1"/>
              <a:t>Классен</a:t>
            </a:r>
            <a:r>
              <a:rPr lang="ru-RU" sz="2400" dirty="0"/>
              <a:t>-Неклюдовой, руководившей лабораторией механических свойств кристаллов. Здесь им были заложены основы </a:t>
            </a:r>
            <a:r>
              <a:rPr lang="ru-RU" sz="2400" b="1" dirty="0">
                <a:solidFill>
                  <a:srgbClr val="0000FF"/>
                </a:solidFill>
              </a:rPr>
              <a:t>новой теории </a:t>
            </a:r>
            <a:r>
              <a:rPr lang="ru-RU" sz="2400" dirty="0"/>
              <a:t>внутренних напряжений в кристаллах, которая была продолжением его предыдущей деятельности, </a:t>
            </a:r>
            <a:r>
              <a:rPr lang="ru-RU" sz="2400" i="1" dirty="0"/>
              <a:t>но содержала важное новое качество</a:t>
            </a:r>
            <a:r>
              <a:rPr lang="ru-RU" sz="2400" dirty="0"/>
              <a:t>.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Она была построена в терминах запрещенной в те годы </a:t>
            </a:r>
            <a:r>
              <a:rPr lang="ru-RU" sz="2400" b="1" dirty="0"/>
              <a:t>"буржуазной лженауки" — теории дислокаций</a:t>
            </a:r>
            <a:r>
              <a:rPr lang="ru-RU" sz="2400" b="1" dirty="0">
                <a:solidFill>
                  <a:srgbClr val="CC3300"/>
                </a:solidFill>
              </a:rPr>
              <a:t>. Постепенно дислокационная физика стала новым направлением в мировом физическом материаловедении. </a:t>
            </a:r>
          </a:p>
        </p:txBody>
      </p:sp>
    </p:spTree>
    <p:extLst>
      <p:ext uri="{BB962C8B-B14F-4D97-AF65-F5344CB8AC3E}">
        <p14:creationId xmlns:p14="http://schemas.microsoft.com/office/powerpoint/2010/main" val="214446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134EBF86-842F-4228-95E0-E714086931FF}"/>
              </a:ext>
            </a:extLst>
          </p:cNvPr>
          <p:cNvSpPr/>
          <p:nvPr/>
        </p:nvSpPr>
        <p:spPr>
          <a:xfrm>
            <a:off x="-1" y="1443841"/>
            <a:ext cx="9144001" cy="39703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После защиты докторской диссертации (1964 г.) В.Л. </a:t>
            </a:r>
            <a:r>
              <a:rPr lang="ru-RU" sz="2800" b="1" dirty="0" err="1">
                <a:solidFill>
                  <a:srgbClr val="FF0000"/>
                </a:solidFill>
              </a:rPr>
              <a:t>Инденбому</a:t>
            </a:r>
            <a:r>
              <a:rPr lang="ru-RU" sz="2800" b="1" dirty="0">
                <a:solidFill>
                  <a:srgbClr val="FF0000"/>
                </a:solidFill>
              </a:rPr>
              <a:t> с его кипучей энергией стало "тесно" в лаборатории М.В. </a:t>
            </a:r>
            <a:r>
              <a:rPr lang="ru-RU" sz="2800" b="1" dirty="0" err="1">
                <a:solidFill>
                  <a:srgbClr val="FF0000"/>
                </a:solidFill>
              </a:rPr>
              <a:t>Классен</a:t>
            </a:r>
            <a:r>
              <a:rPr lang="ru-RU" sz="2800" b="1" dirty="0">
                <a:solidFill>
                  <a:srgbClr val="FF0000"/>
                </a:solidFill>
              </a:rPr>
              <a:t>-Неклюдовой и акад. РАН Б.К. Вайнштейн — директор Института кристаллографии — предложил ему организовать в институте теоретический отдел, которым он очень успешно руководил до конца свой жизни. </a:t>
            </a:r>
            <a:r>
              <a:rPr lang="ru-RU" sz="2800" b="1" i="1" dirty="0">
                <a:solidFill>
                  <a:srgbClr val="FF0000"/>
                </a:solidFill>
              </a:rPr>
              <a:t>Все его ученики стали крупными учеными.</a:t>
            </a:r>
          </a:p>
        </p:txBody>
      </p:sp>
    </p:spTree>
    <p:extLst>
      <p:ext uri="{BB962C8B-B14F-4D97-AF65-F5344CB8AC3E}">
        <p14:creationId xmlns:p14="http://schemas.microsoft.com/office/powerpoint/2010/main" val="60624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A3C4E4B0-4F4C-4D49-A92A-3D6087A0AD99}"/>
              </a:ext>
            </a:extLst>
          </p:cNvPr>
          <p:cNvSpPr/>
          <p:nvPr/>
        </p:nvSpPr>
        <p:spPr>
          <a:xfrm>
            <a:off x="0" y="620688"/>
            <a:ext cx="9144000" cy="48320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B050"/>
                </a:solidFill>
              </a:rPr>
              <a:t>Наряду с высокими теориями, В.Л. </a:t>
            </a:r>
            <a:r>
              <a:rPr lang="ru-RU" sz="2800" b="1" dirty="0" err="1">
                <a:solidFill>
                  <a:srgbClr val="00B050"/>
                </a:solidFill>
              </a:rPr>
              <a:t>Инденбом</a:t>
            </a:r>
            <a:r>
              <a:rPr lang="ru-RU" sz="2800" b="1" dirty="0">
                <a:solidFill>
                  <a:srgbClr val="00B050"/>
                </a:solidFill>
              </a:rPr>
              <a:t> занимался вполне практическими проблемами: </a:t>
            </a:r>
            <a:r>
              <a:rPr lang="ru-RU" sz="2800" b="1" i="1" dirty="0"/>
              <a:t>анализ внутренних напряжений при росте кристаллов, </a:t>
            </a:r>
          </a:p>
          <a:p>
            <a:pPr algn="ctr"/>
            <a:r>
              <a:rPr lang="ru-RU" sz="2800" b="1" i="1" dirty="0">
                <a:solidFill>
                  <a:srgbClr val="00B050"/>
                </a:solidFill>
              </a:rPr>
              <a:t>механизмы лазерного разрушения кристаллов, </a:t>
            </a:r>
          </a:p>
          <a:p>
            <a:pPr algn="ctr"/>
            <a:r>
              <a:rPr lang="ru-RU" sz="2800" b="1" i="1" dirty="0">
                <a:solidFill>
                  <a:srgbClr val="0000FF"/>
                </a:solidFill>
              </a:rPr>
              <a:t>причины деградации материалов под влиянием радиационных воздействий, </a:t>
            </a:r>
          </a:p>
          <a:p>
            <a:pPr algn="ctr"/>
            <a:r>
              <a:rPr lang="ru-RU" sz="2800" b="1" i="1" dirty="0">
                <a:solidFill>
                  <a:srgbClr val="FF0000"/>
                </a:solidFill>
              </a:rPr>
              <a:t>методы контроля дефектов в полупроводниках, </a:t>
            </a:r>
          </a:p>
          <a:p>
            <a:pPr algn="ctr"/>
            <a:r>
              <a:rPr lang="ru-RU" sz="2800" b="1" i="1" dirty="0">
                <a:solidFill>
                  <a:srgbClr val="FFFF00"/>
                </a:solidFill>
              </a:rPr>
              <a:t>физика дифракционного контраста </a:t>
            </a:r>
          </a:p>
          <a:p>
            <a:pPr algn="ctr"/>
            <a:r>
              <a:rPr lang="ru-RU" sz="2800" b="1" i="1" dirty="0">
                <a:solidFill>
                  <a:srgbClr val="00B050"/>
                </a:solidFill>
              </a:rPr>
              <a:t>и пр</a:t>
            </a:r>
            <a:r>
              <a:rPr lang="ru-RU" sz="2800" dirty="0">
                <a:solidFill>
                  <a:srgbClr val="00B05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2820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1">
            <a:extLst>
              <a:ext uri="{FF2B5EF4-FFF2-40B4-BE49-F238E27FC236}">
                <a16:creationId xmlns="" xmlns:a16="http://schemas.microsoft.com/office/drawing/2014/main" id="{C6AA35AE-E6AC-447F-9B45-61449AA97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12875"/>
            <a:ext cx="9144000" cy="34163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7200" b="1" dirty="0">
                <a:solidFill>
                  <a:srgbClr val="0000CC"/>
                </a:solidFill>
              </a:rPr>
              <a:t>Рентгеновская топография </a:t>
            </a:r>
            <a:endParaRPr lang="en-US" altLang="ru-RU" sz="7200" b="1" dirty="0">
              <a:solidFill>
                <a:srgbClr val="0000CC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dirty="0"/>
              <a:t>(</a:t>
            </a:r>
            <a:r>
              <a:rPr lang="ru-RU" altLang="ru-RU" sz="3600" dirty="0" err="1"/>
              <a:t>рентгеновновская</a:t>
            </a:r>
            <a:r>
              <a:rPr lang="ru-RU" altLang="ru-RU" sz="3600" dirty="0"/>
              <a:t> дифракционная микроскопия,</a:t>
            </a:r>
            <a:r>
              <a:rPr lang="en-US" altLang="ru-RU" sz="3600" dirty="0"/>
              <a:t> X-ray topography)</a:t>
            </a:r>
            <a:endParaRPr lang="ru-RU" alt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52736"/>
            <a:ext cx="9144000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dirty="0"/>
              <a:t>Проекционная </a:t>
            </a:r>
            <a:r>
              <a:rPr lang="ru-RU" sz="4800" b="1" dirty="0"/>
              <a:t>Топография</a:t>
            </a:r>
            <a:r>
              <a:rPr lang="ru-RU" sz="4800" dirty="0"/>
              <a:t> бывает трех типов: </a:t>
            </a:r>
          </a:p>
          <a:p>
            <a:pPr marL="2419350" indent="-342900">
              <a:buAutoNum type="arabicPeriod"/>
            </a:pPr>
            <a:r>
              <a:rPr lang="ru-RU" sz="4800" dirty="0">
                <a:solidFill>
                  <a:srgbClr val="0000CC"/>
                </a:solidFill>
              </a:rPr>
              <a:t>Амплитудная;</a:t>
            </a:r>
          </a:p>
          <a:p>
            <a:pPr marL="2419350" indent="-342900">
              <a:buAutoNum type="arabicPeriod"/>
            </a:pPr>
            <a:r>
              <a:rPr lang="ru-RU" sz="4800" dirty="0">
                <a:solidFill>
                  <a:srgbClr val="FF0000"/>
                </a:solidFill>
              </a:rPr>
              <a:t>Фазовая; </a:t>
            </a:r>
          </a:p>
          <a:p>
            <a:pPr marL="2419350" indent="-342900">
              <a:buAutoNum type="arabicPeriod"/>
            </a:pPr>
            <a:r>
              <a:rPr lang="ru-RU" sz="4800" dirty="0"/>
              <a:t>Дифракционная </a:t>
            </a:r>
          </a:p>
        </p:txBody>
      </p:sp>
    </p:spTree>
    <p:extLst>
      <p:ext uri="{BB962C8B-B14F-4D97-AF65-F5344CB8AC3E}">
        <p14:creationId xmlns:p14="http://schemas.microsoft.com/office/powerpoint/2010/main" val="30678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36" descr="chest xray">
            <a:extLst>
              <a:ext uri="{FF2B5EF4-FFF2-40B4-BE49-F238E27FC236}">
                <a16:creationId xmlns="" xmlns:a16="http://schemas.microsoft.com/office/drawing/2014/main" id="{B9AC31F3-3F0F-4F1B-82EB-FA51B8297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1196975"/>
            <a:ext cx="603885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extBox 2">
            <a:extLst>
              <a:ext uri="{FF2B5EF4-FFF2-40B4-BE49-F238E27FC236}">
                <a16:creationId xmlns="" xmlns:a16="http://schemas.microsoft.com/office/drawing/2014/main" id="{30245699-0DE3-43D3-8BB4-D6EE5C33F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8"/>
            <a:ext cx="9144000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/>
              <a:t>Амплитудный контраст</a:t>
            </a:r>
          </a:p>
        </p:txBody>
      </p:sp>
    </p:spTree>
    <p:extLst>
      <p:ext uri="{BB962C8B-B14F-4D97-AF65-F5344CB8AC3E}">
        <p14:creationId xmlns:p14="http://schemas.microsoft.com/office/powerpoint/2010/main" val="213799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060848"/>
            <a:ext cx="91440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rgbClr val="0000CC"/>
                </a:solidFill>
              </a:rPr>
              <a:t>Рентгеновская топография</a:t>
            </a:r>
          </a:p>
        </p:txBody>
      </p:sp>
    </p:spTree>
    <p:extLst>
      <p:ext uri="{BB962C8B-B14F-4D97-AF65-F5344CB8AC3E}">
        <p14:creationId xmlns:p14="http://schemas.microsoft.com/office/powerpoint/2010/main" val="267570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>
            <a:extLst>
              <a:ext uri="{FF2B5EF4-FFF2-40B4-BE49-F238E27FC236}">
                <a16:creationId xmlns="" xmlns:a16="http://schemas.microsoft.com/office/drawing/2014/main" id="{110714FA-2705-4D76-81B4-28B6697EA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14388"/>
            <a:ext cx="66294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5">
            <a:extLst>
              <a:ext uri="{FF2B5EF4-FFF2-40B4-BE49-F238E27FC236}">
                <a16:creationId xmlns="" xmlns:a16="http://schemas.microsoft.com/office/drawing/2014/main" id="{ABD708B8-721D-47E1-8EAC-BEC73FFE6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492375"/>
            <a:ext cx="14414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extBox 1">
            <a:extLst>
              <a:ext uri="{FF2B5EF4-FFF2-40B4-BE49-F238E27FC236}">
                <a16:creationId xmlns="" xmlns:a16="http://schemas.microsoft.com/office/drawing/2014/main" id="{FE23790A-D9D9-40E7-9A7D-905628E46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/>
              <a:t>Голова мухи (фазовый контраст)</a:t>
            </a:r>
          </a:p>
        </p:txBody>
      </p:sp>
    </p:spTree>
    <p:extLst>
      <p:ext uri="{BB962C8B-B14F-4D97-AF65-F5344CB8AC3E}">
        <p14:creationId xmlns:p14="http://schemas.microsoft.com/office/powerpoint/2010/main" val="50820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="" xmlns:a16="http://schemas.microsoft.com/office/drawing/2014/main" id="{2C5177F9-B321-4419-8961-6C5FBC1C7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0000CC"/>
                </a:solidFill>
              </a:rPr>
              <a:t>Идея получения микрорентгенограмм (топограмм), предложена Бергом </a:t>
            </a:r>
            <a:endParaRPr lang="en-US" altLang="ru-RU" b="1">
              <a:solidFill>
                <a:srgbClr val="0000CC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0000CC"/>
                </a:solidFill>
              </a:rPr>
              <a:t>в 1931 году</a:t>
            </a:r>
          </a:p>
        </p:txBody>
      </p:sp>
      <p:pic>
        <p:nvPicPr>
          <p:cNvPr id="3" name="Picture 5" descr="G:\Review-Topografics\FIGS\Без имени1.tif">
            <a:extLst>
              <a:ext uri="{FF2B5EF4-FFF2-40B4-BE49-F238E27FC236}">
                <a16:creationId xmlns="" xmlns:a16="http://schemas.microsoft.com/office/drawing/2014/main" id="{76875E18-5450-4868-89D4-60BF4A8A3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928813"/>
            <a:ext cx="9132887" cy="337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>
            <a:extLst>
              <a:ext uri="{FF2B5EF4-FFF2-40B4-BE49-F238E27FC236}">
                <a16:creationId xmlns="" xmlns:a16="http://schemas.microsoft.com/office/drawing/2014/main" id="{51924264-6725-44C3-8B53-065A894DC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03913"/>
            <a:ext cx="9144000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800" i="1">
                <a:solidFill>
                  <a:srgbClr val="0000FF"/>
                </a:solidFill>
              </a:rPr>
              <a:t>Berg W. Naturwissenschaften, 1931, 9, p.391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800" i="1">
                <a:solidFill>
                  <a:srgbClr val="0000FF"/>
                </a:solidFill>
              </a:rPr>
              <a:t>Berg W. Z.Krist., 1934, B89,3,p.286 </a:t>
            </a:r>
            <a:endParaRPr lang="ru-RU" altLang="ru-RU" sz="2800" i="1">
              <a:solidFill>
                <a:srgbClr val="0000FF"/>
              </a:solidFill>
            </a:endParaRPr>
          </a:p>
        </p:txBody>
      </p:sp>
      <p:sp>
        <p:nvSpPr>
          <p:cNvPr id="29701" name="TextBox 5">
            <a:extLst>
              <a:ext uri="{FF2B5EF4-FFF2-40B4-BE49-F238E27FC236}">
                <a16:creationId xmlns="" xmlns:a16="http://schemas.microsoft.com/office/drawing/2014/main" id="{2681A2CF-6BDD-4B95-A71A-4D421C629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3625" y="4643438"/>
            <a:ext cx="422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ru-RU" sz="2000" b="1">
                <a:solidFill>
                  <a:srgbClr val="0000CC"/>
                </a:solidFill>
              </a:rPr>
              <a:t>λ</a:t>
            </a:r>
            <a:r>
              <a:rPr lang="ru-RU" altLang="ru-RU" sz="2000" b="1" baseline="-25000">
                <a:solidFill>
                  <a:srgbClr val="0000CC"/>
                </a:solidFill>
              </a:rPr>
              <a:t>1</a:t>
            </a:r>
          </a:p>
        </p:txBody>
      </p:sp>
      <p:sp>
        <p:nvSpPr>
          <p:cNvPr id="29702" name="TextBox 6">
            <a:extLst>
              <a:ext uri="{FF2B5EF4-FFF2-40B4-BE49-F238E27FC236}">
                <a16:creationId xmlns="" xmlns:a16="http://schemas.microsoft.com/office/drawing/2014/main" id="{E2F18714-9B52-4C05-9521-2DB549AC6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9438" y="4643438"/>
            <a:ext cx="422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ru-RU" sz="2000" b="1">
                <a:solidFill>
                  <a:srgbClr val="0000CC"/>
                </a:solidFill>
              </a:rPr>
              <a:t>λ</a:t>
            </a:r>
            <a:r>
              <a:rPr lang="ru-RU" altLang="ru-RU" sz="2000" b="1" baseline="-25000">
                <a:solidFill>
                  <a:srgbClr val="0000CC"/>
                </a:solidFill>
              </a:rPr>
              <a:t>2</a:t>
            </a:r>
          </a:p>
        </p:txBody>
      </p:sp>
      <p:sp>
        <p:nvSpPr>
          <p:cNvPr id="29703" name="TextBox 7">
            <a:extLst>
              <a:ext uri="{FF2B5EF4-FFF2-40B4-BE49-F238E27FC236}">
                <a16:creationId xmlns="" xmlns:a16="http://schemas.microsoft.com/office/drawing/2014/main" id="{6CE52C42-DFF0-420E-A4CD-CE007D2A8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5" y="4643438"/>
            <a:ext cx="422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ru-RU" sz="2000" b="1">
                <a:solidFill>
                  <a:srgbClr val="0000CC"/>
                </a:solidFill>
              </a:rPr>
              <a:t>λ</a:t>
            </a:r>
            <a:r>
              <a:rPr lang="ru-RU" altLang="ru-RU" sz="2000" b="1" baseline="-25000">
                <a:solidFill>
                  <a:srgbClr val="0000CC"/>
                </a:solidFill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29701" grpId="0"/>
      <p:bldP spid="29702" grpId="0"/>
      <p:bldP spid="2970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extLst>
              <a:ext uri="{FF2B5EF4-FFF2-40B4-BE49-F238E27FC236}">
                <a16:creationId xmlns="" xmlns:a16="http://schemas.microsoft.com/office/drawing/2014/main" id="{EC808A61-180A-4CC5-8B44-38C56EE8C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11" y="1124744"/>
            <a:ext cx="7072312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5539" name="Объект 2">
            <a:extLst>
              <a:ext uri="{FF2B5EF4-FFF2-40B4-BE49-F238E27FC236}">
                <a16:creationId xmlns="" xmlns:a16="http://schemas.microsoft.com/office/drawing/2014/main" id="{F98ECF07-79F3-4422-A27C-C710F013C1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2128660"/>
              </p:ext>
            </p:extLst>
          </p:nvPr>
        </p:nvGraphicFramePr>
        <p:xfrm>
          <a:off x="5286623" y="4869657"/>
          <a:ext cx="2420938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617" name="Equation" r:id="rId4" imgW="2419128" imgH="792683" progId="Equation.DSMT4">
                  <p:embed/>
                </p:oleObj>
              </mc:Choice>
              <mc:Fallback>
                <p:oleObj name="Equation" r:id="rId4" imgW="2419128" imgH="792683" progId="Equation.DSMT4">
                  <p:embed/>
                  <p:pic>
                    <p:nvPicPr>
                      <p:cNvPr id="65539" name="Объект 2">
                        <a:extLst>
                          <a:ext uri="{FF2B5EF4-FFF2-40B4-BE49-F238E27FC236}">
                            <a16:creationId xmlns="" xmlns:a16="http://schemas.microsoft.com/office/drawing/2014/main" id="{F98ECF07-79F3-4422-A27C-C710F013C10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623" y="4869657"/>
                        <a:ext cx="2420938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0" name="Объект 4">
            <a:extLst>
              <a:ext uri="{FF2B5EF4-FFF2-40B4-BE49-F238E27FC236}">
                <a16:creationId xmlns="" xmlns:a16="http://schemas.microsoft.com/office/drawing/2014/main" id="{873DD2D0-B9FE-4555-8F38-9C9DA058B1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4847862"/>
              </p:ext>
            </p:extLst>
          </p:nvPr>
        </p:nvGraphicFramePr>
        <p:xfrm>
          <a:off x="2117973" y="6022182"/>
          <a:ext cx="1819275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618" name="Equation" r:id="rId6" imgW="1818150" imgH="462525" progId="Equation.DSMT4">
                  <p:embed/>
                </p:oleObj>
              </mc:Choice>
              <mc:Fallback>
                <p:oleObj name="Equation" r:id="rId6" imgW="1818150" imgH="462525" progId="Equation.DSMT4">
                  <p:embed/>
                  <p:pic>
                    <p:nvPicPr>
                      <p:cNvPr id="65540" name="Объект 4">
                        <a:extLst>
                          <a:ext uri="{FF2B5EF4-FFF2-40B4-BE49-F238E27FC236}">
                            <a16:creationId xmlns="" xmlns:a16="http://schemas.microsoft.com/office/drawing/2014/main" id="{873DD2D0-B9FE-4555-8F38-9C9DA058B1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973" y="6022182"/>
                        <a:ext cx="1819275" cy="461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1" name="Объект 5">
            <a:extLst>
              <a:ext uri="{FF2B5EF4-FFF2-40B4-BE49-F238E27FC236}">
                <a16:creationId xmlns="" xmlns:a16="http://schemas.microsoft.com/office/drawing/2014/main" id="{AD2A99F1-F9CE-4165-B20C-D5F7910F80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9868214"/>
              </p:ext>
            </p:extLst>
          </p:nvPr>
        </p:nvGraphicFramePr>
        <p:xfrm>
          <a:off x="4349998" y="5806282"/>
          <a:ext cx="2595563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619" name="Equation" r:id="rId8" imgW="2596896" imgH="937260" progId="Equation.DSMT4">
                  <p:embed/>
                </p:oleObj>
              </mc:Choice>
              <mc:Fallback>
                <p:oleObj name="Equation" r:id="rId8" imgW="2596896" imgH="937260" progId="Equation.DSMT4">
                  <p:embed/>
                  <p:pic>
                    <p:nvPicPr>
                      <p:cNvPr id="65541" name="Объект 5">
                        <a:extLst>
                          <a:ext uri="{FF2B5EF4-FFF2-40B4-BE49-F238E27FC236}">
                            <a16:creationId xmlns="" xmlns:a16="http://schemas.microsoft.com/office/drawing/2014/main" id="{AD2A99F1-F9CE-4165-B20C-D5F7910F808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9998" y="5806282"/>
                        <a:ext cx="2595563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0" y="14139"/>
            <a:ext cx="9144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Физика идеи БЕРГА</a:t>
            </a:r>
          </a:p>
        </p:txBody>
      </p:sp>
    </p:spTree>
    <p:extLst>
      <p:ext uri="{BB962C8B-B14F-4D97-AF65-F5344CB8AC3E}">
        <p14:creationId xmlns:p14="http://schemas.microsoft.com/office/powerpoint/2010/main" val="194986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D25A3669-7C32-48FF-AC78-08D4A8397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741" y="1484783"/>
            <a:ext cx="3566517" cy="373283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B000B54-4B88-40BD-A527-63C73F13EE30}"/>
              </a:ext>
            </a:extLst>
          </p:cNvPr>
          <p:cNvSpPr txBox="1"/>
          <p:nvPr/>
        </p:nvSpPr>
        <p:spPr>
          <a:xfrm>
            <a:off x="4716016" y="2889533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0" dirty="0"/>
              <a:t>Δθ</a:t>
            </a:r>
            <a:r>
              <a:rPr lang="en-US" sz="2400" b="0" dirty="0"/>
              <a:t>~1”-10”</a:t>
            </a:r>
            <a:endParaRPr lang="ru-RU" sz="2400" b="0" dirty="0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2A66666-AF3B-437B-A08E-C39429DE6D5B}"/>
              </a:ext>
            </a:extLst>
          </p:cNvPr>
          <p:cNvSpPr txBox="1"/>
          <p:nvPr/>
        </p:nvSpPr>
        <p:spPr>
          <a:xfrm>
            <a:off x="0" y="5288340"/>
            <a:ext cx="91440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Угловая ширина кривой отражения для совершенных кристаллов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порядка одной угловой секунды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FF80859-2BDA-4C06-8029-6282AE1B1CB6}"/>
              </a:ext>
            </a:extLst>
          </p:cNvPr>
          <p:cNvSpPr txBox="1"/>
          <p:nvPr/>
        </p:nvSpPr>
        <p:spPr>
          <a:xfrm>
            <a:off x="0" y="0"/>
            <a:ext cx="91440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Форма дифракционного отражения формируемого при повороте идеального кристалла вблизи </a:t>
            </a:r>
            <a:r>
              <a:rPr lang="ru-RU" sz="2800" b="1" dirty="0" err="1"/>
              <a:t>Бреговского</a:t>
            </a:r>
            <a:r>
              <a:rPr lang="ru-RU" sz="2800" b="1" dirty="0"/>
              <a:t> отражения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4580666"/>
              </p:ext>
            </p:extLst>
          </p:nvPr>
        </p:nvGraphicFramePr>
        <p:xfrm>
          <a:off x="6563340" y="1771931"/>
          <a:ext cx="2379663" cy="93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610" name="Equation" r:id="rId4" imgW="2379600" imgH="934920" progId="Equation.DSMT4">
                  <p:embed/>
                </p:oleObj>
              </mc:Choice>
              <mc:Fallback>
                <p:oleObj name="Equation" r:id="rId4" imgW="2379600" imgH="934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63340" y="1771931"/>
                        <a:ext cx="2379663" cy="935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8345835"/>
              </p:ext>
            </p:extLst>
          </p:nvPr>
        </p:nvGraphicFramePr>
        <p:xfrm>
          <a:off x="6449514" y="3120366"/>
          <a:ext cx="2694486" cy="673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611" name="Equation" r:id="rId6" imgW="3009960" imgH="752400" progId="Equation.DSMT4">
                  <p:embed/>
                </p:oleObj>
              </mc:Choice>
              <mc:Fallback>
                <p:oleObj name="Equation" r:id="rId6" imgW="3009960" imgH="75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49514" y="3120366"/>
                        <a:ext cx="2694486" cy="6736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5591940"/>
              </p:ext>
            </p:extLst>
          </p:nvPr>
        </p:nvGraphicFramePr>
        <p:xfrm>
          <a:off x="6563340" y="4364219"/>
          <a:ext cx="2520280" cy="51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612" name="Equation" r:id="rId8" imgW="4446720" imgH="900000" progId="Equation.DSMT4">
                  <p:embed/>
                </p:oleObj>
              </mc:Choice>
              <mc:Fallback>
                <p:oleObj name="Equation" r:id="rId8" imgW="4446720" imgH="900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563340" y="4364219"/>
                        <a:ext cx="2520280" cy="510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3420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1049"/>
            <a:ext cx="2606098" cy="147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98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124a.tif">
            <a:extLst>
              <a:ext uri="{FF2B5EF4-FFF2-40B4-BE49-F238E27FC236}">
                <a16:creationId xmlns="" xmlns:a16="http://schemas.microsoft.com/office/drawing/2014/main" id="{F7D0885A-ABC6-45DA-BBB1-83D67A1DF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27206"/>
            <a:ext cx="9144000" cy="4830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6085"/>
            <a:ext cx="9144000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Рентгеновская топограмма отображающая целый ряд локальных отклонений от точного Брэгговского положения связанных упругими деформациями вблизи дислокаций </a:t>
            </a:r>
          </a:p>
        </p:txBody>
      </p:sp>
    </p:spTree>
    <p:extLst>
      <p:ext uri="{BB962C8B-B14F-4D97-AF65-F5344CB8AC3E}">
        <p14:creationId xmlns:p14="http://schemas.microsoft.com/office/powerpoint/2010/main" val="405715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124a.tif">
            <a:extLst>
              <a:ext uri="{FF2B5EF4-FFF2-40B4-BE49-F238E27FC236}">
                <a16:creationId xmlns="" xmlns:a16="http://schemas.microsoft.com/office/drawing/2014/main" id="{F7D0885A-ABC6-45DA-BBB1-83D67A1DF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" y="2276872"/>
            <a:ext cx="9132156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6085"/>
            <a:ext cx="91440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Дифракционный контраст. </a:t>
            </a:r>
          </a:p>
          <a:p>
            <a:pPr algn="ctr"/>
            <a:r>
              <a:rPr lang="ru-RU" sz="2800" b="1" dirty="0"/>
              <a:t>Изображения краевых и винтовых дислокаций перпендикулярных поверхности образца.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24451" y="1679690"/>
            <a:ext cx="289675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</a:rPr>
              <a:t>Краевые дислокации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67842" y="2078900"/>
            <a:ext cx="1512168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cxnSpLocks/>
          </p:cNvCxnSpPr>
          <p:nvPr/>
        </p:nvCxnSpPr>
        <p:spPr>
          <a:xfrm>
            <a:off x="2153040" y="2078900"/>
            <a:ext cx="1986912" cy="1854156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cxnSpLocks/>
          </p:cNvCxnSpPr>
          <p:nvPr/>
        </p:nvCxnSpPr>
        <p:spPr>
          <a:xfrm>
            <a:off x="2153040" y="2078899"/>
            <a:ext cx="3787112" cy="558013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069779" y="1679690"/>
            <a:ext cx="307449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</a:rPr>
              <a:t>Винтовые дислокации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958955" y="2078899"/>
            <a:ext cx="1296144" cy="0"/>
          </a:xfrm>
          <a:prstGeom prst="line">
            <a:avLst/>
          </a:prstGeom>
          <a:ln w="28575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cxnSpLocks/>
          </p:cNvCxnSpPr>
          <p:nvPr/>
        </p:nvCxnSpPr>
        <p:spPr>
          <a:xfrm flipH="1">
            <a:off x="7308304" y="2078898"/>
            <a:ext cx="946795" cy="293427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cxnSpLocks/>
          </p:cNvCxnSpPr>
          <p:nvPr/>
        </p:nvCxnSpPr>
        <p:spPr>
          <a:xfrm flipH="1">
            <a:off x="8093192" y="2078897"/>
            <a:ext cx="161908" cy="120608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cxnSpLocks/>
          </p:cNvCxnSpPr>
          <p:nvPr/>
        </p:nvCxnSpPr>
        <p:spPr>
          <a:xfrm flipH="1">
            <a:off x="4355976" y="2078899"/>
            <a:ext cx="3899123" cy="351034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44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Temporary files\Educations\Educational process\MSU\2016-2017\II - весенний семестр\alfa.tif">
            <a:extLst>
              <a:ext uri="{FF2B5EF4-FFF2-40B4-BE49-F238E27FC236}">
                <a16:creationId xmlns="" xmlns:a16="http://schemas.microsoft.com/office/drawing/2014/main" id="{B4B94252-709D-4175-AB89-5B7C9D399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454494"/>
            <a:ext cx="8305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43" name="Объект 1">
            <a:extLst>
              <a:ext uri="{FF2B5EF4-FFF2-40B4-BE49-F238E27FC236}">
                <a16:creationId xmlns="" xmlns:a16="http://schemas.microsoft.com/office/drawing/2014/main" id="{3D9EFA6F-6ABA-45E9-839E-D51B91DBAC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1050" y="1484313"/>
          <a:ext cx="4651375" cy="86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96" name="Equation" r:id="rId4" imgW="2324100" imgH="431800" progId="Equation.DSMT4">
                  <p:embed/>
                </p:oleObj>
              </mc:Choice>
              <mc:Fallback>
                <p:oleObj name="Equation" r:id="rId4" imgW="2324100" imgH="431800" progId="Equation.DSMT4">
                  <p:embed/>
                  <p:pic>
                    <p:nvPicPr>
                      <p:cNvPr id="10243" name="Объект 1">
                        <a:extLst>
                          <a:ext uri="{FF2B5EF4-FFF2-40B4-BE49-F238E27FC236}">
                            <a16:creationId xmlns="" xmlns:a16="http://schemas.microsoft.com/office/drawing/2014/main" id="{3D9EFA6F-6ABA-45E9-839E-D51B91DBAC3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50" y="1484313"/>
                        <a:ext cx="4651375" cy="8651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4" name="TextBox 3">
            <a:extLst>
              <a:ext uri="{FF2B5EF4-FFF2-40B4-BE49-F238E27FC236}">
                <a16:creationId xmlns="" xmlns:a16="http://schemas.microsoft.com/office/drawing/2014/main" id="{30878B4D-B526-4514-B036-9042DE44D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8"/>
            <a:ext cx="9144000" cy="132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b="1" dirty="0">
                <a:solidFill>
                  <a:srgbClr val="0000CC"/>
                </a:solidFill>
              </a:rPr>
              <a:t>Локальное упругое поле </a:t>
            </a:r>
          </a:p>
          <a:p>
            <a:pPr algn="ctr" eaLnBrk="1" hangingPunct="1"/>
            <a:r>
              <a:rPr lang="ru-RU" altLang="ru-RU" sz="4000" b="1" dirty="0">
                <a:solidFill>
                  <a:srgbClr val="0000CC"/>
                </a:solidFill>
              </a:rPr>
              <a:t>винтовой дислокации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="" xmlns:a16="http://schemas.microsoft.com/office/drawing/2014/main" id="{B6BC2D64-EFB6-4618-8EAC-29253869E0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32138" y="5949950"/>
          <a:ext cx="2413000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97" name="Equation" r:id="rId6" imgW="1193800" imgH="393700" progId="Equation.DSMT4">
                  <p:embed/>
                </p:oleObj>
              </mc:Choice>
              <mc:Fallback>
                <p:oleObj name="Equation" r:id="rId6" imgW="1193800" imgH="393700" progId="Equation.DSMT4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="" xmlns:a16="http://schemas.microsoft.com/office/drawing/2014/main" id="{B6BC2D64-EFB6-4618-8EAC-29253869E01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5949950"/>
                        <a:ext cx="2413000" cy="7905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655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2">
            <a:extLst>
              <a:ext uri="{FF2B5EF4-FFF2-40B4-BE49-F238E27FC236}">
                <a16:creationId xmlns="" xmlns:a16="http://schemas.microsoft.com/office/drawing/2014/main" id="{D7EEECEE-DA98-4548-9054-90BDFA10E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8"/>
            <a:ext cx="9144000" cy="132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b="1" dirty="0">
                <a:solidFill>
                  <a:srgbClr val="0000CC"/>
                </a:solidFill>
              </a:rPr>
              <a:t>Локальное упругое поле </a:t>
            </a:r>
          </a:p>
          <a:p>
            <a:pPr algn="ctr" eaLnBrk="1" hangingPunct="1"/>
            <a:r>
              <a:rPr lang="ru-RU" altLang="ru-RU" sz="4000" b="1" dirty="0">
                <a:solidFill>
                  <a:srgbClr val="0000CC"/>
                </a:solidFill>
              </a:rPr>
              <a:t>краевой дислокации</a:t>
            </a:r>
          </a:p>
        </p:txBody>
      </p:sp>
      <p:sp>
        <p:nvSpPr>
          <p:cNvPr id="5" name="Прямоугольник 12">
            <a:extLst>
              <a:ext uri="{FF2B5EF4-FFF2-40B4-BE49-F238E27FC236}">
                <a16:creationId xmlns="" xmlns:a16="http://schemas.microsoft.com/office/drawing/2014/main" id="{B19ACCBD-EE69-4635-8DA1-6DAC76EF5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73800"/>
            <a:ext cx="9144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dirty="0" err="1"/>
              <a:t>Дж.Хирт</a:t>
            </a:r>
            <a:r>
              <a:rPr lang="ru-RU" altLang="ru-RU" sz="1200" dirty="0"/>
              <a:t>, </a:t>
            </a:r>
            <a:r>
              <a:rPr lang="ru-RU" altLang="ru-RU" sz="1200" dirty="0" err="1"/>
              <a:t>И.Лоте</a:t>
            </a:r>
            <a:r>
              <a:rPr lang="ru-RU" altLang="ru-RU" sz="1200" dirty="0"/>
              <a:t> Теория дислокаций М., </a:t>
            </a:r>
            <a:r>
              <a:rPr lang="ru-RU" altLang="ru-RU" sz="1200" dirty="0" err="1"/>
              <a:t>Атомиздат</a:t>
            </a:r>
            <a:r>
              <a:rPr lang="ru-RU" altLang="ru-RU" sz="1200" dirty="0"/>
              <a:t> 1972,   </a:t>
            </a:r>
          </a:p>
          <a:p>
            <a:pPr algn="ctr" eaLnBrk="1" hangingPunct="1"/>
            <a:r>
              <a:rPr lang="en-US" altLang="ru-RU" sz="1200" dirty="0" err="1"/>
              <a:t>Authier</a:t>
            </a:r>
            <a:r>
              <a:rPr lang="en-US" altLang="ru-RU" sz="1200" dirty="0"/>
              <a:t> A. Dynamical Theory of X-Ray Diffraction. Oxford: Science Publications. 200</a:t>
            </a:r>
            <a:r>
              <a:rPr lang="ru-RU" altLang="ru-RU" sz="1200" dirty="0"/>
              <a:t>1  </a:t>
            </a:r>
            <a:r>
              <a:rPr lang="en-US" altLang="ru-RU" sz="1200" dirty="0"/>
              <a:t> </a:t>
            </a:r>
            <a:endParaRPr lang="ru-RU" altLang="ru-RU" sz="1200" dirty="0"/>
          </a:p>
        </p:txBody>
      </p:sp>
      <p:pic>
        <p:nvPicPr>
          <p:cNvPr id="11268" name="Picture 2" descr="H:\Поле краевой дислокации.tif">
            <a:extLst>
              <a:ext uri="{FF2B5EF4-FFF2-40B4-BE49-F238E27FC236}">
                <a16:creationId xmlns="" xmlns:a16="http://schemas.microsoft.com/office/drawing/2014/main" id="{6AF16A6C-78F7-4E8A-B8A5-80BB863AB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989138"/>
            <a:ext cx="90678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Box 5">
            <a:extLst>
              <a:ext uri="{FF2B5EF4-FFF2-40B4-BE49-F238E27FC236}">
                <a16:creationId xmlns="" xmlns:a16="http://schemas.microsoft.com/office/drawing/2014/main" id="{F9A7C186-66E6-4992-BBCE-6E97DF677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2276475"/>
            <a:ext cx="635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ru-RU"/>
              <a:t>α</a:t>
            </a:r>
            <a:r>
              <a:rPr lang="en-US" altLang="ru-RU"/>
              <a:t>(x,y)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479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  <p:bldP spid="5" grpId="0" animBg="1"/>
      <p:bldP spid="1126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6" descr="220px-Quartz_Crucible_with_Silicon_for_Chohralsky">
            <a:hlinkClick r:id="rId2"/>
            <a:extLst>
              <a:ext uri="{FF2B5EF4-FFF2-40B4-BE49-F238E27FC236}">
                <a16:creationId xmlns="" xmlns:a16="http://schemas.microsoft.com/office/drawing/2014/main" id="{28962091-D5D1-4277-A604-6D43DAF2F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186238"/>
            <a:ext cx="2095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7" descr="220px-Chohralsky_Silicon_Crystal_Growth">
            <a:hlinkClick r:id="rId4"/>
            <a:extLst>
              <a:ext uri="{FF2B5EF4-FFF2-40B4-BE49-F238E27FC236}">
                <a16:creationId xmlns="" xmlns:a16="http://schemas.microsoft.com/office/drawing/2014/main" id="{29AD0F42-066D-40D0-B4E4-9BEDB9DA9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8" y="4186238"/>
            <a:ext cx="2095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8" descr="220px-Silicon_seed_crystal_puller_rod">
            <a:hlinkClick r:id="rId6"/>
            <a:extLst>
              <a:ext uri="{FF2B5EF4-FFF2-40B4-BE49-F238E27FC236}">
                <a16:creationId xmlns="" xmlns:a16="http://schemas.microsoft.com/office/drawing/2014/main" id="{22C2EC27-7AB8-4F76-BE75-A630B00F7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513" y="4186238"/>
            <a:ext cx="19812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Text Box 9">
            <a:extLst>
              <a:ext uri="{FF2B5EF4-FFF2-40B4-BE49-F238E27FC236}">
                <a16:creationId xmlns="" xmlns:a16="http://schemas.microsoft.com/office/drawing/2014/main" id="{E7D26CFB-783D-4758-8347-7BDE4A0ED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9150" y="5986463"/>
            <a:ext cx="2808288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/>
              <a:t>Круглый затравочный кристалл кремния с фрагментом начала оттяжки</a:t>
            </a:r>
          </a:p>
        </p:txBody>
      </p:sp>
      <p:sp>
        <p:nvSpPr>
          <p:cNvPr id="62471" name="Text Box 10">
            <a:extLst>
              <a:ext uri="{FF2B5EF4-FFF2-40B4-BE49-F238E27FC236}">
                <a16:creationId xmlns="" xmlns:a16="http://schemas.microsoft.com/office/drawing/2014/main" id="{74673CB0-C87A-4504-861D-23F1D1F87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5986463"/>
            <a:ext cx="2181225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/>
              <a:t>Кварцевый тигель, заполненный дроблёным кремнием</a:t>
            </a:r>
          </a:p>
        </p:txBody>
      </p:sp>
      <p:sp>
        <p:nvSpPr>
          <p:cNvPr id="62472" name="Text Box 11">
            <a:extLst>
              <a:ext uri="{FF2B5EF4-FFF2-40B4-BE49-F238E27FC236}">
                <a16:creationId xmlns="" xmlns:a16="http://schemas.microsoft.com/office/drawing/2014/main" id="{D5C12703-14C6-40C5-8790-598353689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8350" y="5842000"/>
            <a:ext cx="2252663" cy="101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/>
              <a:t>Начальная стадия выращивания цилиндрической части монокристалла кремния в направлении (100)</a:t>
            </a:r>
          </a:p>
        </p:txBody>
      </p:sp>
      <p:sp>
        <p:nvSpPr>
          <p:cNvPr id="62473" name="Text Box 5">
            <a:extLst>
              <a:ext uri="{FF2B5EF4-FFF2-40B4-BE49-F238E27FC236}">
                <a16:creationId xmlns="" xmlns:a16="http://schemas.microsoft.com/office/drawing/2014/main" id="{22C11B01-E97E-4340-855A-120CF2C86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1938" y="1571625"/>
            <a:ext cx="4000500" cy="163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3333FF"/>
                </a:solidFill>
              </a:rPr>
              <a:t>1 - тигель с расплавом,</a:t>
            </a:r>
            <a:br>
              <a:rPr lang="ru-RU" altLang="ru-RU" sz="2000" b="1">
                <a:solidFill>
                  <a:srgbClr val="3333FF"/>
                </a:solidFill>
              </a:rPr>
            </a:br>
            <a:r>
              <a:rPr lang="ru-RU" altLang="ru-RU" sz="2000" b="1">
                <a:solidFill>
                  <a:srgbClr val="3333FF"/>
                </a:solidFill>
              </a:rPr>
              <a:t>2 - кристалл,</a:t>
            </a:r>
            <a:br>
              <a:rPr lang="ru-RU" altLang="ru-RU" sz="2000" b="1">
                <a:solidFill>
                  <a:srgbClr val="3333FF"/>
                </a:solidFill>
              </a:rPr>
            </a:br>
            <a:r>
              <a:rPr lang="ru-RU" altLang="ru-RU" sz="2000" b="1">
                <a:solidFill>
                  <a:srgbClr val="3333FF"/>
                </a:solidFill>
              </a:rPr>
              <a:t>3 - печь,</a:t>
            </a:r>
            <a:br>
              <a:rPr lang="ru-RU" altLang="ru-RU" sz="2000" b="1">
                <a:solidFill>
                  <a:srgbClr val="3333FF"/>
                </a:solidFill>
              </a:rPr>
            </a:br>
            <a:r>
              <a:rPr lang="ru-RU" altLang="ru-RU" sz="2000" b="1">
                <a:solidFill>
                  <a:srgbClr val="3333FF"/>
                </a:solidFill>
              </a:rPr>
              <a:t>4 - холодильник,</a:t>
            </a:r>
            <a:br>
              <a:rPr lang="ru-RU" altLang="ru-RU" sz="2000" b="1">
                <a:solidFill>
                  <a:srgbClr val="3333FF"/>
                </a:solidFill>
              </a:rPr>
            </a:br>
            <a:r>
              <a:rPr lang="ru-RU" altLang="ru-RU" sz="2000" b="1">
                <a:solidFill>
                  <a:srgbClr val="3333FF"/>
                </a:solidFill>
              </a:rPr>
              <a:t>5,6 - механизм вытягивания</a:t>
            </a:r>
            <a:r>
              <a:rPr lang="ru-RU" altLang="ru-RU" sz="2000">
                <a:solidFill>
                  <a:srgbClr val="3333FF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B24EB79-8F34-4ABE-81BB-7609C2821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</a:rPr>
              <a:t>Схема установки для выращивания монокристаллов по методу Чохральского</a:t>
            </a:r>
            <a:endParaRPr lang="ru-RU" altLang="ru-RU" sz="2800"/>
          </a:p>
        </p:txBody>
      </p:sp>
      <p:pic>
        <p:nvPicPr>
          <p:cNvPr id="11" name="Picture 4" descr="chohral.gif (97791 bytes)">
            <a:extLst>
              <a:ext uri="{FF2B5EF4-FFF2-40B4-BE49-F238E27FC236}">
                <a16:creationId xmlns="" xmlns:a16="http://schemas.microsoft.com/office/drawing/2014/main" id="{779D1D9F-C0E5-4294-981D-B31809E1B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000125"/>
            <a:ext cx="2643187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0" grpId="0" animBg="1"/>
      <p:bldP spid="62471" grpId="0" animBg="1"/>
      <p:bldP spid="62472" grpId="0" animBg="1"/>
      <p:bldP spid="62473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IMG_2241">
            <a:extLst>
              <a:ext uri="{FF2B5EF4-FFF2-40B4-BE49-F238E27FC236}">
                <a16:creationId xmlns="" xmlns:a16="http://schemas.microsoft.com/office/drawing/2014/main" id="{483F58D9-DBA2-4AB0-ADF2-958B785B9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2051050"/>
            <a:ext cx="7926388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5">
            <a:extLst>
              <a:ext uri="{FF2B5EF4-FFF2-40B4-BE49-F238E27FC236}">
                <a16:creationId xmlns="" xmlns:a16="http://schemas.microsoft.com/office/drawing/2014/main" id="{EBB711FD-3CFE-4D3F-A4AA-C0481851E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938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3333FF"/>
                </a:solidFill>
              </a:rPr>
              <a:t>Слитки монокристаллов кремния</a:t>
            </a:r>
            <a:r>
              <a:rPr lang="en-US" altLang="ru-RU" sz="4000" b="1">
                <a:solidFill>
                  <a:srgbClr val="3333FF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3333FF"/>
                </a:solidFill>
              </a:rPr>
              <a:t>выращенные по методу Чохральского</a:t>
            </a:r>
          </a:p>
        </p:txBody>
      </p:sp>
      <p:sp>
        <p:nvSpPr>
          <p:cNvPr id="61444" name="Line 6">
            <a:extLst>
              <a:ext uri="{FF2B5EF4-FFF2-40B4-BE49-F238E27FC236}">
                <a16:creationId xmlns="" xmlns:a16="http://schemas.microsoft.com/office/drawing/2014/main" id="{E136A37A-15FD-473B-B8E4-41C6AD47FF1C}"/>
              </a:ext>
            </a:extLst>
          </p:cNvPr>
          <p:cNvSpPr>
            <a:spLocks noChangeShapeType="1"/>
          </p:cNvSpPr>
          <p:nvPr/>
        </p:nvSpPr>
        <p:spPr bwMode="auto">
          <a:xfrm>
            <a:off x="2109788" y="6381750"/>
            <a:ext cx="4824412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445" name="Text Box 7">
            <a:extLst>
              <a:ext uri="{FF2B5EF4-FFF2-40B4-BE49-F238E27FC236}">
                <a16:creationId xmlns="" xmlns:a16="http://schemas.microsoft.com/office/drawing/2014/main" id="{34A472A8-48FB-4E91-BC1C-05790E61C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021388"/>
            <a:ext cx="936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400" b="1"/>
              <a:t>1960</a:t>
            </a:r>
            <a:r>
              <a:rPr lang="ru-RU" altLang="ru-RU" sz="1400" b="1"/>
              <a:t> г</a:t>
            </a:r>
          </a:p>
        </p:txBody>
      </p:sp>
      <p:sp>
        <p:nvSpPr>
          <p:cNvPr id="61446" name="Text Box 8">
            <a:extLst>
              <a:ext uri="{FF2B5EF4-FFF2-40B4-BE49-F238E27FC236}">
                <a16:creationId xmlns="" xmlns:a16="http://schemas.microsoft.com/office/drawing/2014/main" id="{EF2C5424-C316-4A8D-99BE-110C527B3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6021388"/>
            <a:ext cx="850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b="1"/>
              <a:t>1980</a:t>
            </a:r>
            <a:r>
              <a:rPr lang="ru-RU" altLang="ru-RU" sz="1400" b="1"/>
              <a:t> 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animBg="1"/>
      <p:bldP spid="61445" grpId="0"/>
      <p:bldP spid="614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204660F-AEE7-4FDB-AE25-D3249055FBC7}"/>
              </a:ext>
            </a:extLst>
          </p:cNvPr>
          <p:cNvSpPr txBox="1"/>
          <p:nvPr/>
        </p:nvSpPr>
        <p:spPr>
          <a:xfrm>
            <a:off x="0" y="-27384"/>
            <a:ext cx="9162818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CC3300"/>
                </a:solidFill>
              </a:rPr>
              <a:t>Что означает понятие </a:t>
            </a:r>
          </a:p>
          <a:p>
            <a:pPr algn="ctr"/>
            <a:r>
              <a:rPr lang="ru-RU" sz="4400" b="1" dirty="0">
                <a:solidFill>
                  <a:srgbClr val="CC3300"/>
                </a:solidFill>
              </a:rPr>
              <a:t>реальная структура кристаллов </a:t>
            </a:r>
          </a:p>
          <a:p>
            <a:pPr algn="ctr"/>
            <a:r>
              <a:rPr lang="ru-RU" sz="4400" b="1" dirty="0">
                <a:solidFill>
                  <a:srgbClr val="CC3300"/>
                </a:solidFill>
              </a:rPr>
              <a:t>и для чего ее надо исследовать???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2852936"/>
            <a:ext cx="9162818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3333FF"/>
                </a:solidFill>
              </a:rPr>
              <a:t>Как правило все природные кристаллические структуры не бывают идеальными. </a:t>
            </a:r>
          </a:p>
          <a:p>
            <a:pPr algn="ctr"/>
            <a:r>
              <a:rPr lang="ru-RU" sz="2800" dirty="0">
                <a:solidFill>
                  <a:srgbClr val="3333FF"/>
                </a:solidFill>
              </a:rPr>
              <a:t>В кристаллах встречаются разнообразные нарушения правильного периодического строения </a:t>
            </a:r>
            <a:r>
              <a:rPr lang="ru-RU" sz="3200" b="1" dirty="0">
                <a:solidFill>
                  <a:srgbClr val="3333FF"/>
                </a:solidFill>
              </a:rPr>
              <a:t>дефекты кристаллической структуры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5315724"/>
            <a:ext cx="9162818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Все дефекты кристаллической структуры, </a:t>
            </a:r>
          </a:p>
          <a:p>
            <a:pPr algn="ctr"/>
            <a:r>
              <a:rPr lang="ru-RU" sz="3200" dirty="0"/>
              <a:t>и их совокупность называется </a:t>
            </a:r>
          </a:p>
          <a:p>
            <a:pPr algn="ctr"/>
            <a:r>
              <a:rPr lang="ru-RU" sz="3200" b="1" dirty="0"/>
              <a:t>реальной структурой кристаллов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9430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5">
            <a:extLst>
              <a:ext uri="{FF2B5EF4-FFF2-40B4-BE49-F238E27FC236}">
                <a16:creationId xmlns="" xmlns:a16="http://schemas.microsoft.com/office/drawing/2014/main" id="{3F8E819F-2BDD-43BF-B55D-F3724CE16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3333FF"/>
                </a:solidFill>
              </a:rPr>
              <a:t>Монокристаллические пластины кремния</a:t>
            </a:r>
          </a:p>
        </p:txBody>
      </p:sp>
      <p:pic>
        <p:nvPicPr>
          <p:cNvPr id="63491" name="Picture 6" descr="IMG_2263">
            <a:extLst>
              <a:ext uri="{FF2B5EF4-FFF2-40B4-BE49-F238E27FC236}">
                <a16:creationId xmlns="" xmlns:a16="http://schemas.microsoft.com/office/drawing/2014/main" id="{90A5CC25-DBB2-47B2-90FD-90A5D8335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1458913"/>
            <a:ext cx="7200900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IMG_2261">
            <a:extLst>
              <a:ext uri="{FF2B5EF4-FFF2-40B4-BE49-F238E27FC236}">
                <a16:creationId xmlns="" xmlns:a16="http://schemas.microsoft.com/office/drawing/2014/main" id="{E4C53D83-14B9-436E-AA5E-2E864A5F9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20775"/>
            <a:ext cx="7673975" cy="575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6">
            <a:extLst>
              <a:ext uri="{FF2B5EF4-FFF2-40B4-BE49-F238E27FC236}">
                <a16:creationId xmlns="" xmlns:a16="http://schemas.microsoft.com/office/drawing/2014/main" id="{1B7BE1EB-32AF-44E3-86CF-C6B236888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50"/>
            <a:ext cx="9144000" cy="1076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Монокристаллические пластины кремния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диаметром 150 мм</a:t>
            </a:r>
          </a:p>
        </p:txBody>
      </p:sp>
      <p:sp>
        <p:nvSpPr>
          <p:cNvPr id="64516" name="Text Box 7">
            <a:extLst>
              <a:ext uri="{FF2B5EF4-FFF2-40B4-BE49-F238E27FC236}">
                <a16:creationId xmlns="" xmlns:a16="http://schemas.microsoft.com/office/drawing/2014/main" id="{FF59E8EC-668B-4D6F-84E5-5EF761BAC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150" y="1573213"/>
            <a:ext cx="14716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b="1">
                <a:solidFill>
                  <a:srgbClr val="3333FF"/>
                </a:solidFill>
                <a:latin typeface="Symbol" panose="05050102010706020507" pitchFamily="18" charset="2"/>
              </a:rPr>
              <a:t>1980-1990</a:t>
            </a:r>
            <a:r>
              <a:rPr lang="ru-RU" altLang="ru-RU" sz="1400" b="1">
                <a:solidFill>
                  <a:srgbClr val="3333FF"/>
                </a:solidFill>
                <a:latin typeface="Symbol" panose="05050102010706020507" pitchFamily="18" charset="2"/>
              </a:rPr>
              <a:t> </a:t>
            </a:r>
            <a:r>
              <a:rPr lang="ru-RU" altLang="ru-RU" sz="1400" b="1">
                <a:solidFill>
                  <a:srgbClr val="3333FF"/>
                </a:solidFill>
              </a:rPr>
              <a:t>гг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animBg="1"/>
      <p:bldP spid="6451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IMG_2262">
            <a:extLst>
              <a:ext uri="{FF2B5EF4-FFF2-40B4-BE49-F238E27FC236}">
                <a16:creationId xmlns="" xmlns:a16="http://schemas.microsoft.com/office/drawing/2014/main" id="{6581BD4E-BA86-4568-95BD-1ACD38C55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844675"/>
            <a:ext cx="6683375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 Box 5">
            <a:extLst>
              <a:ext uri="{FF2B5EF4-FFF2-40B4-BE49-F238E27FC236}">
                <a16:creationId xmlns="" xmlns:a16="http://schemas.microsoft.com/office/drawing/2014/main" id="{99C555DB-4984-4A32-9071-930A4CD12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1113"/>
            <a:ext cx="9144000" cy="16922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3333FF"/>
                </a:solidFill>
              </a:rPr>
              <a:t>Монокристаллические пластины кремния диаметром 150 мм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t7305-2">
            <a:extLst>
              <a:ext uri="{FF2B5EF4-FFF2-40B4-BE49-F238E27FC236}">
                <a16:creationId xmlns="" xmlns:a16="http://schemas.microsoft.com/office/drawing/2014/main" id="{EDAB49E0-46DB-4929-A210-3E215AD35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3900"/>
            <a:ext cx="4286250" cy="614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5" descr="MEMC-crystal-pulling-s">
            <a:extLst>
              <a:ext uri="{FF2B5EF4-FFF2-40B4-BE49-F238E27FC236}">
                <a16:creationId xmlns="" xmlns:a16="http://schemas.microsoft.com/office/drawing/2014/main" id="{6F23F3BA-9A82-4F00-BA2E-53D33F354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788" y="2143125"/>
            <a:ext cx="469423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Text Box 7">
            <a:extLst>
              <a:ext uri="{FF2B5EF4-FFF2-40B4-BE49-F238E27FC236}">
                <a16:creationId xmlns="" xmlns:a16="http://schemas.microsoft.com/office/drawing/2014/main" id="{EC195E8B-F405-48C7-96AC-C560298D2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3625" y="857250"/>
            <a:ext cx="1279525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b="1">
                <a:solidFill>
                  <a:srgbClr val="3333FF"/>
                </a:solidFill>
                <a:latin typeface="Symbol" panose="05050102010706020507" pitchFamily="18" charset="2"/>
              </a:rPr>
              <a:t>2000 </a:t>
            </a:r>
            <a:r>
              <a:rPr lang="ru-RU" altLang="ru-RU" b="1">
                <a:solidFill>
                  <a:srgbClr val="3333FF"/>
                </a:solidFill>
              </a:rPr>
              <a:t>г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EB245744-3FE7-403C-8D68-F516BE540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3333FF"/>
                </a:solidFill>
              </a:rPr>
              <a:t>Диаметр слитков кремния </a:t>
            </a:r>
            <a:r>
              <a:rPr lang="en-US" altLang="ru-RU" sz="3600" b="1">
                <a:solidFill>
                  <a:srgbClr val="3333FF"/>
                </a:solidFill>
              </a:rPr>
              <a:t>~</a:t>
            </a:r>
            <a:r>
              <a:rPr lang="ru-RU" altLang="ru-RU" sz="3600" b="1">
                <a:solidFill>
                  <a:srgbClr val="3333FF"/>
                </a:solidFill>
              </a:rPr>
              <a:t>400 мм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5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12">
            <a:extLst>
              <a:ext uri="{FF2B5EF4-FFF2-40B4-BE49-F238E27FC236}">
                <a16:creationId xmlns="" xmlns:a16="http://schemas.microsoft.com/office/drawing/2014/main" id="{92F8360F-1C89-4B45-ADE4-29A48F596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088"/>
            <a:ext cx="3948113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5" descr="SiliconWaferofChips">
            <a:extLst>
              <a:ext uri="{FF2B5EF4-FFF2-40B4-BE49-F238E27FC236}">
                <a16:creationId xmlns="" xmlns:a16="http://schemas.microsoft.com/office/drawing/2014/main" id="{27C309F0-F61F-495E-ACBA-30ADE0A78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162" y="620688"/>
            <a:ext cx="430688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 Box 6">
            <a:extLst>
              <a:ext uri="{FF2B5EF4-FFF2-40B4-BE49-F238E27FC236}">
                <a16:creationId xmlns="" xmlns:a16="http://schemas.microsoft.com/office/drawing/2014/main" id="{2B22C9B5-6C6B-40D6-BA87-892EAE237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848" y="8423"/>
            <a:ext cx="2535237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</a:rPr>
              <a:t>2005 – 2010 г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47E43C6-58F8-4A57-8BAA-9CF986E9B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25144"/>
            <a:ext cx="9144000" cy="769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/>
              <a:t>Диаметр пластин 450</a:t>
            </a:r>
            <a:r>
              <a:rPr lang="en-US" altLang="ru-RU" sz="4400" b="1"/>
              <a:t>-500</a:t>
            </a:r>
            <a:r>
              <a:rPr lang="ru-RU" altLang="ru-RU" sz="4400" b="1"/>
              <a:t> мм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2779" y="5534561"/>
            <a:ext cx="9149274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</a:rPr>
              <a:t>Эти кристаллы практически </a:t>
            </a:r>
            <a:r>
              <a:rPr lang="ru-RU" sz="4000" dirty="0" err="1">
                <a:solidFill>
                  <a:srgbClr val="FF0000"/>
                </a:solidFill>
              </a:rPr>
              <a:t>бездислокационные</a:t>
            </a:r>
            <a:r>
              <a:rPr lang="ru-RU" sz="4000" dirty="0">
                <a:solidFill>
                  <a:srgbClr val="FF0000"/>
                </a:solidFill>
              </a:rPr>
              <a:t>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8" grpId="0" animBg="1"/>
      <p:bldP spid="5" grpId="0" animBg="1"/>
      <p:bldP spid="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40768"/>
            <a:ext cx="9144000" cy="42473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/>
              <a:t>Основополагающую роль </a:t>
            </a:r>
          </a:p>
          <a:p>
            <a:pPr algn="ctr"/>
            <a:r>
              <a:rPr lang="ru-RU" sz="5400" dirty="0" smtClean="0"/>
              <a:t>в работе любого электронного устройства играют дефекты кристаллической решетки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12486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6" descr="3-0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3" y="3340318"/>
            <a:ext cx="3851516" cy="351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 Box 7"/>
          <p:cNvSpPr txBox="1">
            <a:spLocks noChangeArrowheads="1"/>
          </p:cNvSpPr>
          <p:nvPr/>
        </p:nvSpPr>
        <p:spPr bwMode="auto">
          <a:xfrm>
            <a:off x="-8764" y="116632"/>
            <a:ext cx="9144000" cy="31085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  <a:latin typeface="Arial" panose="020B0604020202020204" pitchFamily="34" charset="0"/>
              </a:rPr>
              <a:t>Рентгеновская топограмма </a:t>
            </a:r>
            <a:endParaRPr lang="ru-RU" altLang="ru-RU" sz="2800" b="1" dirty="0" smtClean="0">
              <a:solidFill>
                <a:srgbClr val="3333FF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solidFill>
                  <a:srgbClr val="3333FF"/>
                </a:solidFill>
                <a:latin typeface="Arial" panose="020B0604020202020204" pitchFamily="34" charset="0"/>
              </a:rPr>
              <a:t>монокристалла </a:t>
            </a:r>
            <a:r>
              <a:rPr lang="ru-RU" altLang="ru-RU" sz="2800" b="1" dirty="0">
                <a:solidFill>
                  <a:srgbClr val="3333FF"/>
                </a:solidFill>
                <a:latin typeface="Arial" panose="020B0604020202020204" pitchFamily="34" charset="0"/>
              </a:rPr>
              <a:t>кремния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  <a:latin typeface="Arial" panose="020B0604020202020204" pitchFamily="34" charset="0"/>
              </a:rPr>
              <a:t>с фрагментом </a:t>
            </a:r>
            <a:r>
              <a:rPr lang="ru-RU" altLang="ru-RU" sz="2800" b="1" dirty="0" smtClean="0">
                <a:solidFill>
                  <a:srgbClr val="3333FF"/>
                </a:solidFill>
                <a:latin typeface="Arial" panose="020B0604020202020204" pitchFamily="34" charset="0"/>
              </a:rPr>
              <a:t>электронной </a:t>
            </a:r>
            <a:r>
              <a:rPr lang="ru-RU" altLang="ru-RU" sz="2800" b="1" dirty="0">
                <a:solidFill>
                  <a:srgbClr val="3333FF"/>
                </a:solidFill>
                <a:latin typeface="Arial" panose="020B0604020202020204" pitchFamily="34" charset="0"/>
              </a:rPr>
              <a:t>схемы.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  <a:latin typeface="Arial" panose="020B0604020202020204" pitchFamily="34" charset="0"/>
              </a:rPr>
              <a:t>На фотографии наряду с элементами топологии схемы видны дислокационные линии (кометообразные линии), пересекающие </a:t>
            </a:r>
            <a:r>
              <a:rPr lang="ru-RU" altLang="ru-RU" sz="2800" b="1" dirty="0" err="1">
                <a:solidFill>
                  <a:srgbClr val="3333FF"/>
                </a:solidFill>
                <a:latin typeface="Arial" panose="020B0604020202020204" pitchFamily="34" charset="0"/>
              </a:rPr>
              <a:t>топограмму</a:t>
            </a:r>
            <a:r>
              <a:rPr lang="ru-RU" altLang="ru-RU" sz="2800" b="1" dirty="0">
                <a:solidFill>
                  <a:srgbClr val="3333FF"/>
                </a:solidFill>
                <a:latin typeface="Arial" panose="020B0604020202020204" pitchFamily="34" charset="0"/>
              </a:rPr>
              <a:t> по диагонали</a:t>
            </a:r>
          </a:p>
        </p:txBody>
      </p:sp>
      <p:sp>
        <p:nvSpPr>
          <p:cNvPr id="60420" name="Rectangle 5"/>
          <p:cNvSpPr>
            <a:spLocks noChangeArrowheads="1"/>
          </p:cNvSpPr>
          <p:nvPr/>
        </p:nvSpPr>
        <p:spPr bwMode="auto">
          <a:xfrm>
            <a:off x="2711373" y="5246974"/>
            <a:ext cx="1860628" cy="1554905"/>
          </a:xfrm>
          <a:prstGeom prst="rect">
            <a:avLst/>
          </a:prstGeom>
          <a:noFill/>
          <a:ln w="76200" cmpd="tri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050">
              <a:solidFill>
                <a:srgbClr val="3333FF"/>
              </a:solidFill>
              <a:latin typeface="Arial" panose="020B0604020202020204" pitchFamily="34" charset="0"/>
            </a:endParaRPr>
          </a:p>
        </p:txBody>
      </p:sp>
      <p:sp>
        <p:nvSpPr>
          <p:cNvPr id="60421" name="Text Box 6"/>
          <p:cNvSpPr txBox="1">
            <a:spLocks noChangeArrowheads="1"/>
          </p:cNvSpPr>
          <p:nvPr/>
        </p:nvSpPr>
        <p:spPr bwMode="auto">
          <a:xfrm>
            <a:off x="1" y="3950133"/>
            <a:ext cx="2592694" cy="138499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  <a:latin typeface="Arial" panose="020B0604020202020204" pitchFamily="34" charset="0"/>
              </a:rPr>
              <a:t>фрагмент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  <a:latin typeface="Arial" panose="020B0604020202020204" pitchFamily="34" charset="0"/>
              </a:rPr>
              <a:t>будущей микросхемы</a:t>
            </a:r>
          </a:p>
        </p:txBody>
      </p:sp>
      <p:sp>
        <p:nvSpPr>
          <p:cNvPr id="60422" name="Line 7"/>
          <p:cNvSpPr>
            <a:spLocks noChangeShapeType="1"/>
          </p:cNvSpPr>
          <p:nvPr/>
        </p:nvSpPr>
        <p:spPr bwMode="auto">
          <a:xfrm>
            <a:off x="2592695" y="4217355"/>
            <a:ext cx="1115209" cy="93479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3" name="Прямая со стрелкой 2"/>
          <p:cNvCxnSpPr>
            <a:cxnSpLocks/>
            <a:stCxn id="4" idx="1"/>
          </p:cNvCxnSpPr>
          <p:nvPr/>
        </p:nvCxnSpPr>
        <p:spPr>
          <a:xfrm flipH="1">
            <a:off x="4716016" y="4196354"/>
            <a:ext cx="2100786" cy="744814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816802" y="3934744"/>
            <a:ext cx="2348785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  <a:latin typeface="Arial" panose="020B0604020202020204" pitchFamily="34" charset="0"/>
              </a:rPr>
              <a:t>Дислокации</a:t>
            </a:r>
          </a:p>
        </p:txBody>
      </p:sp>
    </p:spTree>
    <p:extLst>
      <p:ext uri="{BB962C8B-B14F-4D97-AF65-F5344CB8AC3E}">
        <p14:creationId xmlns:p14="http://schemas.microsoft.com/office/powerpoint/2010/main" val="188525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animBg="1"/>
      <p:bldP spid="60420" grpId="0" animBg="1"/>
      <p:bldP spid="60421" grpId="0" animBg="1"/>
      <p:bldP spid="60422" grpId="0" animBg="1"/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5">
            <a:extLst>
              <a:ext uri="{FF2B5EF4-FFF2-40B4-BE49-F238E27FC236}">
                <a16:creationId xmlns="" xmlns:a16="http://schemas.microsoft.com/office/drawing/2014/main" id="{72037E1D-E67E-4B0D-93B9-E306668E4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29815"/>
            <a:ext cx="9159213" cy="3292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b="1">
                <a:solidFill>
                  <a:srgbClr val="0000CC"/>
                </a:solidFill>
              </a:rPr>
              <a:t>Рентгеновская топография </a:t>
            </a:r>
            <a:r>
              <a:rPr lang="ru-RU" altLang="ru-RU" sz="4400" b="1"/>
              <a:t>(рентгеновская дифракционная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/>
              <a:t>микроскопия)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6" descr="3-04">
            <a:extLst>
              <a:ext uri="{FF2B5EF4-FFF2-40B4-BE49-F238E27FC236}">
                <a16:creationId xmlns="" xmlns:a16="http://schemas.microsoft.com/office/drawing/2014/main" id="{45974F39-559E-4F85-B177-5190F79E6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02918"/>
            <a:ext cx="5976664" cy="4815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 Box 9">
            <a:extLst>
              <a:ext uri="{FF2B5EF4-FFF2-40B4-BE49-F238E27FC236}">
                <a16:creationId xmlns="" xmlns:a16="http://schemas.microsoft.com/office/drawing/2014/main" id="{3FBCBF1C-5E3A-4870-9208-4E98C3835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96037"/>
            <a:ext cx="91440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i="1">
                <a:solidFill>
                  <a:srgbClr val="3333FF"/>
                </a:solidFill>
              </a:rPr>
              <a:t>Authier A., Lang A.R. J.Appl.Phys. (1964), 35, 1956-1959</a:t>
            </a:r>
            <a:endParaRPr lang="ru-RU" altLang="ru-RU" sz="2400" i="1">
              <a:solidFill>
                <a:srgbClr val="3333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C825885-E4C5-4DA3-8619-8A59F6EB95A6}"/>
              </a:ext>
            </a:extLst>
          </p:cNvPr>
          <p:cNvSpPr txBox="1"/>
          <p:nvPr/>
        </p:nvSpPr>
        <p:spPr>
          <a:xfrm>
            <a:off x="0" y="0"/>
            <a:ext cx="91440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Одна из первых рентгеновских топограмм полученных </a:t>
            </a:r>
            <a:r>
              <a:rPr lang="ru-RU" sz="2800" b="1" dirty="0" err="1"/>
              <a:t>Лангом</a:t>
            </a:r>
            <a:r>
              <a:rPr lang="ru-RU" sz="2800" b="1" dirty="0"/>
              <a:t>.   </a:t>
            </a:r>
          </a:p>
          <a:p>
            <a:pPr algn="ctr"/>
            <a:r>
              <a:rPr lang="ru-RU" sz="2800" b="1" dirty="0"/>
              <a:t>Это дефекты в </a:t>
            </a:r>
            <a:r>
              <a:rPr lang="ru-RU" sz="2800" b="1" dirty="0" err="1"/>
              <a:t>монкристалле</a:t>
            </a:r>
            <a:r>
              <a:rPr lang="ru-RU" sz="2800" b="1" dirty="0"/>
              <a:t> кремния</a:t>
            </a:r>
          </a:p>
        </p:txBody>
      </p:sp>
    </p:spTree>
    <p:extLst>
      <p:ext uri="{BB962C8B-B14F-4D97-AF65-F5344CB8AC3E}">
        <p14:creationId xmlns:p14="http://schemas.microsoft.com/office/powerpoint/2010/main" val="383229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4">
            <a:extLst>
              <a:ext uri="{FF2B5EF4-FFF2-40B4-BE49-F238E27FC236}">
                <a16:creationId xmlns="" xmlns:a16="http://schemas.microsoft.com/office/drawing/2014/main" id="{0707790D-1CE7-498D-A85C-CE04F4D20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094" y="3429000"/>
            <a:ext cx="9144000" cy="224676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i="1" dirty="0">
                <a:solidFill>
                  <a:srgbClr val="CC3300"/>
                </a:solidFill>
              </a:rPr>
              <a:t>увидеть</a:t>
            </a:r>
            <a:r>
              <a:rPr lang="ru-RU" altLang="ru-RU" sz="2400" b="1" dirty="0">
                <a:solidFill>
                  <a:srgbClr val="0000CC"/>
                </a:solidFill>
              </a:rPr>
              <a:t> изображения дефектов кристаллической структуры, определить их тип, пространственное положение в объеме кристалла или на его поверхности.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CC"/>
                </a:solidFill>
              </a:rPr>
              <a:t>Эти методы еще называют </a:t>
            </a:r>
            <a:r>
              <a:rPr lang="ru-RU" altLang="ru-RU" b="1" i="1" dirty="0">
                <a:solidFill>
                  <a:srgbClr val="CC3300"/>
                </a:solidFill>
              </a:rPr>
              <a:t>прямыми методами</a:t>
            </a:r>
            <a:r>
              <a:rPr lang="ru-RU" altLang="ru-RU" sz="2400" b="1" dirty="0">
                <a:solidFill>
                  <a:srgbClr val="0000CC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CC"/>
                </a:solidFill>
              </a:rPr>
              <a:t>изучения реальной структуры кристаллов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1646CB11-7156-4F3C-A4D0-6420C1163565}"/>
              </a:ext>
            </a:extLst>
          </p:cNvPr>
          <p:cNvSpPr/>
          <p:nvPr/>
        </p:nvSpPr>
        <p:spPr>
          <a:xfrm>
            <a:off x="-9094" y="548680"/>
            <a:ext cx="9144000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3600" b="1" dirty="0">
                <a:solidFill>
                  <a:srgbClr val="0000CC"/>
                </a:solidFill>
              </a:rPr>
              <a:t>Рентгеновская дифракционная топография (микроскопия)</a:t>
            </a:r>
          </a:p>
          <a:p>
            <a:pPr algn="ctr" eaLnBrk="1" hangingPunct="1"/>
            <a:r>
              <a:rPr lang="ru-RU" altLang="ru-RU" sz="3600" b="1" dirty="0">
                <a:solidFill>
                  <a:srgbClr val="0000CC"/>
                </a:solidFill>
              </a:rPr>
              <a:t>это </a:t>
            </a:r>
            <a:r>
              <a:rPr lang="en-US" altLang="ru-RU" sz="3600" b="1" dirty="0">
                <a:solidFill>
                  <a:srgbClr val="0000CC"/>
                </a:solidFill>
              </a:rPr>
              <a:t>- </a:t>
            </a:r>
            <a:r>
              <a:rPr lang="ru-RU" altLang="ru-RU" sz="3600" b="1" dirty="0">
                <a:solidFill>
                  <a:srgbClr val="0000CC"/>
                </a:solidFill>
              </a:rPr>
              <a:t>совокупность дифракционных методов позволяющих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958A71D-8BBE-47A1-B2D8-EE849BAFC0C8}"/>
              </a:ext>
            </a:extLst>
          </p:cNvPr>
          <p:cNvSpPr txBox="1"/>
          <p:nvPr/>
        </p:nvSpPr>
        <p:spPr>
          <a:xfrm>
            <a:off x="0" y="2276872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Почему это важно знать?</a:t>
            </a:r>
          </a:p>
        </p:txBody>
      </p:sp>
    </p:spTree>
    <p:extLst>
      <p:ext uri="{BB962C8B-B14F-4D97-AF65-F5344CB8AC3E}">
        <p14:creationId xmlns:p14="http://schemas.microsoft.com/office/powerpoint/2010/main" val="326530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Box 1">
            <a:extLst>
              <a:ext uri="{FF2B5EF4-FFF2-40B4-BE49-F238E27FC236}">
                <a16:creationId xmlns="" xmlns:a16="http://schemas.microsoft.com/office/drawing/2014/main" id="{8F031BB0-D40B-4809-83D3-AF9783A91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01875"/>
            <a:ext cx="9144000" cy="769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>
                <a:solidFill>
                  <a:srgbClr val="0000FF"/>
                </a:solidFill>
              </a:rPr>
              <a:t>Топографии по Шульцу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56CE6A4-5202-4D88-B41F-57D7E7AE4116}"/>
              </a:ext>
            </a:extLst>
          </p:cNvPr>
          <p:cNvSpPr txBox="1"/>
          <p:nvPr/>
        </p:nvSpPr>
        <p:spPr>
          <a:xfrm>
            <a:off x="0" y="4005064"/>
            <a:ext cx="91440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Это один из первых и наиболее простой метод рентгеновской топографии </a:t>
            </a:r>
          </a:p>
          <a:p>
            <a:pPr algn="ctr"/>
            <a:r>
              <a:rPr lang="ru-RU" sz="2800" b="1" dirty="0"/>
              <a:t>(</a:t>
            </a:r>
            <a:r>
              <a:rPr lang="en-US" altLang="ru-RU" sz="2800" i="1" dirty="0">
                <a:solidFill>
                  <a:srgbClr val="0000CC"/>
                </a:solidFill>
              </a:rPr>
              <a:t>Schulz L.G. Trans. AIME 1954, v.200, p.1082</a:t>
            </a:r>
            <a:r>
              <a:rPr lang="ru-RU" sz="2800" b="1" dirty="0"/>
              <a:t>)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778" name="Picture 2" descr="G:\Схема Шульца.tif">
            <a:extLst>
              <a:ext uri="{FF2B5EF4-FFF2-40B4-BE49-F238E27FC236}">
                <a16:creationId xmlns="" xmlns:a16="http://schemas.microsoft.com/office/drawing/2014/main" id="{28C7201D-F109-4D50-B8BD-240BD6160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071563"/>
            <a:ext cx="3944938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87B1112-E491-4088-84D1-584D63706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0000CC"/>
                </a:solidFill>
              </a:rPr>
              <a:t>Схема метода Шульца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EA16A7A-12FB-4E68-B51C-D3FF19225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750" y="2208213"/>
            <a:ext cx="4176713" cy="132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CC"/>
                </a:solidFill>
              </a:rPr>
              <a:t>S – точечный источник белого рентгеновского излучения,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CC"/>
                </a:solidFill>
              </a:rPr>
              <a:t>C - исследуемый кристалл,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CC"/>
                </a:solidFill>
              </a:rPr>
              <a:t>P - фотопластинка</a:t>
            </a:r>
            <a:endParaRPr lang="ru-RU" altLang="ru-RU" sz="1400" dirty="0"/>
          </a:p>
        </p:txBody>
      </p:sp>
      <p:sp>
        <p:nvSpPr>
          <p:cNvPr id="5" name="Text Box 6">
            <a:extLst>
              <a:ext uri="{FF2B5EF4-FFF2-40B4-BE49-F238E27FC236}">
                <a16:creationId xmlns="" xmlns:a16="http://schemas.microsoft.com/office/drawing/2014/main" id="{EE4AAE24-B342-4754-8F01-2DD6F37D7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49775"/>
            <a:ext cx="9144000" cy="2308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/>
              <a:t>Используется точечный источник белого излучения. Метод применяется в основном для исследования субструктуры блочных кристаллов больших размеров. Повороты блоков приводят к смещению их изображений на фотопластинке, что позволяет вычислить углы поворота.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i="1" dirty="0">
                <a:solidFill>
                  <a:srgbClr val="0000CC"/>
                </a:solidFill>
              </a:rPr>
              <a:t>Schulz L.G. Trans. AIME 1954, v.200, p.1082</a:t>
            </a:r>
            <a:endParaRPr lang="ru-RU" altLang="ru-RU" sz="2400" i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EAAA0FF-C6F6-4561-A6C4-33266BD70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929063"/>
            <a:ext cx="9144000" cy="2678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FF"/>
                </a:solidFill>
              </a:rPr>
              <a:t>Топограмма шлифа монокристалла алюминия полученная по методу Шульца. Поверхность кристалла предварительно подвергнута химической полировке для удаления наклепанного слоя образовавшегося при резке кристалла. Темные и светлые линии на топограмме отображают границы блоков кристалле. Их ширина и яркость определяются величинами и направлениями разворотов блоков</a:t>
            </a:r>
          </a:p>
        </p:txBody>
      </p:sp>
      <p:pic>
        <p:nvPicPr>
          <p:cNvPr id="462851" name="Picture 3" descr="G:\Кр.Al по Шульцу 1.tif">
            <a:extLst>
              <a:ext uri="{FF2B5EF4-FFF2-40B4-BE49-F238E27FC236}">
                <a16:creationId xmlns="" xmlns:a16="http://schemas.microsoft.com/office/drawing/2014/main" id="{CA4DF67F-3B68-4F4D-9EE3-21A568F4E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428625"/>
            <a:ext cx="717708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Box 1">
            <a:extLst>
              <a:ext uri="{FF2B5EF4-FFF2-40B4-BE49-F238E27FC236}">
                <a16:creationId xmlns="" xmlns:a16="http://schemas.microsoft.com/office/drawing/2014/main" id="{68617356-B278-4F58-AFC2-00E38CF48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8" y="1988840"/>
            <a:ext cx="9144000" cy="1877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>
                <a:solidFill>
                  <a:srgbClr val="0000FF"/>
                </a:solidFill>
              </a:rPr>
              <a:t>Схема</a:t>
            </a:r>
            <a:r>
              <a:rPr lang="ru-RU" altLang="ru-RU" sz="4400" dirty="0">
                <a:solidFill>
                  <a:srgbClr val="0000FF"/>
                </a:solidFill>
              </a:rPr>
              <a:t> </a:t>
            </a:r>
            <a:r>
              <a:rPr lang="ru-RU" altLang="ru-RU" sz="4400" b="1" dirty="0">
                <a:solidFill>
                  <a:srgbClr val="0000FF"/>
                </a:solidFill>
              </a:rPr>
              <a:t>топографии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>
                <a:solidFill>
                  <a:srgbClr val="0000FF"/>
                </a:solidFill>
              </a:rPr>
              <a:t>по Бергу-Барретту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</a:rPr>
              <a:t>(</a:t>
            </a:r>
            <a:r>
              <a:rPr lang="en-US" altLang="ru-RU" sz="2800" i="1" dirty="0">
                <a:solidFill>
                  <a:srgbClr val="0000CC"/>
                </a:solidFill>
              </a:rPr>
              <a:t>Berg W. </a:t>
            </a:r>
            <a:r>
              <a:rPr lang="en-US" altLang="ru-RU" sz="2800" i="1" dirty="0" err="1">
                <a:solidFill>
                  <a:srgbClr val="0000CC"/>
                </a:solidFill>
              </a:rPr>
              <a:t>Naturwissenschaften</a:t>
            </a:r>
            <a:r>
              <a:rPr lang="en-US" altLang="ru-RU" sz="2800" i="1" dirty="0">
                <a:solidFill>
                  <a:srgbClr val="0000CC"/>
                </a:solidFill>
              </a:rPr>
              <a:t> 1931, 19, p.391</a:t>
            </a:r>
            <a:r>
              <a:rPr lang="ru-RU" altLang="ru-RU" sz="2800" i="1" dirty="0">
                <a:solidFill>
                  <a:srgbClr val="0000CC"/>
                </a:solidFill>
              </a:rPr>
              <a:t>)</a:t>
            </a:r>
            <a:endParaRPr lang="ru-RU" altLang="ru-RU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3-01B">
            <a:extLst>
              <a:ext uri="{FF2B5EF4-FFF2-40B4-BE49-F238E27FC236}">
                <a16:creationId xmlns="" xmlns:a16="http://schemas.microsoft.com/office/drawing/2014/main" id="{BF7D47C0-DE8B-4360-89D0-EC62EF780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782638"/>
            <a:ext cx="7318375" cy="336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="" xmlns:a16="http://schemas.microsoft.com/office/drawing/2014/main" id="{6F5330BD-2D90-46F1-AF55-29D93C79C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79888"/>
            <a:ext cx="9144000" cy="2678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/>
              <a:t>Съемка проводится в монохроматическом излучении. Обычно применяется почти параллельный рентгеновский пучок, который падает на кристалл под скользящим углом (1-5 градусов). Используется для наблюдения дефектов в тонких приповерхностных слоях кристаллов. </a:t>
            </a:r>
            <a:endParaRPr lang="en-US" altLang="ru-RU" sz="24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i="1" dirty="0">
                <a:solidFill>
                  <a:srgbClr val="0000CC"/>
                </a:solidFill>
              </a:rPr>
              <a:t>Berg W. </a:t>
            </a:r>
            <a:r>
              <a:rPr lang="en-US" altLang="ru-RU" sz="2400" i="1" dirty="0" err="1">
                <a:solidFill>
                  <a:srgbClr val="0000CC"/>
                </a:solidFill>
              </a:rPr>
              <a:t>Naturwissenschaften</a:t>
            </a:r>
            <a:r>
              <a:rPr lang="en-US" altLang="ru-RU" sz="2400" i="1" dirty="0">
                <a:solidFill>
                  <a:srgbClr val="0000CC"/>
                </a:solidFill>
              </a:rPr>
              <a:t> 1931, 19, p.391; Barrett C.S. Trans. AIME 1945, v.161, p.15 </a:t>
            </a:r>
            <a:endParaRPr lang="ru-RU" altLang="ru-RU" sz="2400" i="1" dirty="0">
              <a:solidFill>
                <a:srgbClr val="0000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7DB5BCD-CAC8-4974-BACC-704BCC327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0000CC"/>
                </a:solidFill>
              </a:rPr>
              <a:t>Схема метода Берга-Барретта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1" name="Text Box 7">
            <a:extLst>
              <a:ext uri="{FF2B5EF4-FFF2-40B4-BE49-F238E27FC236}">
                <a16:creationId xmlns="" xmlns:a16="http://schemas.microsoft.com/office/drawing/2014/main" id="{B1893257-69AF-4D2A-8282-E8B37249E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08725"/>
            <a:ext cx="91440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i="1">
                <a:solidFill>
                  <a:srgbClr val="0000CC"/>
                </a:solidFill>
              </a:rPr>
              <a:t>Kohra K. J.Phys.Soc.Jap. (1962), 17, 589-590</a:t>
            </a:r>
            <a:endParaRPr lang="ru-RU" altLang="ru-RU" sz="1800" i="1">
              <a:solidFill>
                <a:srgbClr val="0000CC"/>
              </a:solidFill>
            </a:endParaRPr>
          </a:p>
        </p:txBody>
      </p:sp>
      <p:sp>
        <p:nvSpPr>
          <p:cNvPr id="31752" name="Text Box 8">
            <a:extLst>
              <a:ext uri="{FF2B5EF4-FFF2-40B4-BE49-F238E27FC236}">
                <a16:creationId xmlns="" xmlns:a16="http://schemas.microsoft.com/office/drawing/2014/main" id="{774E7E23-8364-4916-B4D3-412041CA1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CC"/>
                </a:solidFill>
              </a:rPr>
              <a:t>Сопоставление рентгеновской и оптической топограмм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CC"/>
                </a:solidFill>
              </a:rPr>
              <a:t>одного и того же кристалла </a:t>
            </a:r>
            <a:r>
              <a:rPr lang="en-US" altLang="ru-RU" sz="2400" b="1">
                <a:solidFill>
                  <a:srgbClr val="0000CC"/>
                </a:solidFill>
              </a:rPr>
              <a:t>LiF</a:t>
            </a:r>
            <a:endParaRPr lang="ru-RU" altLang="ru-RU" sz="2400" b="1">
              <a:solidFill>
                <a:srgbClr val="0000CC"/>
              </a:solidFill>
            </a:endParaRPr>
          </a:p>
        </p:txBody>
      </p:sp>
      <p:sp>
        <p:nvSpPr>
          <p:cNvPr id="31749" name="Text Box 5">
            <a:extLst>
              <a:ext uri="{FF2B5EF4-FFF2-40B4-BE49-F238E27FC236}">
                <a16:creationId xmlns="" xmlns:a16="http://schemas.microsoft.com/office/drawing/2014/main" id="{2F5AD46F-E6C6-4B1E-BE4C-588243AEE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4465638"/>
            <a:ext cx="9144000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(а) Топограмма Берга-Барретта, излучение </a:t>
            </a:r>
            <a:r>
              <a:rPr lang="en-US" altLang="ru-RU" sz="1800" b="1"/>
              <a:t>CrK</a:t>
            </a:r>
            <a:r>
              <a:rPr lang="en-US" altLang="ru-RU" sz="1800" b="1">
                <a:latin typeface="Symbol" panose="05050102010706020507" pitchFamily="18" charset="2"/>
              </a:rPr>
              <a:t>a</a:t>
            </a:r>
            <a:r>
              <a:rPr lang="ru-RU" altLang="ru-RU" sz="1800" b="1"/>
              <a:t>, отражение (220),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темные точки -  выходы дислокаций на поверхность монокристалла;</a:t>
            </a:r>
          </a:p>
        </p:txBody>
      </p:sp>
      <p:pic>
        <p:nvPicPr>
          <p:cNvPr id="490498" name="Picture 2" descr="H:\BB1.tif">
            <a:extLst>
              <a:ext uri="{FF2B5EF4-FFF2-40B4-BE49-F238E27FC236}">
                <a16:creationId xmlns="" xmlns:a16="http://schemas.microsoft.com/office/drawing/2014/main" id="{E3182A23-8A38-4BFF-85B4-15A8207BA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928688"/>
            <a:ext cx="42799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0499" name="Picture 3" descr="H:\O1.tif">
            <a:extLst>
              <a:ext uri="{FF2B5EF4-FFF2-40B4-BE49-F238E27FC236}">
                <a16:creationId xmlns="" xmlns:a16="http://schemas.microsoft.com/office/drawing/2014/main" id="{E6007EF9-D137-4CDC-B8B8-9EA62DF35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28688"/>
            <a:ext cx="4443413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AE97591-C801-43E3-B70B-419595082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" y="847725"/>
            <a:ext cx="469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/>
              <a:t>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78FAF0E-BB20-4B8D-97F4-4393E1C5E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863600"/>
            <a:ext cx="4778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/>
              <a:t>б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E7DA533-F078-400A-92A2-5CE30FAA6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14938"/>
            <a:ext cx="9144000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(б) оптическая микрофотография того же фрагмента кристалла.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На фотографии видны ямки травления в местах выхода дислокаций на поверхность</a:t>
            </a:r>
            <a:endParaRPr lang="ru-RU" altLang="ru-RU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" grpId="0" animBg="1"/>
      <p:bldP spid="31752" grpId="0" animBg="1"/>
      <p:bldP spid="31749" grpId="0" animBg="1"/>
      <p:bldP spid="2" grpId="0"/>
      <p:bldP spid="3" grpId="0"/>
      <p:bldP spid="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378" name="Picture 2" descr="http://bse.sci-lib.com/a_pictures/18/10/226647494.jpg">
            <a:extLst>
              <a:ext uri="{FF2B5EF4-FFF2-40B4-BE49-F238E27FC236}">
                <a16:creationId xmlns="" xmlns:a16="http://schemas.microsoft.com/office/drawing/2014/main" id="{1DF4D3E3-6443-475A-B27F-21A5577B4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624"/>
            <a:ext cx="8135937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DD5BB75-F9E1-4409-9C5D-B300D9DC7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41900"/>
            <a:ext cx="9144000" cy="1816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err="1">
                <a:solidFill>
                  <a:srgbClr val="0000FF"/>
                </a:solidFill>
              </a:rPr>
              <a:t>Топограмма</a:t>
            </a:r>
            <a:r>
              <a:rPr lang="ru-RU" altLang="ru-RU" sz="2800" b="1" dirty="0">
                <a:solidFill>
                  <a:srgbClr val="0000FF"/>
                </a:solidFill>
              </a:rPr>
              <a:t> блочного кристалла алюминия полученная по схеме Берга-Барретта.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</a:rPr>
              <a:t>Наблюдаются развороты блоков – светлые участки 1 и границы между темные части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Box 1">
            <a:extLst>
              <a:ext uri="{FF2B5EF4-FFF2-40B4-BE49-F238E27FC236}">
                <a16:creationId xmlns="" xmlns:a16="http://schemas.microsoft.com/office/drawing/2014/main" id="{3EF9E723-4261-40E0-BD5C-86CCDCF53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60848"/>
            <a:ext cx="9144000" cy="18158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4400" b="1" dirty="0">
                <a:solidFill>
                  <a:srgbClr val="0000FF"/>
                </a:solidFill>
              </a:rPr>
              <a:t>Схема топографии по </a:t>
            </a:r>
            <a:r>
              <a:rPr lang="ru-RU" altLang="ru-RU" sz="4400" b="1" dirty="0" err="1">
                <a:solidFill>
                  <a:srgbClr val="0000FF"/>
                </a:solidFill>
              </a:rPr>
              <a:t>Фудживаро</a:t>
            </a:r>
            <a:r>
              <a:rPr lang="ru-RU" altLang="ru-RU" sz="4400" b="1" dirty="0">
                <a:solidFill>
                  <a:srgbClr val="0000FF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2400" b="1" dirty="0">
                <a:solidFill>
                  <a:srgbClr val="0000FF"/>
                </a:solidFill>
              </a:rPr>
              <a:t>(</a:t>
            </a:r>
            <a:r>
              <a:rPr lang="en-US" altLang="ru-RU" sz="2400" i="1" dirty="0">
                <a:solidFill>
                  <a:srgbClr val="0000CC"/>
                </a:solidFill>
              </a:rPr>
              <a:t>Fujiwara T. Memo. Defense Academy 1963, v.2,N 5, p.127</a:t>
            </a:r>
            <a:r>
              <a:rPr lang="ru-RU" altLang="ru-RU" sz="2400" b="1" dirty="0">
                <a:solidFill>
                  <a:srgbClr val="0000FF"/>
                </a:solidFill>
              </a:rPr>
              <a:t>)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1">
            <a:extLst>
              <a:ext uri="{FF2B5EF4-FFF2-40B4-BE49-F238E27FC236}">
                <a16:creationId xmlns="" xmlns:a16="http://schemas.microsoft.com/office/drawing/2014/main" id="{28E1E1C8-ECCC-43E4-9F67-40DBBCAE7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401888"/>
            <a:ext cx="4154488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IMG">
            <a:extLst>
              <a:ext uri="{FF2B5EF4-FFF2-40B4-BE49-F238E27FC236}">
                <a16:creationId xmlns="" xmlns:a16="http://schemas.microsoft.com/office/drawing/2014/main" id="{95A503EA-6313-4BC6-B64B-4F5841BA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50" y="1250950"/>
            <a:ext cx="4564063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6">
            <a:extLst>
              <a:ext uri="{FF2B5EF4-FFF2-40B4-BE49-F238E27FC236}">
                <a16:creationId xmlns="" xmlns:a16="http://schemas.microsoft.com/office/drawing/2014/main" id="{E50697E7-31FD-497F-8305-40D91471796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038" y="3552825"/>
            <a:ext cx="2016125" cy="0"/>
          </a:xfrm>
          <a:prstGeom prst="line">
            <a:avLst/>
          </a:prstGeom>
          <a:noFill/>
          <a:ln w="5715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Text Box 19">
            <a:extLst>
              <a:ext uri="{FF2B5EF4-FFF2-40B4-BE49-F238E27FC236}">
                <a16:creationId xmlns="" xmlns:a16="http://schemas.microsoft.com/office/drawing/2014/main" id="{61B9A0C6-3B0E-40D9-A65B-A8997E6B8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2566988"/>
            <a:ext cx="2041525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Источник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рентгеновского излучения</a:t>
            </a:r>
          </a:p>
        </p:txBody>
      </p:sp>
      <p:sp>
        <p:nvSpPr>
          <p:cNvPr id="8" name="Line 20">
            <a:extLst>
              <a:ext uri="{FF2B5EF4-FFF2-40B4-BE49-F238E27FC236}">
                <a16:creationId xmlns="" xmlns:a16="http://schemas.microsoft.com/office/drawing/2014/main" id="{D487B424-1577-40A1-B00F-EDDBCC04579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8475" y="3121025"/>
            <a:ext cx="576263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Text Box 21">
            <a:extLst>
              <a:ext uri="{FF2B5EF4-FFF2-40B4-BE49-F238E27FC236}">
                <a16:creationId xmlns="" xmlns:a16="http://schemas.microsoft.com/office/drawing/2014/main" id="{A7742147-0601-4D41-B2A7-84718C70F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738" y="4129088"/>
            <a:ext cx="800100" cy="27463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Образец</a:t>
            </a:r>
          </a:p>
        </p:txBody>
      </p:sp>
      <p:sp>
        <p:nvSpPr>
          <p:cNvPr id="10" name="Line 22">
            <a:extLst>
              <a:ext uri="{FF2B5EF4-FFF2-40B4-BE49-F238E27FC236}">
                <a16:creationId xmlns="" xmlns:a16="http://schemas.microsoft.com/office/drawing/2014/main" id="{935910C9-F1CB-41BE-A600-EFFD5FCFC87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35100" y="3625850"/>
            <a:ext cx="1008063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" name="Text Box 23">
            <a:extLst>
              <a:ext uri="{FF2B5EF4-FFF2-40B4-BE49-F238E27FC236}">
                <a16:creationId xmlns="" xmlns:a16="http://schemas.microsoft.com/office/drawing/2014/main" id="{89B52940-A782-4C2F-9D6E-336DE6163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8063" y="4222750"/>
            <a:ext cx="830262" cy="2746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/>
              <a:t>Детектор</a:t>
            </a:r>
          </a:p>
        </p:txBody>
      </p:sp>
      <p:sp>
        <p:nvSpPr>
          <p:cNvPr id="12" name="Line 24">
            <a:extLst>
              <a:ext uri="{FF2B5EF4-FFF2-40B4-BE49-F238E27FC236}">
                <a16:creationId xmlns="" xmlns:a16="http://schemas.microsoft.com/office/drawing/2014/main" id="{DFDE8821-7301-49F3-ADC2-57FF4FDCB17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30500" y="3697288"/>
            <a:ext cx="11525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DF8E1512-B123-476D-9459-E7F9D033AF30}"/>
              </a:ext>
            </a:extLst>
          </p:cNvPr>
          <p:cNvCxnSpPr/>
          <p:nvPr/>
        </p:nvCxnSpPr>
        <p:spPr>
          <a:xfrm>
            <a:off x="1435100" y="3192463"/>
            <a:ext cx="0" cy="28892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D122B5EC-5C03-4B2B-A638-03E6D2FC0975}"/>
              </a:ext>
            </a:extLst>
          </p:cNvPr>
          <p:cNvCxnSpPr/>
          <p:nvPr/>
        </p:nvCxnSpPr>
        <p:spPr>
          <a:xfrm>
            <a:off x="1435100" y="3624263"/>
            <a:ext cx="0" cy="28892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CA35FAD-162E-479E-8828-55D5CC08DE4D}"/>
              </a:ext>
            </a:extLst>
          </p:cNvPr>
          <p:cNvSpPr txBox="1"/>
          <p:nvPr/>
        </p:nvSpPr>
        <p:spPr>
          <a:xfrm>
            <a:off x="112713" y="3768725"/>
            <a:ext cx="1027112" cy="2762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200" dirty="0">
                <a:latin typeface="+mn-lt"/>
                <a:cs typeface="+mn-cs"/>
              </a:rPr>
              <a:t>коллиматор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="" xmlns:a16="http://schemas.microsoft.com/office/drawing/2014/main" id="{B83816C6-7AE8-4005-9FD4-9CE7963AED8E}"/>
              </a:ext>
            </a:extLst>
          </p:cNvPr>
          <p:cNvCxnSpPr>
            <a:endCxn id="15" idx="0"/>
          </p:cNvCxnSpPr>
          <p:nvPr/>
        </p:nvCxnSpPr>
        <p:spPr>
          <a:xfrm flipH="1">
            <a:off x="625475" y="3336925"/>
            <a:ext cx="736600" cy="43180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708EF6F-11A4-46D1-BFCC-7933F37E7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0000CC"/>
                </a:solidFill>
              </a:rPr>
              <a:t>Схема получения Лауэграмм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5" grpId="0" animBg="1"/>
      <p:bldP spid="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3-01C">
            <a:extLst>
              <a:ext uri="{FF2B5EF4-FFF2-40B4-BE49-F238E27FC236}">
                <a16:creationId xmlns="" xmlns:a16="http://schemas.microsoft.com/office/drawing/2014/main" id="{5AFFAFB7-9AB0-4EFA-9721-6CB1C0483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147888"/>
            <a:ext cx="410527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 Box 7">
            <a:extLst>
              <a:ext uri="{FF2B5EF4-FFF2-40B4-BE49-F238E27FC236}">
                <a16:creationId xmlns="" xmlns:a16="http://schemas.microsoft.com/office/drawing/2014/main" id="{1837E84D-0967-437A-A424-77931C8EC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0000CC"/>
                </a:solidFill>
              </a:rPr>
              <a:t>Схема топографии,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0000CC"/>
                </a:solidFill>
              </a:rPr>
              <a:t>предложенная Фудживаро</a:t>
            </a:r>
          </a:p>
        </p:txBody>
      </p:sp>
      <p:pic>
        <p:nvPicPr>
          <p:cNvPr id="6152" name="Picture 8" descr="IMG_0020">
            <a:extLst>
              <a:ext uri="{FF2B5EF4-FFF2-40B4-BE49-F238E27FC236}">
                <a16:creationId xmlns="" xmlns:a16="http://schemas.microsoft.com/office/drawing/2014/main" id="{1D615E4B-4B13-4749-8234-1CBE184D9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1557338"/>
            <a:ext cx="4691062" cy="376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 Box 9">
            <a:extLst>
              <a:ext uri="{FF2B5EF4-FFF2-40B4-BE49-F238E27FC236}">
                <a16:creationId xmlns="" xmlns:a16="http://schemas.microsoft.com/office/drawing/2014/main" id="{D710F78F-D6E1-4523-8216-ED4F34481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49950"/>
            <a:ext cx="91440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i="1" dirty="0">
                <a:solidFill>
                  <a:srgbClr val="0000CC"/>
                </a:solidFill>
              </a:rPr>
              <a:t>Fujiwara T. Memo. Defense Academy 1963, v.2,N 5, p.127</a:t>
            </a:r>
            <a:endParaRPr lang="ru-RU" altLang="ru-RU" sz="2400" i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 animBg="1"/>
      <p:bldP spid="61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A51693C-2A2E-4F28-AD6B-35ADB6D48518}"/>
              </a:ext>
            </a:extLst>
          </p:cNvPr>
          <p:cNvSpPr txBox="1"/>
          <p:nvPr/>
        </p:nvSpPr>
        <p:spPr>
          <a:xfrm>
            <a:off x="0" y="1536174"/>
            <a:ext cx="9144000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3333FF"/>
                </a:solidFill>
              </a:rPr>
              <a:t>Дефекты кристаллической структуры определяют </a:t>
            </a:r>
            <a:r>
              <a:rPr lang="ru-RU" sz="4000" b="1" dirty="0">
                <a:solidFill>
                  <a:srgbClr val="FF0000"/>
                </a:solidFill>
              </a:rPr>
              <a:t>практически все </a:t>
            </a:r>
            <a:r>
              <a:rPr lang="ru-RU" sz="4000" dirty="0">
                <a:solidFill>
                  <a:srgbClr val="3333FF"/>
                </a:solidFill>
              </a:rPr>
              <a:t>физические свойства веществ,</a:t>
            </a:r>
          </a:p>
          <a:p>
            <a:pPr algn="ctr"/>
            <a:r>
              <a:rPr lang="ru-RU" sz="4000" dirty="0">
                <a:solidFill>
                  <a:srgbClr val="3333FF"/>
                </a:solidFill>
              </a:rPr>
              <a:t> </a:t>
            </a:r>
            <a:r>
              <a:rPr lang="ru-RU" sz="4000" dirty="0"/>
              <a:t>влияют на возможности их применения в различных областях деятельности человека </a:t>
            </a:r>
          </a:p>
        </p:txBody>
      </p:sp>
    </p:spTree>
    <p:extLst>
      <p:ext uri="{BB962C8B-B14F-4D97-AF65-F5344CB8AC3E}">
        <p14:creationId xmlns:p14="http://schemas.microsoft.com/office/powerpoint/2010/main" val="117612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Text Box 5">
            <a:extLst>
              <a:ext uri="{FF2B5EF4-FFF2-40B4-BE49-F238E27FC236}">
                <a16:creationId xmlns="" xmlns:a16="http://schemas.microsoft.com/office/drawing/2014/main" id="{7865C429-37E5-4E04-BC86-A1C8C8A49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0000CC"/>
                </a:solidFill>
              </a:rPr>
              <a:t>Рентгенограмма кристалла корунда, </a:t>
            </a:r>
            <a:endParaRPr lang="en-US" altLang="ru-RU" b="1">
              <a:solidFill>
                <a:srgbClr val="0000CC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0000CC"/>
                </a:solidFill>
              </a:rPr>
              <a:t>полученная методом Фудживара</a:t>
            </a:r>
            <a:r>
              <a:rPr lang="ru-RU" altLang="ru-RU">
                <a:solidFill>
                  <a:srgbClr val="0000CC"/>
                </a:solidFill>
              </a:rPr>
              <a:t> </a:t>
            </a:r>
          </a:p>
        </p:txBody>
      </p:sp>
      <p:pic>
        <p:nvPicPr>
          <p:cNvPr id="26630" name="Picture 6" descr="IMG_0021-a">
            <a:extLst>
              <a:ext uri="{FF2B5EF4-FFF2-40B4-BE49-F238E27FC236}">
                <a16:creationId xmlns="" xmlns:a16="http://schemas.microsoft.com/office/drawing/2014/main" id="{7DC7C8F0-2EEF-46B4-ABC0-5AE5AF2E3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150938"/>
            <a:ext cx="5832475" cy="50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Text Box 7">
            <a:extLst>
              <a:ext uri="{FF2B5EF4-FFF2-40B4-BE49-F238E27FC236}">
                <a16:creationId xmlns="" xmlns:a16="http://schemas.microsoft.com/office/drawing/2014/main" id="{44FA8F3C-E023-4135-811D-781F2BA07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475" y="5992813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/>
          </a:p>
        </p:txBody>
      </p:sp>
      <p:sp>
        <p:nvSpPr>
          <p:cNvPr id="26632" name="Text Box 8">
            <a:extLst>
              <a:ext uri="{FF2B5EF4-FFF2-40B4-BE49-F238E27FC236}">
                <a16:creationId xmlns="" xmlns:a16="http://schemas.microsoft.com/office/drawing/2014/main" id="{9A2812B2-5A2F-4E31-BD7E-0E49B160B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29363"/>
            <a:ext cx="91440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i="1">
                <a:solidFill>
                  <a:srgbClr val="0000CC"/>
                </a:solidFill>
              </a:rPr>
              <a:t>Fujiwara T., Dohi S.,Takeda T.Memo. Defense Academy 1963, v.3,N 2, p.17</a:t>
            </a:r>
            <a:endParaRPr lang="ru-RU" altLang="ru-RU" sz="1800" i="1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 animBg="1"/>
      <p:bldP spid="2663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E:\Схема ФМ 1.tif">
            <a:extLst>
              <a:ext uri="{FF2B5EF4-FFF2-40B4-BE49-F238E27FC236}">
                <a16:creationId xmlns="" xmlns:a16="http://schemas.microsoft.com/office/drawing/2014/main" id="{F35647A1-15D0-444A-92B3-7AA41518F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438"/>
            <a:ext cx="4429125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5" descr="E:\Фа.tif">
            <a:extLst>
              <a:ext uri="{FF2B5EF4-FFF2-40B4-BE49-F238E27FC236}">
                <a16:creationId xmlns="" xmlns:a16="http://schemas.microsoft.com/office/drawing/2014/main" id="{6C10C21F-9643-4961-B7F6-F3AD8375E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785813"/>
            <a:ext cx="4500562" cy="432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Box 5">
            <a:extLst>
              <a:ext uri="{FF2B5EF4-FFF2-40B4-BE49-F238E27FC236}">
                <a16:creationId xmlns="" xmlns:a16="http://schemas.microsoft.com/office/drawing/2014/main" id="{DC499C5E-BA02-4356-97E2-C764B804C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0000FF"/>
                </a:solidFill>
              </a:rPr>
              <a:t>Метод Фудживаро</a:t>
            </a:r>
          </a:p>
        </p:txBody>
      </p:sp>
      <p:sp>
        <p:nvSpPr>
          <p:cNvPr id="54277" name="TextBox 6">
            <a:extLst>
              <a:ext uri="{FF2B5EF4-FFF2-40B4-BE49-F238E27FC236}">
                <a16:creationId xmlns="" xmlns:a16="http://schemas.microsoft.com/office/drawing/2014/main" id="{5AC563A4-6289-4CD4-B6C3-2ED40E57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5500688"/>
            <a:ext cx="282098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00FF"/>
                </a:solidFill>
              </a:rPr>
              <a:t>Схема эксперимента</a:t>
            </a:r>
            <a:endParaRPr lang="ru-RU" altLang="ru-RU" sz="2000">
              <a:solidFill>
                <a:srgbClr val="0000FF"/>
              </a:solidFill>
            </a:endParaRPr>
          </a:p>
        </p:txBody>
      </p:sp>
      <p:sp>
        <p:nvSpPr>
          <p:cNvPr id="54278" name="TextBox 7">
            <a:extLst>
              <a:ext uri="{FF2B5EF4-FFF2-40B4-BE49-F238E27FC236}">
                <a16:creationId xmlns="" xmlns:a16="http://schemas.microsoft.com/office/drawing/2014/main" id="{269DE9F0-C930-4B57-AEBE-C042CD0E5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380038"/>
            <a:ext cx="4572000" cy="1477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FF"/>
                </a:solidFill>
              </a:rPr>
              <a:t>Дифракционная картина монокристалла </a:t>
            </a:r>
            <a:r>
              <a:rPr lang="en-US" altLang="ru-RU" sz="1800" b="1" dirty="0" err="1">
                <a:solidFill>
                  <a:srgbClr val="0000FF"/>
                </a:solidFill>
              </a:rPr>
              <a:t>LiF</a:t>
            </a:r>
            <a:r>
              <a:rPr lang="ru-RU" altLang="ru-RU" sz="1800" b="1" dirty="0">
                <a:solidFill>
                  <a:srgbClr val="0000FF"/>
                </a:solidFill>
              </a:rPr>
              <a:t>, снятая по схеме </a:t>
            </a:r>
            <a:r>
              <a:rPr lang="ru-RU" altLang="ru-RU" sz="1800" b="1" dirty="0" err="1">
                <a:solidFill>
                  <a:srgbClr val="0000FF"/>
                </a:solidFill>
              </a:rPr>
              <a:t>Фудживаро</a:t>
            </a:r>
            <a:r>
              <a:rPr lang="ru-RU" altLang="ru-RU" sz="1800" b="1" dirty="0">
                <a:solidFill>
                  <a:srgbClr val="0000FF"/>
                </a:solidFill>
              </a:rPr>
              <a:t>. Расстояние </a:t>
            </a:r>
            <a:r>
              <a:rPr lang="en-US" altLang="ru-RU" sz="1800" b="1" dirty="0">
                <a:solidFill>
                  <a:srgbClr val="0000FF"/>
                </a:solidFill>
              </a:rPr>
              <a:t>A</a:t>
            </a:r>
            <a:r>
              <a:rPr lang="ru-RU" altLang="ru-RU" sz="1800" b="1" dirty="0">
                <a:solidFill>
                  <a:srgbClr val="0000FF"/>
                </a:solidFill>
              </a:rPr>
              <a:t> = 120мм, </a:t>
            </a:r>
            <a:r>
              <a:rPr lang="en-US" altLang="ru-RU" sz="1800" b="1" dirty="0">
                <a:solidFill>
                  <a:srgbClr val="0000FF"/>
                </a:solidFill>
              </a:rPr>
              <a:t>B</a:t>
            </a:r>
            <a:r>
              <a:rPr lang="ru-RU" altLang="ru-RU" sz="1800" b="1" dirty="0">
                <a:solidFill>
                  <a:srgbClr val="0000FF"/>
                </a:solidFill>
              </a:rPr>
              <a:t> = 50 мм, толщина образца 0.3 мм, излучение </a:t>
            </a:r>
            <a:r>
              <a:rPr lang="en-US" altLang="ru-RU" sz="1800" b="1" dirty="0" err="1">
                <a:solidFill>
                  <a:srgbClr val="0000FF"/>
                </a:solidFill>
              </a:rPr>
              <a:t>CuK</a:t>
            </a:r>
            <a:r>
              <a:rPr lang="el-GR" altLang="ru-RU" sz="1800" b="1" dirty="0">
                <a:solidFill>
                  <a:srgbClr val="0000FF"/>
                </a:solidFill>
              </a:rPr>
              <a:t>α</a:t>
            </a:r>
            <a:endParaRPr lang="ru-RU" altLang="ru-RU" sz="1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 animBg="1"/>
      <p:bldP spid="54277" grpId="0" animBg="1"/>
      <p:bldP spid="5427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Рисунок 1" descr="H:\Review-Topografics\FIGS\Fudj 2.tif">
            <a:extLst>
              <a:ext uri="{FF2B5EF4-FFF2-40B4-BE49-F238E27FC236}">
                <a16:creationId xmlns="" xmlns:a16="http://schemas.microsoft.com/office/drawing/2014/main" id="{08413FF7-7404-4621-AE88-41A32DE3B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88" y="217488"/>
            <a:ext cx="393700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Box 2">
            <a:extLst>
              <a:ext uri="{FF2B5EF4-FFF2-40B4-BE49-F238E27FC236}">
                <a16:creationId xmlns="" xmlns:a16="http://schemas.microsoft.com/office/drawing/2014/main" id="{3006A4FA-7BDA-4EC5-A69C-C30A9FA69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43375"/>
            <a:ext cx="9144000" cy="2586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</a:rPr>
              <a:t>Одно из дифракционных пятен рентгенограммы полученной по методу Фудживара «на просвет». Это топограмма монокристалла сапфира, расстояния от источника рентгеновского излучения до кристалла А=100мм и расстояние от кристалла до фотопленки В=150мм. Вертикальные тёмные линии смещающиеся на границах блоков - следы дифракционных характеристических линий К</a:t>
            </a:r>
            <a:r>
              <a:rPr lang="ru-RU" altLang="ru-RU" sz="1800" b="1" baseline="-25000">
                <a:solidFill>
                  <a:srgbClr val="3333FF"/>
                </a:solidFill>
              </a:rPr>
              <a:t>α</a:t>
            </a:r>
            <a:r>
              <a:rPr lang="ru-RU" altLang="ru-RU" sz="1800" b="1">
                <a:solidFill>
                  <a:srgbClr val="3333FF"/>
                </a:solidFill>
              </a:rPr>
              <a:t> и К</a:t>
            </a:r>
            <a:r>
              <a:rPr lang="ru-RU" altLang="ru-RU" sz="1800" b="1" baseline="-25000">
                <a:solidFill>
                  <a:srgbClr val="3333FF"/>
                </a:solidFill>
              </a:rPr>
              <a:t>β</a:t>
            </a:r>
            <a:r>
              <a:rPr lang="ru-RU" altLang="ru-RU" sz="1800" b="1">
                <a:solidFill>
                  <a:srgbClr val="3333FF"/>
                </a:solidFill>
              </a:rPr>
              <a:t>. Светлые и темные полосы протяженные в горизонтальном направлении свидетельствуют о том, что кристалл состоит минимум из трех боков разориентированных между собой. </a:t>
            </a:r>
            <a:r>
              <a:rPr lang="en-US" altLang="ru-RU" sz="1800" b="1">
                <a:solidFill>
                  <a:srgbClr val="3333FF"/>
                </a:solidFill>
              </a:rPr>
              <a:t>[Fujiwara T., Dohi S.,Takeda T.Memo. Defense Academy 1963, v.3,N 2, p.17]</a:t>
            </a:r>
            <a:endParaRPr lang="ru-RU" altLang="ru-RU" sz="1800" b="1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>
            <a:extLst>
              <a:ext uri="{FF2B5EF4-FFF2-40B4-BE49-F238E27FC236}">
                <a16:creationId xmlns="" xmlns:a16="http://schemas.microsoft.com/office/drawing/2014/main" id="{5A09B0F6-4C75-44EB-9AF0-10C8B2ECD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CC"/>
                </a:solidFill>
              </a:rPr>
              <a:t>Отдельные интерференционные пятна, полученные методом Фудживара от кристалла корунда</a:t>
            </a:r>
            <a:r>
              <a:rPr lang="ru-RU" altLang="ru-RU" sz="2400"/>
              <a:t> </a:t>
            </a:r>
          </a:p>
        </p:txBody>
      </p:sp>
      <p:sp>
        <p:nvSpPr>
          <p:cNvPr id="27655" name="Text Box 7">
            <a:extLst>
              <a:ext uri="{FF2B5EF4-FFF2-40B4-BE49-F238E27FC236}">
                <a16:creationId xmlns="" xmlns:a16="http://schemas.microsoft.com/office/drawing/2014/main" id="{926B428E-4681-43C6-9F78-80753AFDA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15063"/>
            <a:ext cx="91440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i="1">
                <a:solidFill>
                  <a:srgbClr val="0000CC"/>
                </a:solidFill>
              </a:rPr>
              <a:t>Fujiwara T., Dohi S.,Takeda T.Memo. Defense Academy 1963, v.3,N 2, p.17</a:t>
            </a:r>
            <a:endParaRPr lang="ru-RU" altLang="ru-RU" sz="2000">
              <a:solidFill>
                <a:srgbClr val="0000CC"/>
              </a:solidFill>
            </a:endParaRPr>
          </a:p>
        </p:txBody>
      </p:sp>
      <p:pic>
        <p:nvPicPr>
          <p:cNvPr id="57348" name="Picture 2" descr="H:\Без имени1.tif">
            <a:extLst>
              <a:ext uri="{FF2B5EF4-FFF2-40B4-BE49-F238E27FC236}">
                <a16:creationId xmlns="" xmlns:a16="http://schemas.microsoft.com/office/drawing/2014/main" id="{1562ABD7-DA54-4179-A69E-0581ACD39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2838"/>
            <a:ext cx="9144000" cy="458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 animBg="1"/>
      <p:bldP spid="2765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IMG_0019-1a">
            <a:extLst>
              <a:ext uri="{FF2B5EF4-FFF2-40B4-BE49-F238E27FC236}">
                <a16:creationId xmlns="" xmlns:a16="http://schemas.microsoft.com/office/drawing/2014/main" id="{90AED55F-6CC6-4DB9-AF5F-AD3F5BFF6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1225550"/>
            <a:ext cx="6024563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 Box 6">
            <a:extLst>
              <a:ext uri="{FF2B5EF4-FFF2-40B4-BE49-F238E27FC236}">
                <a16:creationId xmlns="" xmlns:a16="http://schemas.microsoft.com/office/drawing/2014/main" id="{0B2BB843-C0FA-4E17-8D58-A0DEE2114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CC"/>
                </a:solidFill>
              </a:rPr>
              <a:t>Схема, иллюстрирующая образование светлых (а)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CC"/>
                </a:solidFill>
              </a:rPr>
              <a:t>и (б) темных граничных полос на топограммах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Box 1">
            <a:extLst>
              <a:ext uri="{FF2B5EF4-FFF2-40B4-BE49-F238E27FC236}">
                <a16:creationId xmlns="" xmlns:a16="http://schemas.microsoft.com/office/drawing/2014/main" id="{998BA931-C3FA-4BCD-8AEA-E9AFC87F0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48880"/>
            <a:ext cx="9143999" cy="206210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600" b="1" dirty="0">
                <a:solidFill>
                  <a:srgbClr val="FF0000"/>
                </a:solidFill>
              </a:rPr>
              <a:t>Метод </a:t>
            </a:r>
            <a:r>
              <a:rPr lang="ru-RU" altLang="ru-RU" sz="9600" b="1" dirty="0" err="1">
                <a:solidFill>
                  <a:srgbClr val="FF0000"/>
                </a:solidFill>
              </a:rPr>
              <a:t>Ланга</a:t>
            </a:r>
            <a:r>
              <a:rPr lang="ru-RU" altLang="ru-RU" sz="9600" b="1" dirty="0">
                <a:solidFill>
                  <a:srgbClr val="FF0000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i="1" dirty="0" err="1">
                <a:solidFill>
                  <a:srgbClr val="0000CC"/>
                </a:solidFill>
              </a:rPr>
              <a:t>A.R.Lang</a:t>
            </a:r>
            <a:r>
              <a:rPr lang="en-US" altLang="ru-RU" i="1" dirty="0">
                <a:solidFill>
                  <a:srgbClr val="0000CC"/>
                </a:solidFill>
              </a:rPr>
              <a:t>, </a:t>
            </a:r>
            <a:r>
              <a:rPr lang="ru-RU" altLang="ru-RU" i="1" dirty="0" err="1">
                <a:solidFill>
                  <a:srgbClr val="0000CC"/>
                </a:solidFill>
              </a:rPr>
              <a:t>Acta</a:t>
            </a:r>
            <a:r>
              <a:rPr lang="ru-RU" altLang="ru-RU" i="1" dirty="0">
                <a:solidFill>
                  <a:srgbClr val="0000CC"/>
                </a:solidFill>
              </a:rPr>
              <a:t> </a:t>
            </a:r>
            <a:r>
              <a:rPr lang="en-US" altLang="ru-RU" i="1" dirty="0">
                <a:solidFill>
                  <a:srgbClr val="0000CC"/>
                </a:solidFill>
              </a:rPr>
              <a:t>C</a:t>
            </a:r>
            <a:r>
              <a:rPr lang="ru-RU" altLang="ru-RU" i="1" dirty="0">
                <a:solidFill>
                  <a:srgbClr val="0000CC"/>
                </a:solidFill>
              </a:rPr>
              <a:t>ryst.12,</a:t>
            </a:r>
            <a:r>
              <a:rPr lang="en-US" altLang="ru-RU" i="1" dirty="0">
                <a:solidFill>
                  <a:srgbClr val="0000CC"/>
                </a:solidFill>
              </a:rPr>
              <a:t> </a:t>
            </a:r>
            <a:r>
              <a:rPr lang="ru-RU" altLang="ru-RU" i="1" dirty="0">
                <a:solidFill>
                  <a:srgbClr val="0000CC"/>
                </a:solidFill>
              </a:rPr>
              <a:t>249-250,</a:t>
            </a:r>
            <a:r>
              <a:rPr lang="en-US" altLang="ru-RU" i="1" dirty="0">
                <a:solidFill>
                  <a:srgbClr val="0000CC"/>
                </a:solidFill>
              </a:rPr>
              <a:t> </a:t>
            </a:r>
            <a:r>
              <a:rPr lang="ru-RU" altLang="ru-RU" i="1" dirty="0">
                <a:solidFill>
                  <a:srgbClr val="0000CC"/>
                </a:solidFill>
              </a:rPr>
              <a:t>(1959)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5" name="Rectangle 7">
            <a:extLst>
              <a:ext uri="{FF2B5EF4-FFF2-40B4-BE49-F238E27FC236}">
                <a16:creationId xmlns="" xmlns:a16="http://schemas.microsoft.com/office/drawing/2014/main" id="{99025141-08EE-4A48-AC9B-DC356FF24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125538"/>
            <a:ext cx="5543550" cy="4319587"/>
          </a:xfrm>
          <a:prstGeom prst="rect">
            <a:avLst/>
          </a:prstGeom>
          <a:solidFill>
            <a:schemeClr val="accent1"/>
          </a:solidFill>
          <a:ln w="76200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/>
          </a:p>
        </p:txBody>
      </p:sp>
      <p:sp>
        <p:nvSpPr>
          <p:cNvPr id="43013" name="Text Box 5">
            <a:extLst>
              <a:ext uri="{FF2B5EF4-FFF2-40B4-BE49-F238E27FC236}">
                <a16:creationId xmlns="" xmlns:a16="http://schemas.microsoft.com/office/drawing/2014/main" id="{697D4761-FB3E-409C-A6FB-347A81D2D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0000CC"/>
                </a:solidFill>
              </a:rPr>
              <a:t>Схема Ланга</a:t>
            </a:r>
          </a:p>
        </p:txBody>
      </p:sp>
      <p:pic>
        <p:nvPicPr>
          <p:cNvPr id="43016" name="Picture 8" descr="Lang">
            <a:extLst>
              <a:ext uri="{FF2B5EF4-FFF2-40B4-BE49-F238E27FC236}">
                <a16:creationId xmlns="" xmlns:a16="http://schemas.microsoft.com/office/drawing/2014/main" id="{FCC56D7F-4314-4417-9F9B-1AE516A86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5400675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ext Box 6">
            <a:extLst>
              <a:ext uri="{FF2B5EF4-FFF2-40B4-BE49-F238E27FC236}">
                <a16:creationId xmlns="" xmlns:a16="http://schemas.microsoft.com/office/drawing/2014/main" id="{C52B977F-947B-491C-818F-93C37E333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49950"/>
            <a:ext cx="91440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i="1" dirty="0" err="1">
                <a:solidFill>
                  <a:srgbClr val="0000CC"/>
                </a:solidFill>
              </a:rPr>
              <a:t>A.R.Lang</a:t>
            </a:r>
            <a:r>
              <a:rPr lang="en-US" altLang="ru-RU" sz="1800" i="1" dirty="0">
                <a:solidFill>
                  <a:srgbClr val="0000CC"/>
                </a:solidFill>
              </a:rPr>
              <a:t>, The Projection </a:t>
            </a:r>
            <a:r>
              <a:rPr lang="en-US" altLang="ru-RU" sz="1800" i="1" dirty="0" err="1">
                <a:solidFill>
                  <a:srgbClr val="0000CC"/>
                </a:solidFill>
              </a:rPr>
              <a:t>Topograph</a:t>
            </a:r>
            <a:r>
              <a:rPr lang="en-US" altLang="ru-RU" sz="1800" i="1" dirty="0">
                <a:solidFill>
                  <a:srgbClr val="0000CC"/>
                </a:solidFill>
              </a:rPr>
              <a:t>. A New Method in X-ray Diffraction Micrography,</a:t>
            </a:r>
            <a:endParaRPr lang="ru-RU" altLang="ru-RU" sz="1800" i="1" dirty="0">
              <a:solidFill>
                <a:srgbClr val="0000CC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i="1" dirty="0" err="1">
                <a:solidFill>
                  <a:srgbClr val="0000CC"/>
                </a:solidFill>
              </a:rPr>
              <a:t>Acta</a:t>
            </a:r>
            <a:r>
              <a:rPr lang="ru-RU" altLang="ru-RU" sz="1800" i="1" dirty="0">
                <a:solidFill>
                  <a:srgbClr val="0000CC"/>
                </a:solidFill>
              </a:rPr>
              <a:t> </a:t>
            </a:r>
            <a:r>
              <a:rPr lang="en-US" altLang="ru-RU" sz="1800" i="1" dirty="0">
                <a:solidFill>
                  <a:srgbClr val="0000CC"/>
                </a:solidFill>
              </a:rPr>
              <a:t>C</a:t>
            </a:r>
            <a:r>
              <a:rPr lang="ru-RU" altLang="ru-RU" sz="1800" i="1" dirty="0">
                <a:solidFill>
                  <a:srgbClr val="0000CC"/>
                </a:solidFill>
              </a:rPr>
              <a:t>ryst.12,</a:t>
            </a:r>
            <a:r>
              <a:rPr lang="en-US" altLang="ru-RU" sz="1800" i="1" dirty="0">
                <a:solidFill>
                  <a:srgbClr val="0000CC"/>
                </a:solidFill>
              </a:rPr>
              <a:t> </a:t>
            </a:r>
            <a:r>
              <a:rPr lang="ru-RU" altLang="ru-RU" sz="1800" i="1" dirty="0">
                <a:solidFill>
                  <a:srgbClr val="0000CC"/>
                </a:solidFill>
              </a:rPr>
              <a:t>249-250,</a:t>
            </a:r>
            <a:r>
              <a:rPr lang="en-US" altLang="ru-RU" sz="1800" i="1" dirty="0">
                <a:solidFill>
                  <a:srgbClr val="0000CC"/>
                </a:solidFill>
              </a:rPr>
              <a:t> </a:t>
            </a:r>
            <a:r>
              <a:rPr lang="ru-RU" altLang="ru-RU" sz="1800" i="1" dirty="0">
                <a:solidFill>
                  <a:srgbClr val="0000CC"/>
                </a:solidFill>
              </a:rPr>
              <a:t>(1959) </a:t>
            </a:r>
          </a:p>
        </p:txBody>
      </p:sp>
      <p:sp>
        <p:nvSpPr>
          <p:cNvPr id="43018" name="Text Box 10">
            <a:extLst>
              <a:ext uri="{FF2B5EF4-FFF2-40B4-BE49-F238E27FC236}">
                <a16:creationId xmlns="" xmlns:a16="http://schemas.microsoft.com/office/drawing/2014/main" id="{BD25EA28-D878-48DB-A4FA-C2D48CCB2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2062163"/>
            <a:ext cx="3762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b="1"/>
              <a:t>R</a:t>
            </a:r>
            <a:r>
              <a:rPr lang="en-US" altLang="ru-RU" sz="1400" b="1" baseline="-25000"/>
              <a:t>0</a:t>
            </a:r>
            <a:endParaRPr lang="ru-RU" altLang="ru-RU" sz="1400" b="1" baseline="-25000"/>
          </a:p>
        </p:txBody>
      </p:sp>
      <p:sp>
        <p:nvSpPr>
          <p:cNvPr id="43019" name="Text Box 11">
            <a:extLst>
              <a:ext uri="{FF2B5EF4-FFF2-40B4-BE49-F238E27FC236}">
                <a16:creationId xmlns="" xmlns:a16="http://schemas.microsoft.com/office/drawing/2014/main" id="{1A6FD26E-95D2-44A4-9EE1-077FD60B7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2997200"/>
            <a:ext cx="395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b="1"/>
              <a:t>R</a:t>
            </a:r>
            <a:r>
              <a:rPr lang="en-US" altLang="ru-RU" sz="1400" b="1" baseline="-25000"/>
              <a:t>H</a:t>
            </a:r>
            <a:endParaRPr lang="ru-RU" altLang="ru-RU" sz="1400" b="1" baseline="-25000"/>
          </a:p>
        </p:txBody>
      </p:sp>
      <p:sp>
        <p:nvSpPr>
          <p:cNvPr id="43020" name="Text Box 12">
            <a:extLst>
              <a:ext uri="{FF2B5EF4-FFF2-40B4-BE49-F238E27FC236}">
                <a16:creationId xmlns="" xmlns:a16="http://schemas.microsoft.com/office/drawing/2014/main" id="{0EFF8CE8-BC6C-42AC-A33E-C2264EE24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325" y="1917700"/>
            <a:ext cx="3762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b="1"/>
              <a:t>K</a:t>
            </a:r>
            <a:r>
              <a:rPr lang="en-US" altLang="ru-RU" sz="1400" b="1" baseline="-25000"/>
              <a:t>1</a:t>
            </a:r>
            <a:endParaRPr lang="ru-RU" altLang="ru-RU" sz="1400" b="1" baseline="-25000"/>
          </a:p>
        </p:txBody>
      </p:sp>
      <p:sp>
        <p:nvSpPr>
          <p:cNvPr id="43021" name="Text Box 13">
            <a:extLst>
              <a:ext uri="{FF2B5EF4-FFF2-40B4-BE49-F238E27FC236}">
                <a16:creationId xmlns="" xmlns:a16="http://schemas.microsoft.com/office/drawing/2014/main" id="{3F97DFE3-129F-4A9E-AC6B-DE39D5651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1701800"/>
            <a:ext cx="3762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b="1"/>
              <a:t>K</a:t>
            </a:r>
            <a:r>
              <a:rPr lang="en-US" altLang="ru-RU" sz="1400" b="1" baseline="-25000"/>
              <a:t>2</a:t>
            </a:r>
            <a:endParaRPr lang="ru-RU" altLang="ru-RU" sz="1400" b="1" baseline="-25000"/>
          </a:p>
        </p:txBody>
      </p:sp>
      <p:sp>
        <p:nvSpPr>
          <p:cNvPr id="43022" name="Text Box 14">
            <a:extLst>
              <a:ext uri="{FF2B5EF4-FFF2-40B4-BE49-F238E27FC236}">
                <a16:creationId xmlns="" xmlns:a16="http://schemas.microsoft.com/office/drawing/2014/main" id="{98C9A051-6DB0-4F89-9103-E5013F130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4797425"/>
            <a:ext cx="1457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/>
              <a:t>Сканирование</a:t>
            </a:r>
          </a:p>
        </p:txBody>
      </p:sp>
      <p:sp>
        <p:nvSpPr>
          <p:cNvPr id="43023" name="Text Box 15">
            <a:extLst>
              <a:ext uri="{FF2B5EF4-FFF2-40B4-BE49-F238E27FC236}">
                <a16:creationId xmlns="" xmlns:a16="http://schemas.microsoft.com/office/drawing/2014/main" id="{ACA96CE9-1CEB-4330-AF91-EF70BCA0C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9150" y="1587500"/>
            <a:ext cx="3095625" cy="35385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/>
              <a:t>S-</a:t>
            </a:r>
            <a:r>
              <a:rPr lang="ru-RU" altLang="ru-RU" sz="1600" b="1"/>
              <a:t>точечный источник рентгеновского излучения;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/>
              <a:t>C</a:t>
            </a:r>
            <a:r>
              <a:rPr lang="ru-RU" altLang="ru-RU" sz="1600" b="1"/>
              <a:t>-образец;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/>
              <a:t>P-</a:t>
            </a:r>
            <a:r>
              <a:rPr lang="ru-RU" altLang="ru-RU" sz="1600" b="1"/>
              <a:t>фотографическая пластика;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/>
              <a:t>R</a:t>
            </a:r>
            <a:r>
              <a:rPr lang="en-US" altLang="ru-RU" sz="1600" b="1" baseline="-25000"/>
              <a:t>0</a:t>
            </a:r>
            <a:r>
              <a:rPr lang="en-US" altLang="ru-RU" sz="1600" b="1"/>
              <a:t> </a:t>
            </a:r>
            <a:r>
              <a:rPr lang="ru-RU" altLang="ru-RU" sz="1600" b="1"/>
              <a:t>и</a:t>
            </a:r>
            <a:r>
              <a:rPr lang="en-US" altLang="ru-RU" sz="1600" b="1"/>
              <a:t> R</a:t>
            </a:r>
            <a:r>
              <a:rPr lang="en-US" altLang="ru-RU" sz="1600" b="1" baseline="-25000"/>
              <a:t>H</a:t>
            </a:r>
            <a:r>
              <a:rPr lang="en-US" altLang="ru-RU" sz="1600" b="1"/>
              <a:t>-</a:t>
            </a:r>
            <a:r>
              <a:rPr lang="ru-RU" altLang="ru-RU" sz="1600" b="1"/>
              <a:t>проходящий и дифрагированный пучки;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/>
              <a:t>K</a:t>
            </a:r>
            <a:r>
              <a:rPr lang="en-US" altLang="ru-RU" sz="1600" b="1" baseline="-25000"/>
              <a:t>1</a:t>
            </a:r>
            <a:r>
              <a:rPr lang="ru-RU" altLang="ru-RU" sz="1600" b="1"/>
              <a:t>-щель коллиматора формирующая первичный пучок;</a:t>
            </a:r>
            <a:r>
              <a:rPr lang="en-US" altLang="ru-RU" sz="1600" b="1"/>
              <a:t> </a:t>
            </a:r>
            <a:endParaRPr lang="ru-RU" altLang="ru-RU" sz="16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/>
              <a:t>K</a:t>
            </a:r>
            <a:r>
              <a:rPr lang="en-US" altLang="ru-RU" sz="1600" b="1" baseline="-25000"/>
              <a:t>2</a:t>
            </a:r>
            <a:r>
              <a:rPr lang="en-US" altLang="ru-RU" sz="1600" b="1"/>
              <a:t>-</a:t>
            </a:r>
            <a:r>
              <a:rPr lang="ru-RU" altLang="ru-RU" sz="1600" b="1"/>
              <a:t>щель выбирающая дифрагированный или проходящий пучки для регистрации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5" grpId="0" animBg="1"/>
      <p:bldP spid="43013" grpId="0" animBg="1"/>
      <p:bldP spid="43014" grpId="0" animBg="1"/>
      <p:bldP spid="43018" grpId="0"/>
      <p:bldP spid="43019" grpId="0"/>
      <p:bldP spid="43020" grpId="0"/>
      <p:bldP spid="43021" grpId="0"/>
      <p:bldP spid="43022" grpId="0"/>
      <p:bldP spid="4302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Рисунок 1" descr="Описание: D:\Без имени3.jpg">
            <a:extLst>
              <a:ext uri="{FF2B5EF4-FFF2-40B4-BE49-F238E27FC236}">
                <a16:creationId xmlns="" xmlns:a16="http://schemas.microsoft.com/office/drawing/2014/main" id="{825BBD67-FB7A-41D6-951A-85526A96B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412"/>
            <a:ext cx="6624637" cy="4248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extBox 2">
            <a:extLst>
              <a:ext uri="{FF2B5EF4-FFF2-40B4-BE49-F238E27FC236}">
                <a16:creationId xmlns="" xmlns:a16="http://schemas.microsoft.com/office/drawing/2014/main" id="{5ADE6964-ACF3-4E26-AEE5-B347D1C9A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/>
              <a:t>Рентгеновский гониометр для топографии по схеме Ланга (</a:t>
            </a:r>
            <a:r>
              <a:rPr lang="en-US" altLang="ru-RU" sz="3600" b="1"/>
              <a:t>Rigaku)</a:t>
            </a:r>
            <a:endParaRPr lang="ru-RU" altLang="ru-RU" sz="3600" b="1"/>
          </a:p>
        </p:txBody>
      </p:sp>
      <p:sp>
        <p:nvSpPr>
          <p:cNvPr id="93188" name="TextBox 3">
            <a:extLst>
              <a:ext uri="{FF2B5EF4-FFF2-40B4-BE49-F238E27FC236}">
                <a16:creationId xmlns="" xmlns:a16="http://schemas.microsoft.com/office/drawing/2014/main" id="{5D8E63BB-7DBA-44B1-8A37-5BA717645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89588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1)-входная щель коллиматора; 2)-регулируемая выходная щель коллиматора;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3)-экран закрывающий первичный пучек; 4)-гониометрическая головка с образцом; 5)-кронштейн крепления экрана; 6)-каретка сканирования; 7)-электродвигатель привода каретки сканирования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6" descr="3-04">
            <a:extLst>
              <a:ext uri="{FF2B5EF4-FFF2-40B4-BE49-F238E27FC236}">
                <a16:creationId xmlns="" xmlns:a16="http://schemas.microsoft.com/office/drawing/2014/main" id="{45974F39-559E-4F85-B177-5190F79E6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02918"/>
            <a:ext cx="5976664" cy="4815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 Box 9">
            <a:extLst>
              <a:ext uri="{FF2B5EF4-FFF2-40B4-BE49-F238E27FC236}">
                <a16:creationId xmlns="" xmlns:a16="http://schemas.microsoft.com/office/drawing/2014/main" id="{3FBCBF1C-5E3A-4870-9208-4E98C3835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96037"/>
            <a:ext cx="91440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i="1">
                <a:solidFill>
                  <a:srgbClr val="3333FF"/>
                </a:solidFill>
              </a:rPr>
              <a:t>Authier A., Lang A.R. J.Appl.Phys. (1964), 35, 1956-1959</a:t>
            </a:r>
            <a:endParaRPr lang="ru-RU" altLang="ru-RU" sz="2400" i="1">
              <a:solidFill>
                <a:srgbClr val="3333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C825885-E4C5-4DA3-8619-8A59F6EB95A6}"/>
              </a:ext>
            </a:extLst>
          </p:cNvPr>
          <p:cNvSpPr txBox="1"/>
          <p:nvPr/>
        </p:nvSpPr>
        <p:spPr>
          <a:xfrm>
            <a:off x="0" y="0"/>
            <a:ext cx="91440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Одна из первых рентгеновских топограмм полученных </a:t>
            </a:r>
            <a:r>
              <a:rPr lang="ru-RU" sz="2800" b="1" dirty="0" err="1"/>
              <a:t>Лангом</a:t>
            </a:r>
            <a:r>
              <a:rPr lang="ru-RU" sz="2800" b="1" dirty="0"/>
              <a:t>.   </a:t>
            </a:r>
          </a:p>
          <a:p>
            <a:pPr algn="ctr"/>
            <a:r>
              <a:rPr lang="ru-RU" sz="2800" b="1" dirty="0"/>
              <a:t>Это дефекты в </a:t>
            </a:r>
            <a:r>
              <a:rPr lang="ru-RU" sz="2800" b="1" dirty="0" err="1"/>
              <a:t>монкристалле</a:t>
            </a:r>
            <a:r>
              <a:rPr lang="ru-RU" sz="2800" b="1" dirty="0"/>
              <a:t> кремния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9" name="Text Box 7">
            <a:extLst>
              <a:ext uri="{FF2B5EF4-FFF2-40B4-BE49-F238E27FC236}">
                <a16:creationId xmlns="" xmlns:a16="http://schemas.microsoft.com/office/drawing/2014/main" id="{500C943C-7599-4F1F-A1C9-A6D969D77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03913"/>
            <a:ext cx="9144000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CC"/>
                </a:solidFill>
              </a:rPr>
              <a:t>Пластинка монкристалла германия с поверхностью (112) вырезана из слитка </a:t>
            </a:r>
            <a:endParaRPr lang="en-US" altLang="ru-RU" sz="1800" b="1">
              <a:solidFill>
                <a:srgbClr val="0000CC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CC"/>
                </a:solidFill>
              </a:rPr>
              <a:t>выращенного вдоль оси </a:t>
            </a:r>
            <a:r>
              <a:rPr lang="en-US" altLang="ru-RU" sz="1800" b="1">
                <a:solidFill>
                  <a:srgbClr val="0000CC"/>
                </a:solidFill>
              </a:rPr>
              <a:t>[111]</a:t>
            </a:r>
            <a:r>
              <a:rPr lang="ru-RU" altLang="ru-RU" sz="1800" b="1">
                <a:solidFill>
                  <a:srgbClr val="0000CC"/>
                </a:solidFill>
              </a:rPr>
              <a:t> (напрввлена вертикально), отражение (220).</a:t>
            </a:r>
            <a:r>
              <a:rPr lang="en-US" altLang="ru-RU" sz="1800" b="1">
                <a:solidFill>
                  <a:srgbClr val="0000CC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i="1"/>
              <a:t>Schwuttke G.H. Journ. Appl.Phys. (1962) 33, p.2760</a:t>
            </a:r>
            <a:endParaRPr lang="ru-RU" altLang="ru-RU" sz="1800" b="1">
              <a:solidFill>
                <a:srgbClr val="0000CC"/>
              </a:solidFill>
            </a:endParaRPr>
          </a:p>
        </p:txBody>
      </p:sp>
      <p:sp>
        <p:nvSpPr>
          <p:cNvPr id="166917" name="Text Box 5">
            <a:extLst>
              <a:ext uri="{FF2B5EF4-FFF2-40B4-BE49-F238E27FC236}">
                <a16:creationId xmlns="" xmlns:a16="http://schemas.microsoft.com/office/drawing/2014/main" id="{6A81E817-B0DD-4A6B-9F75-3A2D9231B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CC"/>
                </a:solidFill>
              </a:rPr>
              <a:t>Топограммы монокристалла германия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CC"/>
                </a:solidFill>
              </a:rPr>
              <a:t>в прямом и дифрагированном пучках</a:t>
            </a:r>
          </a:p>
        </p:txBody>
      </p:sp>
      <p:pic>
        <p:nvPicPr>
          <p:cNvPr id="166921" name="Picture 9" descr="Lang">
            <a:extLst>
              <a:ext uri="{FF2B5EF4-FFF2-40B4-BE49-F238E27FC236}">
                <a16:creationId xmlns="" xmlns:a16="http://schemas.microsoft.com/office/drawing/2014/main" id="{4476BCAA-0E75-4DBC-BD48-C73DD2F94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276475"/>
            <a:ext cx="2592387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24" name="Line 12">
            <a:extLst>
              <a:ext uri="{FF2B5EF4-FFF2-40B4-BE49-F238E27FC236}">
                <a16:creationId xmlns="" xmlns:a16="http://schemas.microsoft.com/office/drawing/2014/main" id="{B37A655E-F476-4FB9-B391-A4F3ABD56352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8350" y="15573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6925" name="Line 13">
            <a:extLst>
              <a:ext uri="{FF2B5EF4-FFF2-40B4-BE49-F238E27FC236}">
                <a16:creationId xmlns="" xmlns:a16="http://schemas.microsoft.com/office/drawing/2014/main" id="{D3E7BBA0-C4FF-4348-9E12-1C72E9763ED5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8350" y="1557338"/>
            <a:ext cx="144463" cy="1223962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6927" name="Line 15">
            <a:extLst>
              <a:ext uri="{FF2B5EF4-FFF2-40B4-BE49-F238E27FC236}">
                <a16:creationId xmlns="" xmlns:a16="http://schemas.microsoft.com/office/drawing/2014/main" id="{B6571F1E-5845-4A8F-8021-8B69AEBA5D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4388" y="3213100"/>
            <a:ext cx="1223962" cy="1655763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435202" name="Picture 2" descr="G:\R0.tif">
            <a:extLst>
              <a:ext uri="{FF2B5EF4-FFF2-40B4-BE49-F238E27FC236}">
                <a16:creationId xmlns="" xmlns:a16="http://schemas.microsoft.com/office/drawing/2014/main" id="{4F752EB2-4970-4C83-8B00-76AAA0329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25538"/>
            <a:ext cx="3057525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5203" name="Picture 3" descr="G:\Rh.tif">
            <a:extLst>
              <a:ext uri="{FF2B5EF4-FFF2-40B4-BE49-F238E27FC236}">
                <a16:creationId xmlns="" xmlns:a16="http://schemas.microsoft.com/office/drawing/2014/main" id="{00F14C76-EB50-4A17-87C9-3DAFB3998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25538"/>
            <a:ext cx="310515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23" name="Line 11">
            <a:extLst>
              <a:ext uri="{FF2B5EF4-FFF2-40B4-BE49-F238E27FC236}">
                <a16:creationId xmlns="" xmlns:a16="http://schemas.microsoft.com/office/drawing/2014/main" id="{4B2AEC84-3767-4D2E-B525-388E3B6F746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95513" y="1557338"/>
            <a:ext cx="6192837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6926" name="Line 14">
            <a:extLst>
              <a:ext uri="{FF2B5EF4-FFF2-40B4-BE49-F238E27FC236}">
                <a16:creationId xmlns="" xmlns:a16="http://schemas.microsoft.com/office/drawing/2014/main" id="{FD6D9F80-48B3-4E5C-8341-A62D7C30259C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2363" y="4868863"/>
            <a:ext cx="2232025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9" grpId="0" animBg="1"/>
      <p:bldP spid="1669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6D6BAFC-FB5B-4364-BB79-2D8CCF02A43C}"/>
              </a:ext>
            </a:extLst>
          </p:cNvPr>
          <p:cNvSpPr txBox="1"/>
          <p:nvPr/>
        </p:nvSpPr>
        <p:spPr>
          <a:xfrm>
            <a:off x="0" y="39745"/>
            <a:ext cx="91440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0000FF"/>
                </a:solidFill>
              </a:rPr>
              <a:t>ПРИМЕРЫ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8EE18EB-3B7C-4D95-813F-10BAB8A1667D}"/>
              </a:ext>
            </a:extLst>
          </p:cNvPr>
          <p:cNvSpPr txBox="1"/>
          <p:nvPr/>
        </p:nvSpPr>
        <p:spPr>
          <a:xfrm>
            <a:off x="540543" y="1719263"/>
            <a:ext cx="806291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3200" dirty="0"/>
              <a:t>1. Электропроводность, полупроводники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7140F31-2A54-43B4-B0A7-54ED0A309C31}"/>
              </a:ext>
            </a:extLst>
          </p:cNvPr>
          <p:cNvSpPr txBox="1"/>
          <p:nvPr/>
        </p:nvSpPr>
        <p:spPr>
          <a:xfrm>
            <a:off x="540544" y="2531865"/>
            <a:ext cx="806291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200" dirty="0"/>
              <a:t>2. Пластическая деформация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8B3D240-B963-44D1-AB67-4FC703F07349}"/>
              </a:ext>
            </a:extLst>
          </p:cNvPr>
          <p:cNvSpPr txBox="1"/>
          <p:nvPr/>
        </p:nvSpPr>
        <p:spPr>
          <a:xfrm>
            <a:off x="540542" y="3307333"/>
            <a:ext cx="806291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200" dirty="0"/>
              <a:t>3.</a:t>
            </a:r>
            <a:r>
              <a:rPr lang="en-US" sz="3200" dirty="0"/>
              <a:t> </a:t>
            </a:r>
            <a:r>
              <a:rPr lang="ru-RU" sz="3200" dirty="0"/>
              <a:t>Лазеры, оптические фильтры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2512F21-4860-461C-A9B2-9496DDCE272E}"/>
              </a:ext>
            </a:extLst>
          </p:cNvPr>
          <p:cNvSpPr txBox="1"/>
          <p:nvPr/>
        </p:nvSpPr>
        <p:spPr>
          <a:xfrm>
            <a:off x="3675551" y="6029604"/>
            <a:ext cx="1832553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4000" dirty="0"/>
              <a:t>и </a:t>
            </a:r>
            <a:r>
              <a:rPr lang="ru-RU" sz="4000" dirty="0" err="1" smtClean="0"/>
              <a:t>пр</a:t>
            </a:r>
            <a:r>
              <a:rPr lang="ru-RU" sz="4000" dirty="0" smtClean="0"/>
              <a:t>….</a:t>
            </a:r>
            <a:endParaRPr lang="ru-RU" sz="40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E34E69E-8E25-4969-8921-6BBA0D261925}"/>
              </a:ext>
            </a:extLst>
          </p:cNvPr>
          <p:cNvSpPr txBox="1"/>
          <p:nvPr/>
        </p:nvSpPr>
        <p:spPr>
          <a:xfrm>
            <a:off x="540544" y="4146309"/>
            <a:ext cx="806291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200" dirty="0"/>
              <a:t>4. Устройства магнитной памяти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AE074B9-67C8-4ABE-8802-D0B19990A5B4}"/>
              </a:ext>
            </a:extLst>
          </p:cNvPr>
          <p:cNvSpPr txBox="1"/>
          <p:nvPr/>
        </p:nvSpPr>
        <p:spPr>
          <a:xfrm>
            <a:off x="540542" y="4985285"/>
            <a:ext cx="806291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200" dirty="0"/>
              <a:t>5. Источники электропитания</a:t>
            </a:r>
          </a:p>
        </p:txBody>
      </p:sp>
    </p:spTree>
    <p:extLst>
      <p:ext uri="{BB962C8B-B14F-4D97-AF65-F5344CB8AC3E}">
        <p14:creationId xmlns:p14="http://schemas.microsoft.com/office/powerpoint/2010/main" val="355668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>
            <a:extLst>
              <a:ext uri="{FF2B5EF4-FFF2-40B4-BE49-F238E27FC236}">
                <a16:creationId xmlns="" xmlns:a16="http://schemas.microsoft.com/office/drawing/2014/main" id="{591B3731-3A80-4A57-B62E-9698D6113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923925"/>
            <a:ext cx="7974012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dic.academic.ru/pictures/bse/jpg/0234564939.jpg">
            <a:extLst>
              <a:ext uri="{FF2B5EF4-FFF2-40B4-BE49-F238E27FC236}">
                <a16:creationId xmlns="" xmlns:a16="http://schemas.microsoft.com/office/drawing/2014/main" id="{50E185C4-6724-48D7-A04B-AA684CA0D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571625"/>
            <a:ext cx="7273925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FDB75B3-91C3-4CD9-A4F3-588B7A866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/>
              <a:t>Топограмма монокристаллов кремния, полученная по методу Ланга. Толщина кристалла 0,5 </a:t>
            </a:r>
            <a:r>
              <a:rPr lang="ru-RU" altLang="ru-RU" sz="2400" i="1"/>
              <a:t>мм</a:t>
            </a:r>
            <a:r>
              <a:rPr lang="ru-RU" altLang="ru-RU" sz="2400"/>
              <a:t>. Видны отдельные дислокации - 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Petli Si">
            <a:extLst>
              <a:ext uri="{FF2B5EF4-FFF2-40B4-BE49-F238E27FC236}">
                <a16:creationId xmlns="" xmlns:a16="http://schemas.microsoft.com/office/drawing/2014/main" id="{5CF6A0AA-1C8F-493C-8433-30CF8288E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39913"/>
            <a:ext cx="6048375" cy="367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5">
            <a:extLst>
              <a:ext uri="{FF2B5EF4-FFF2-40B4-BE49-F238E27FC236}">
                <a16:creationId xmlns="" xmlns:a16="http://schemas.microsoft.com/office/drawing/2014/main" id="{AFD7E025-5A99-4332-8844-ADFAA99DD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7788"/>
            <a:ext cx="9144000" cy="1570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CC"/>
                </a:solidFill>
              </a:rPr>
              <a:t>Топограмма монокристалла кремния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CC"/>
                </a:solidFill>
              </a:rPr>
              <a:t>с введенными при пластическом изгибе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CC"/>
                </a:solidFill>
              </a:rPr>
              <a:t>дислокационными полупетлями, полученная по методу Ланга</a:t>
            </a:r>
          </a:p>
        </p:txBody>
      </p:sp>
      <p:sp>
        <p:nvSpPr>
          <p:cNvPr id="38918" name="Text Box 6">
            <a:extLst>
              <a:ext uri="{FF2B5EF4-FFF2-40B4-BE49-F238E27FC236}">
                <a16:creationId xmlns="" xmlns:a16="http://schemas.microsoft.com/office/drawing/2014/main" id="{5CC4C494-C52A-4825-A20E-42E44201B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34075"/>
            <a:ext cx="9144000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i="1" dirty="0" err="1">
                <a:solidFill>
                  <a:srgbClr val="0000CC"/>
                </a:solidFill>
              </a:rPr>
              <a:t>E.V.Suvorov,V.I.Polovinkina</a:t>
            </a:r>
            <a:r>
              <a:rPr lang="ru-RU" altLang="ru-RU" sz="1800" i="1" dirty="0">
                <a:solidFill>
                  <a:srgbClr val="0000CC"/>
                </a:solidFill>
              </a:rPr>
              <a:t>, </a:t>
            </a:r>
            <a:r>
              <a:rPr lang="ru-RU" altLang="ru-RU" sz="1800" i="1" dirty="0" err="1">
                <a:solidFill>
                  <a:srgbClr val="0000CC"/>
                </a:solidFill>
              </a:rPr>
              <a:t>V.I.Nikitenko</a:t>
            </a:r>
            <a:r>
              <a:rPr lang="ru-RU" altLang="ru-RU" sz="1800" i="1" dirty="0">
                <a:solidFill>
                  <a:srgbClr val="0000CC"/>
                </a:solidFill>
              </a:rPr>
              <a:t>, </a:t>
            </a:r>
            <a:r>
              <a:rPr lang="ru-RU" altLang="ru-RU" sz="1800" i="1" dirty="0" err="1">
                <a:solidFill>
                  <a:srgbClr val="0000CC"/>
                </a:solidFill>
              </a:rPr>
              <a:t>V.L.Indenbom</a:t>
            </a:r>
            <a:r>
              <a:rPr lang="ru-RU" altLang="ru-RU" sz="1800" i="1" dirty="0">
                <a:solidFill>
                  <a:srgbClr val="0000CC"/>
                </a:solidFill>
              </a:rPr>
              <a:t>, </a:t>
            </a:r>
            <a:endParaRPr lang="en-US" altLang="ru-RU" sz="1800" i="1" dirty="0">
              <a:solidFill>
                <a:srgbClr val="0000CC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i="1" dirty="0">
                <a:solidFill>
                  <a:srgbClr val="0000CC"/>
                </a:solidFill>
              </a:rPr>
              <a:t>Investigation of Image Formation of Straight-Line </a:t>
            </a:r>
            <a:r>
              <a:rPr lang="en-US" altLang="ru-RU" sz="1800" i="1" dirty="0" err="1">
                <a:solidFill>
                  <a:srgbClr val="0000CC"/>
                </a:solidFill>
              </a:rPr>
              <a:t>Dislokations</a:t>
            </a:r>
            <a:r>
              <a:rPr lang="en-US" altLang="ru-RU" sz="1800" i="1" dirty="0">
                <a:solidFill>
                  <a:srgbClr val="0000CC"/>
                </a:solidFill>
              </a:rPr>
              <a:t> in the Case </a:t>
            </a:r>
            <a:endParaRPr lang="ru-RU" altLang="ru-RU" sz="1800" i="1" dirty="0">
              <a:solidFill>
                <a:srgbClr val="0000CC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i="1" dirty="0">
                <a:solidFill>
                  <a:srgbClr val="0000CC"/>
                </a:solidFill>
              </a:rPr>
              <a:t>of Extinction Contrast </a:t>
            </a:r>
            <a:r>
              <a:rPr lang="ru-RU" altLang="ru-RU" sz="1800" i="1" dirty="0">
                <a:solidFill>
                  <a:srgbClr val="0000CC"/>
                </a:solidFill>
              </a:rPr>
              <a:t> </a:t>
            </a:r>
            <a:r>
              <a:rPr lang="en-US" altLang="ru-RU" sz="1800" i="1" dirty="0">
                <a:solidFill>
                  <a:srgbClr val="0000CC"/>
                </a:solidFill>
              </a:rPr>
              <a:t>Phys.Stat.Sol.26,1,385-395,1974</a:t>
            </a:r>
            <a:endParaRPr lang="ru-RU" altLang="ru-RU" sz="1800" i="1" dirty="0">
              <a:solidFill>
                <a:srgbClr val="0000CC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5D8CF03-25DC-4A43-9ACC-85E9BC24B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25" y="2514600"/>
            <a:ext cx="2771775" cy="2047875"/>
          </a:xfrm>
          <a:prstGeom prst="rect">
            <a:avLst/>
          </a:prstGeom>
        </p:spPr>
      </p:pic>
      <p:sp>
        <p:nvSpPr>
          <p:cNvPr id="38921" name="Text Box 9">
            <a:extLst>
              <a:ext uri="{FF2B5EF4-FFF2-40B4-BE49-F238E27FC236}">
                <a16:creationId xmlns="" xmlns:a16="http://schemas.microsoft.com/office/drawing/2014/main" id="{62A34F04-C917-47A3-94FF-7DFD77212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2552" y="2514600"/>
            <a:ext cx="97472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/>
              <a:t>царапина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animBg="1"/>
      <p:bldP spid="38918" grpId="0" animBg="1"/>
      <p:bldP spid="38921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Box 1">
            <a:extLst>
              <a:ext uri="{FF2B5EF4-FFF2-40B4-BE49-F238E27FC236}">
                <a16:creationId xmlns="" xmlns:a16="http://schemas.microsoft.com/office/drawing/2014/main" id="{3DEFCACF-57AD-4662-8FC8-05641AC01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84313"/>
            <a:ext cx="9144000" cy="3970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/>
              <a:t>Метод </a:t>
            </a:r>
            <a:r>
              <a:rPr lang="ru-RU" altLang="ru-RU" sz="3600" b="1" dirty="0" err="1"/>
              <a:t>Ланга</a:t>
            </a:r>
            <a:r>
              <a:rPr lang="ru-RU" altLang="ru-RU" sz="3600" b="1" dirty="0"/>
              <a:t>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/>
              <a:t>разрешение (2-5мкм), для получения топограмм кристаллов имеющих площади в несколько см</a:t>
            </a:r>
            <a:r>
              <a:rPr lang="ru-RU" altLang="ru-RU" sz="3600" b="1" baseline="30000" dirty="0"/>
              <a:t>2</a:t>
            </a:r>
            <a:r>
              <a:rPr lang="ru-RU" altLang="ru-RU" sz="3600" b="1" dirty="0"/>
              <a:t> на лабораторных источниках рентгеновского излучения требуется десятки (и </a:t>
            </a:r>
            <a:r>
              <a:rPr lang="ru-RU" altLang="ru-RU" sz="3600" b="1"/>
              <a:t>даже сотни) часов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Box 1">
            <a:extLst>
              <a:ext uri="{FF2B5EF4-FFF2-40B4-BE49-F238E27FC236}">
                <a16:creationId xmlns="" xmlns:a16="http://schemas.microsoft.com/office/drawing/2014/main" id="{7FC02415-FB26-435F-8226-DF5F0BA37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56792"/>
            <a:ext cx="9144000" cy="415498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600" b="1" dirty="0">
                <a:solidFill>
                  <a:srgbClr val="0000FF"/>
                </a:solidFill>
              </a:rPr>
              <a:t>Схема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600" b="1" dirty="0">
                <a:solidFill>
                  <a:srgbClr val="0000FF"/>
                </a:solidFill>
              </a:rPr>
              <a:t>рентгеновской топографии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600" b="1" dirty="0">
                <a:solidFill>
                  <a:srgbClr val="0000FF"/>
                </a:solidFill>
              </a:rPr>
              <a:t>в схеме Бормана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9" name="Text Box 5">
            <a:extLst>
              <a:ext uri="{FF2B5EF4-FFF2-40B4-BE49-F238E27FC236}">
                <a16:creationId xmlns="" xmlns:a16="http://schemas.microsoft.com/office/drawing/2014/main" id="{BBE3A0D6-A88E-4C38-830D-4A6749D97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00CC"/>
                </a:solidFill>
              </a:rPr>
              <a:t>Схема </a:t>
            </a:r>
            <a:r>
              <a:rPr lang="ru-RU" altLang="ru-RU" b="1" dirty="0" err="1">
                <a:solidFill>
                  <a:srgbClr val="0000CC"/>
                </a:solidFill>
              </a:rPr>
              <a:t>Бормановской</a:t>
            </a:r>
            <a:r>
              <a:rPr lang="ru-RU" altLang="ru-RU" b="1" dirty="0">
                <a:solidFill>
                  <a:srgbClr val="0000CC"/>
                </a:solidFill>
              </a:rPr>
              <a:t> </a:t>
            </a:r>
            <a:r>
              <a:rPr lang="ru-RU" altLang="ru-RU" b="1" dirty="0" smtClean="0">
                <a:solidFill>
                  <a:srgbClr val="0000CC"/>
                </a:solidFill>
              </a:rPr>
              <a:t>топографии</a:t>
            </a:r>
            <a:endParaRPr lang="ru-RU" altLang="ru-RU" b="1" dirty="0">
              <a:solidFill>
                <a:srgbClr val="0000CC"/>
              </a:solidFill>
            </a:endParaRPr>
          </a:p>
        </p:txBody>
      </p:sp>
      <p:sp>
        <p:nvSpPr>
          <p:cNvPr id="61443" name="TextBox 1">
            <a:extLst>
              <a:ext uri="{FF2B5EF4-FFF2-40B4-BE49-F238E27FC236}">
                <a16:creationId xmlns="" xmlns:a16="http://schemas.microsoft.com/office/drawing/2014/main" id="{04A50DB8-264E-410C-B885-CB51C6829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11688"/>
            <a:ext cx="9144000" cy="2246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0000CC"/>
                </a:solidFill>
              </a:rPr>
              <a:t>Применяется для изучения толстых кристаллов (µ</a:t>
            </a:r>
            <a:r>
              <a:rPr lang="en-US" altLang="ru-RU" sz="2800">
                <a:solidFill>
                  <a:srgbClr val="0000CC"/>
                </a:solidFill>
              </a:rPr>
              <a:t>t&gt;&gt;1</a:t>
            </a:r>
            <a:r>
              <a:rPr lang="ru-RU" altLang="ru-RU" sz="2800">
                <a:solidFill>
                  <a:srgbClr val="0000CC"/>
                </a:solidFill>
              </a:rPr>
              <a:t>). Используется  линейный фокус рентгеновской трубки, поэтому топограмма всего кристалла снимается одновременно (экономия</a:t>
            </a:r>
            <a:r>
              <a:rPr lang="en-US" altLang="ru-RU" sz="2800">
                <a:solidFill>
                  <a:srgbClr val="0000CC"/>
                </a:solidFill>
              </a:rPr>
              <a:t> </a:t>
            </a:r>
            <a:r>
              <a:rPr lang="ru-RU" altLang="ru-RU" sz="2800">
                <a:solidFill>
                  <a:srgbClr val="0000CC"/>
                </a:solidFill>
              </a:rPr>
              <a:t> времени)</a:t>
            </a:r>
            <a:r>
              <a:rPr lang="en-US" altLang="ru-RU" sz="2400">
                <a:solidFill>
                  <a:srgbClr val="0000CC"/>
                </a:solidFill>
              </a:rPr>
              <a:t> </a:t>
            </a:r>
            <a:endParaRPr lang="ru-RU" altLang="ru-RU" sz="2400">
              <a:solidFill>
                <a:srgbClr val="0000CC"/>
              </a:solidFill>
            </a:endParaRPr>
          </a:p>
        </p:txBody>
      </p:sp>
      <p:sp>
        <p:nvSpPr>
          <p:cNvPr id="61444" name="TextBox 2">
            <a:extLst>
              <a:ext uri="{FF2B5EF4-FFF2-40B4-BE49-F238E27FC236}">
                <a16:creationId xmlns="" xmlns:a16="http://schemas.microsoft.com/office/drawing/2014/main" id="{AAA3BBA2-C815-440B-82E7-27AE7690E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1954213"/>
            <a:ext cx="3716337" cy="1938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>
                <a:solidFill>
                  <a:srgbClr val="0000CC"/>
                </a:solidFill>
              </a:rPr>
              <a:t>LS</a:t>
            </a:r>
            <a:r>
              <a:rPr lang="ru-RU" altLang="ru-RU" sz="2000">
                <a:solidFill>
                  <a:srgbClr val="0000CC"/>
                </a:solidFill>
              </a:rPr>
              <a:t> – линейный фокус;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>
                <a:solidFill>
                  <a:srgbClr val="0000CC"/>
                </a:solidFill>
              </a:rPr>
              <a:t>D – </a:t>
            </a:r>
            <a:r>
              <a:rPr lang="ru-RU" altLang="ru-RU" sz="2000">
                <a:solidFill>
                  <a:srgbClr val="0000CC"/>
                </a:solidFill>
              </a:rPr>
              <a:t>коллиматор; </a:t>
            </a:r>
            <a:endParaRPr lang="en-US" altLang="ru-RU" sz="2000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00CC"/>
                </a:solidFill>
              </a:rPr>
              <a:t>С – кристалл;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>
                <a:solidFill>
                  <a:srgbClr val="0000CC"/>
                </a:solidFill>
              </a:rPr>
              <a:t>F – </a:t>
            </a:r>
            <a:r>
              <a:rPr lang="ru-RU" altLang="ru-RU" sz="2000">
                <a:solidFill>
                  <a:srgbClr val="0000CC"/>
                </a:solidFill>
              </a:rPr>
              <a:t>фотопластинка;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>
                <a:solidFill>
                  <a:srgbClr val="0000CC"/>
                </a:solidFill>
              </a:rPr>
              <a:t>R – </a:t>
            </a:r>
            <a:r>
              <a:rPr lang="ru-RU" altLang="ru-RU" sz="2000">
                <a:solidFill>
                  <a:srgbClr val="0000CC"/>
                </a:solidFill>
              </a:rPr>
              <a:t>дифрагированный пучок;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>
                <a:solidFill>
                  <a:srgbClr val="0000CC"/>
                </a:solidFill>
              </a:rPr>
              <a:t>T</a:t>
            </a:r>
            <a:r>
              <a:rPr lang="ru-RU" altLang="ru-RU" sz="2000">
                <a:solidFill>
                  <a:srgbClr val="0000CC"/>
                </a:solidFill>
              </a:rPr>
              <a:t> – прошедший пучок </a:t>
            </a:r>
          </a:p>
        </p:txBody>
      </p:sp>
      <p:pic>
        <p:nvPicPr>
          <p:cNvPr id="61445" name="Picture 3" descr="H:\Схема Бормана 2.tif">
            <a:extLst>
              <a:ext uri="{FF2B5EF4-FFF2-40B4-BE49-F238E27FC236}">
                <a16:creationId xmlns="" xmlns:a16="http://schemas.microsoft.com/office/drawing/2014/main" id="{7965397E-042A-471D-B07F-6EF970EE9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85888"/>
            <a:ext cx="4826000" cy="27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89" grpId="0" animBg="1"/>
      <p:bldP spid="61443" grpId="0" animBg="1"/>
      <p:bldP spid="6144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6B0622F-FE59-411E-8123-258A5BD88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515269"/>
            <a:ext cx="5762625" cy="4505325"/>
          </a:xfrm>
          <a:prstGeom prst="rect">
            <a:avLst/>
          </a:prstGeom>
        </p:spPr>
      </p:pic>
      <p:sp>
        <p:nvSpPr>
          <p:cNvPr id="4" name="TextBox 33">
            <a:extLst>
              <a:ext uri="{FF2B5EF4-FFF2-40B4-BE49-F238E27FC236}">
                <a16:creationId xmlns="" xmlns:a16="http://schemas.microsoft.com/office/drawing/2014/main" id="{E1003558-524A-4B31-B02A-6A2DFC4B1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385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CC"/>
                </a:solidFill>
              </a:rPr>
              <a:t>В чем состоит проблема использования линейного фокуса трубки в рентгеновской топографии?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5BC7CBD-27F9-42B3-B0A5-5BE32FA90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3813175"/>
            <a:ext cx="1533525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ru-RU" sz="2800" i="1" dirty="0"/>
              <a:t>Δ</a:t>
            </a:r>
            <a:r>
              <a:rPr lang="en-US" altLang="ru-RU" sz="2800" i="1" dirty="0"/>
              <a:t>x=</a:t>
            </a:r>
            <a:r>
              <a:rPr lang="en-US" altLang="ru-RU" sz="2800" i="1" dirty="0" err="1"/>
              <a:t>t•tg</a:t>
            </a:r>
            <a:r>
              <a:rPr lang="el-GR" altLang="ru-RU" sz="2800" i="1" dirty="0"/>
              <a:t>θ</a:t>
            </a:r>
            <a:endParaRPr lang="ru-RU" altLang="ru-RU" sz="2800" i="1" dirty="0"/>
          </a:p>
        </p:txBody>
      </p:sp>
      <p:sp>
        <p:nvSpPr>
          <p:cNvPr id="9" name="TextBox 52">
            <a:extLst>
              <a:ext uri="{FF2B5EF4-FFF2-40B4-BE49-F238E27FC236}">
                <a16:creationId xmlns="" xmlns:a16="http://schemas.microsoft.com/office/drawing/2014/main" id="{74859994-15D1-42CA-B70E-E3531A418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9975"/>
            <a:ext cx="91440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00CC"/>
                </a:solidFill>
              </a:rPr>
              <a:t>Изображения каждой точки фокуса на выходе из кристалла будут перекрываться и следовательно размываться. </a:t>
            </a:r>
          </a:p>
        </p:txBody>
      </p:sp>
    </p:spTree>
    <p:extLst>
      <p:ext uri="{BB962C8B-B14F-4D97-AF65-F5344CB8AC3E}">
        <p14:creationId xmlns:p14="http://schemas.microsoft.com/office/powerpoint/2010/main" val="113572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3-01D">
            <a:extLst>
              <a:ext uri="{FF2B5EF4-FFF2-40B4-BE49-F238E27FC236}">
                <a16:creationId xmlns="" xmlns:a16="http://schemas.microsoft.com/office/drawing/2014/main" id="{9988F26F-20A0-45AC-99E1-0E14DC500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714375"/>
            <a:ext cx="3241675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 Box 5">
            <a:extLst>
              <a:ext uri="{FF2B5EF4-FFF2-40B4-BE49-F238E27FC236}">
                <a16:creationId xmlns="" xmlns:a16="http://schemas.microsoft.com/office/drawing/2014/main" id="{6B89440C-2A3A-409E-80C7-5A2519CC8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1113"/>
            <a:ext cx="91440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0000CC"/>
                </a:solidFill>
              </a:rPr>
              <a:t>Суть эффекта Бормана</a:t>
            </a:r>
          </a:p>
        </p:txBody>
      </p:sp>
      <p:sp>
        <p:nvSpPr>
          <p:cNvPr id="50182" name="Text Box 6">
            <a:extLst>
              <a:ext uri="{FF2B5EF4-FFF2-40B4-BE49-F238E27FC236}">
                <a16:creationId xmlns="" xmlns:a16="http://schemas.microsoft.com/office/drawing/2014/main" id="{7B3C9B2A-C4B4-475F-9E4E-20098D99A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5768975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4000"/>
          </a:p>
        </p:txBody>
      </p:sp>
      <p:pic>
        <p:nvPicPr>
          <p:cNvPr id="50185" name="Picture 9" descr="Рисунок2">
            <a:extLst>
              <a:ext uri="{FF2B5EF4-FFF2-40B4-BE49-F238E27FC236}">
                <a16:creationId xmlns="" xmlns:a16="http://schemas.microsoft.com/office/drawing/2014/main" id="{687FB01A-DDB1-4A96-98D0-654A57C9A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5850"/>
            <a:ext cx="1295400" cy="590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7" descr="Рисунок1-4">
            <a:extLst>
              <a:ext uri="{FF2B5EF4-FFF2-40B4-BE49-F238E27FC236}">
                <a16:creationId xmlns="" xmlns:a16="http://schemas.microsoft.com/office/drawing/2014/main" id="{9401447E-D363-44B3-B38F-09C1FF165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2514600"/>
            <a:ext cx="4300538" cy="1079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8" name="Picture 12" descr="id200-34">
            <a:extLst>
              <a:ext uri="{FF2B5EF4-FFF2-40B4-BE49-F238E27FC236}">
                <a16:creationId xmlns="" xmlns:a16="http://schemas.microsoft.com/office/drawing/2014/main" id="{12C9D553-9F21-440E-A602-4B805685D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602163"/>
            <a:ext cx="3097212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9" name="Picture 13" descr="id1810-84">
            <a:extLst>
              <a:ext uri="{FF2B5EF4-FFF2-40B4-BE49-F238E27FC236}">
                <a16:creationId xmlns="" xmlns:a16="http://schemas.microsoft.com/office/drawing/2014/main" id="{C36FFAAA-087F-4C85-9A1F-DD5FE2D01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581525"/>
            <a:ext cx="3168650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1" name="Oval 15">
            <a:extLst>
              <a:ext uri="{FF2B5EF4-FFF2-40B4-BE49-F238E27FC236}">
                <a16:creationId xmlns="" xmlns:a16="http://schemas.microsoft.com/office/drawing/2014/main" id="{06DE13B0-B3E1-41D3-8C5A-A6B684E41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325" y="4437063"/>
            <a:ext cx="360363" cy="360362"/>
          </a:xfrm>
          <a:prstGeom prst="ellips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400">
              <a:solidFill>
                <a:srgbClr val="FF0000"/>
              </a:solidFill>
            </a:endParaRPr>
          </a:p>
        </p:txBody>
      </p:sp>
      <p:sp>
        <p:nvSpPr>
          <p:cNvPr id="50192" name="AutoShape 16">
            <a:extLst>
              <a:ext uri="{FF2B5EF4-FFF2-40B4-BE49-F238E27FC236}">
                <a16:creationId xmlns="" xmlns:a16="http://schemas.microsoft.com/office/drawing/2014/main" id="{70E09FF6-DAFC-403F-A51B-E907B8B6D86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403350" y="3933825"/>
            <a:ext cx="4968875" cy="574675"/>
          </a:xfrm>
          <a:prstGeom prst="curvedUpArrow">
            <a:avLst>
              <a:gd name="adj1" fmla="val 172928"/>
              <a:gd name="adj2" fmla="val 345856"/>
              <a:gd name="adj3" fmla="val 485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/>
          </a:p>
        </p:txBody>
      </p:sp>
      <p:pic>
        <p:nvPicPr>
          <p:cNvPr id="11" name="Picture 7">
            <a:extLst>
              <a:ext uri="{FF2B5EF4-FFF2-40B4-BE49-F238E27FC236}">
                <a16:creationId xmlns="" xmlns:a16="http://schemas.microsoft.com/office/drawing/2014/main" id="{E1699332-0465-4A9F-9FC5-F6E5CE38C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857250"/>
            <a:ext cx="2779713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 animBg="1"/>
      <p:bldP spid="50182" grpId="0"/>
      <p:bldP spid="50191" grpId="0" animBg="1"/>
      <p:bldP spid="50192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6">
            <a:extLst>
              <a:ext uri="{FF2B5EF4-FFF2-40B4-BE49-F238E27FC236}">
                <a16:creationId xmlns="" xmlns:a16="http://schemas.microsoft.com/office/drawing/2014/main" id="{5D797DF5-C376-47FC-98F0-F75135609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5768975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4000"/>
          </a:p>
        </p:txBody>
      </p:sp>
      <p:pic>
        <p:nvPicPr>
          <p:cNvPr id="64515" name="Picture 3" descr="D:\Треугольник рассеяния 2.tif">
            <a:extLst>
              <a:ext uri="{FF2B5EF4-FFF2-40B4-BE49-F238E27FC236}">
                <a16:creationId xmlns="" xmlns:a16="http://schemas.microsoft.com/office/drawing/2014/main" id="{D6C1E357-AB99-42D3-9C2C-18255D735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8325"/>
            <a:ext cx="9144000" cy="590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 descr="id200-34">
            <a:extLst>
              <a:ext uri="{FF2B5EF4-FFF2-40B4-BE49-F238E27FC236}">
                <a16:creationId xmlns="" xmlns:a16="http://schemas.microsoft.com/office/drawing/2014/main" id="{39BBB008-1B69-428B-AFAB-98F0C451E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988" y="568325"/>
            <a:ext cx="2652712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вал 7">
            <a:extLst>
              <a:ext uri="{FF2B5EF4-FFF2-40B4-BE49-F238E27FC236}">
                <a16:creationId xmlns="" xmlns:a16="http://schemas.microsoft.com/office/drawing/2014/main" id="{DC5E1C39-546C-4DB7-9540-E5C24BE1FF8C}"/>
              </a:ext>
            </a:extLst>
          </p:cNvPr>
          <p:cNvSpPr/>
          <p:nvPr/>
        </p:nvSpPr>
        <p:spPr>
          <a:xfrm>
            <a:off x="3689350" y="155575"/>
            <a:ext cx="1681163" cy="16557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="" xmlns:a16="http://schemas.microsoft.com/office/drawing/2014/main" id="{7E821596-0AEC-404B-82A0-8885248E4AAB}"/>
              </a:ext>
            </a:extLst>
          </p:cNvPr>
          <p:cNvCxnSpPr/>
          <p:nvPr/>
        </p:nvCxnSpPr>
        <p:spPr>
          <a:xfrm>
            <a:off x="5148263" y="836613"/>
            <a:ext cx="1800225" cy="431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Стрелка вправо 1">
            <a:extLst>
              <a:ext uri="{FF2B5EF4-FFF2-40B4-BE49-F238E27FC236}">
                <a16:creationId xmlns="" xmlns:a16="http://schemas.microsoft.com/office/drawing/2014/main" id="{703172F5-22DC-4D44-8454-EC8EEBF270FC}"/>
              </a:ext>
            </a:extLst>
          </p:cNvPr>
          <p:cNvSpPr/>
          <p:nvPr/>
        </p:nvSpPr>
        <p:spPr>
          <a:xfrm rot="468544">
            <a:off x="1979613" y="4108450"/>
            <a:ext cx="1223962" cy="341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9" name="Стрелка вправо 8">
            <a:extLst>
              <a:ext uri="{FF2B5EF4-FFF2-40B4-BE49-F238E27FC236}">
                <a16:creationId xmlns="" xmlns:a16="http://schemas.microsoft.com/office/drawing/2014/main" id="{627CE220-AE33-472A-AE8D-6DB8B177FF9E}"/>
              </a:ext>
            </a:extLst>
          </p:cNvPr>
          <p:cNvSpPr/>
          <p:nvPr/>
        </p:nvSpPr>
        <p:spPr>
          <a:xfrm rot="10341075">
            <a:off x="5891213" y="4229100"/>
            <a:ext cx="1225550" cy="341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9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3" descr="E:\ТР 5.tif">
            <a:extLst>
              <a:ext uri="{FF2B5EF4-FFF2-40B4-BE49-F238E27FC236}">
                <a16:creationId xmlns="" xmlns:a16="http://schemas.microsoft.com/office/drawing/2014/main" id="{3E7295B6-E46E-478A-BA23-20B024D56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141413"/>
            <a:ext cx="9153525" cy="526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40" y="1525789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РАССМОТРИМ </a:t>
            </a:r>
            <a:r>
              <a:rPr lang="ru-RU" sz="5400" b="1" dirty="0" smtClean="0"/>
              <a:t>ПРИМЕР </a:t>
            </a:r>
            <a:endParaRPr lang="ru-RU" sz="5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924944"/>
            <a:ext cx="91440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0000CC"/>
                </a:solidFill>
              </a:rPr>
              <a:t>ПОЛУПРОВОДНИКОВАЯ </a:t>
            </a:r>
            <a:r>
              <a:rPr lang="ru-RU" sz="5400" b="1" i="1" dirty="0">
                <a:solidFill>
                  <a:srgbClr val="0000CC"/>
                </a:solidFill>
              </a:rPr>
              <a:t>ЭЛЕКТРОНИКА</a:t>
            </a:r>
          </a:p>
        </p:txBody>
      </p:sp>
    </p:spTree>
    <p:extLst>
      <p:ext uri="{BB962C8B-B14F-4D97-AF65-F5344CB8AC3E}">
        <p14:creationId xmlns:p14="http://schemas.microsoft.com/office/powerpoint/2010/main" val="209475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3" descr="H:\Схема Бормана 2.tif">
            <a:extLst>
              <a:ext uri="{FF2B5EF4-FFF2-40B4-BE49-F238E27FC236}">
                <a16:creationId xmlns="" xmlns:a16="http://schemas.microsoft.com/office/drawing/2014/main" id="{0F8B77F6-F449-4463-BD3F-621FBC6E6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916113"/>
            <a:ext cx="6827838" cy="391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TextBox 6">
            <a:extLst>
              <a:ext uri="{FF2B5EF4-FFF2-40B4-BE49-F238E27FC236}">
                <a16:creationId xmlns="" xmlns:a16="http://schemas.microsoft.com/office/drawing/2014/main" id="{3D9D3B3B-4DD0-4AE4-84CA-72FAC29D4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113"/>
            <a:ext cx="9144000" cy="1816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CC"/>
                </a:solidFill>
              </a:rPr>
              <a:t>Эффект Бормана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CC"/>
                </a:solidFill>
              </a:rPr>
              <a:t>существенно снижает влияние перекрытия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CC"/>
                </a:solidFill>
              </a:rPr>
              <a:t>изображений соседних точек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CC"/>
                </a:solidFill>
              </a:rPr>
              <a:t>линейного источника рентгеновского излучения</a:t>
            </a:r>
          </a:p>
        </p:txBody>
      </p:sp>
      <p:sp>
        <p:nvSpPr>
          <p:cNvPr id="112644" name="TextBox 7">
            <a:extLst>
              <a:ext uri="{FF2B5EF4-FFF2-40B4-BE49-F238E27FC236}">
                <a16:creationId xmlns="" xmlns:a16="http://schemas.microsoft.com/office/drawing/2014/main" id="{17C1EDB0-0C5F-469D-A12F-D39B70A81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34075"/>
            <a:ext cx="9144000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Регистрирующая фотопластинка может располагаться на образце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или на небольшом расстоянии от образца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в дифрагированном или прошедшем пучках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2" name="Picture 2" descr="D:\Note\Review-Topografics\Finish 1\Fig-Fin\Fig.16.tif">
            <a:extLst>
              <a:ext uri="{FF2B5EF4-FFF2-40B4-BE49-F238E27FC236}">
                <a16:creationId xmlns="" xmlns:a16="http://schemas.microsoft.com/office/drawing/2014/main" id="{0A5EDA5E-EA83-4296-9D04-26E773ED1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500188"/>
            <a:ext cx="801528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276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dic.academic.ru/pictures/bse/jpg/0214888872.jpg">
            <a:extLst>
              <a:ext uri="{FF2B5EF4-FFF2-40B4-BE49-F238E27FC236}">
                <a16:creationId xmlns="" xmlns:a16="http://schemas.microsoft.com/office/drawing/2014/main" id="{AFD55F2A-A2A1-4AA9-A927-3ED13629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844675"/>
            <a:ext cx="7488237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9916715-4656-4F15-AF99-3CD850CC0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/>
              <a:t>Топограмма монокристалла кремния, полученная по методу широкого квази параллельного пучка. Толщина кристалла 0,3 </a:t>
            </a:r>
            <a:r>
              <a:rPr lang="ru-RU" altLang="ru-RU" sz="2400" b="1" i="1"/>
              <a:t>мм</a:t>
            </a:r>
            <a:r>
              <a:rPr lang="ru-RU" altLang="ru-RU" sz="2400" b="1"/>
              <a:t>. Видны отдельные ростовые дислокации (тёмные линии). Излучение </a:t>
            </a:r>
            <a:r>
              <a:rPr lang="en-US" altLang="ru-RU" sz="2400" b="1"/>
              <a:t>CuK</a:t>
            </a:r>
            <a:r>
              <a:rPr lang="el-GR" altLang="ru-RU" sz="2400" b="1"/>
              <a:t>α</a:t>
            </a:r>
            <a:endParaRPr lang="ru-RU" altLang="ru-RU" sz="2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6" name="Picture 4" descr="IMG_0003-1a">
            <a:extLst>
              <a:ext uri="{FF2B5EF4-FFF2-40B4-BE49-F238E27FC236}">
                <a16:creationId xmlns="" xmlns:a16="http://schemas.microsoft.com/office/drawing/2014/main" id="{7FCDE678-5D70-4ED9-A9E4-A92EF65A5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91689"/>
            <a:ext cx="3822700" cy="518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7" name="Picture 5" descr="IMG_0004-1a">
            <a:extLst>
              <a:ext uri="{FF2B5EF4-FFF2-40B4-BE49-F238E27FC236}">
                <a16:creationId xmlns="" xmlns:a16="http://schemas.microsoft.com/office/drawing/2014/main" id="{264032CE-EBAF-4FEE-91B6-C9E025AB0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091689"/>
            <a:ext cx="3556000" cy="518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8" name="Text Box 6">
            <a:extLst>
              <a:ext uri="{FF2B5EF4-FFF2-40B4-BE49-F238E27FC236}">
                <a16:creationId xmlns="" xmlns:a16="http://schemas.microsoft.com/office/drawing/2014/main" id="{E9D64445-7EB4-4231-9DBD-053B8B044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631"/>
            <a:ext cx="9144000" cy="10772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00CC"/>
                </a:solidFill>
              </a:rPr>
              <a:t>Примеры топограмм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00CC"/>
                </a:solidFill>
              </a:rPr>
              <a:t>для тонкого и толстого кристалла</a:t>
            </a:r>
          </a:p>
        </p:txBody>
      </p:sp>
      <p:pic>
        <p:nvPicPr>
          <p:cNvPr id="146441" name="Picture 9" descr="Рисунок1">
            <a:extLst>
              <a:ext uri="{FF2B5EF4-FFF2-40B4-BE49-F238E27FC236}">
                <a16:creationId xmlns="" xmlns:a16="http://schemas.microsoft.com/office/drawing/2014/main" id="{0B2D7493-2C5F-460B-A921-118954D35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267450"/>
            <a:ext cx="1152525" cy="5905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146442" name="Picture 10" descr="Рисунок2">
            <a:extLst>
              <a:ext uri="{FF2B5EF4-FFF2-40B4-BE49-F238E27FC236}">
                <a16:creationId xmlns="" xmlns:a16="http://schemas.microsoft.com/office/drawing/2014/main" id="{22913C68-B6DA-46C7-BF3A-A7B2D13AA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6267450"/>
            <a:ext cx="1295400" cy="5905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8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Text Box 5">
            <a:extLst>
              <a:ext uri="{FF2B5EF4-FFF2-40B4-BE49-F238E27FC236}">
                <a16:creationId xmlns="" xmlns:a16="http://schemas.microsoft.com/office/drawing/2014/main" id="{CBC4B451-1EB4-41F2-AF0C-3DD0F7C5D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2124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CC"/>
                </a:solidFill>
              </a:rPr>
              <a:t>Рентгеновские топограммы монокристалла кремния</a:t>
            </a:r>
            <a:r>
              <a:rPr lang="en-US" altLang="ru-RU" sz="2800" b="1">
                <a:solidFill>
                  <a:srgbClr val="0000CC"/>
                </a:solidFill>
              </a:rPr>
              <a:t>  </a:t>
            </a:r>
            <a:r>
              <a:rPr lang="ru-RU" altLang="ru-RU" sz="2800" b="1">
                <a:solidFill>
                  <a:srgbClr val="0000CC"/>
                </a:solidFill>
              </a:rPr>
              <a:t>с прямолинейными дислокациями,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CC"/>
                </a:solidFill>
              </a:rPr>
              <a:t>введенными при пластическом изгибе.</a:t>
            </a:r>
            <a:r>
              <a:rPr lang="ru-RU" altLang="ru-RU" sz="2400" b="1">
                <a:solidFill>
                  <a:srgbClr val="0000CC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/>
              <a:t>Кристалл имеет клиновидную форму,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/>
              <a:t>поэтому на концах дислокаций, выходящих на поверхность, наблюдаются биения.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/>
              <a:t>Излучение </a:t>
            </a:r>
            <a:r>
              <a:rPr lang="en-US" altLang="ru-RU" sz="1600" b="1"/>
              <a:t>CuK</a:t>
            </a:r>
            <a:r>
              <a:rPr lang="el-GR" altLang="ru-RU" sz="1600" b="1"/>
              <a:t>α</a:t>
            </a:r>
            <a:r>
              <a:rPr lang="en-US" altLang="ru-RU" sz="1600" b="1"/>
              <a:t>, </a:t>
            </a:r>
            <a:r>
              <a:rPr lang="ru-RU" altLang="ru-RU" sz="1600" b="1"/>
              <a:t>отражение </a:t>
            </a:r>
            <a:r>
              <a:rPr lang="en-US" altLang="ru-RU" sz="1600" b="1"/>
              <a:t>(220)</a:t>
            </a:r>
            <a:r>
              <a:rPr lang="ru-RU" altLang="ru-RU" sz="1600" b="1"/>
              <a:t>, толщина кристалла в толстой его части 3 мм.</a:t>
            </a:r>
          </a:p>
        </p:txBody>
      </p:sp>
      <p:sp>
        <p:nvSpPr>
          <p:cNvPr id="28678" name="Text Box 6">
            <a:extLst>
              <a:ext uri="{FF2B5EF4-FFF2-40B4-BE49-F238E27FC236}">
                <a16:creationId xmlns="" xmlns:a16="http://schemas.microsoft.com/office/drawing/2014/main" id="{57D80393-1F7E-4555-AC2B-CE1962961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27738"/>
            <a:ext cx="914400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i="1" dirty="0">
                <a:solidFill>
                  <a:srgbClr val="0000FF"/>
                </a:solidFill>
              </a:rPr>
              <a:t>В</a:t>
            </a:r>
            <a:r>
              <a:rPr lang="en-US" altLang="ru-RU" sz="1200" i="1" dirty="0">
                <a:solidFill>
                  <a:srgbClr val="0000FF"/>
                </a:solidFill>
              </a:rPr>
              <a:t>.</a:t>
            </a:r>
            <a:r>
              <a:rPr lang="ru-RU" altLang="ru-RU" sz="1200" i="1" dirty="0">
                <a:solidFill>
                  <a:srgbClr val="0000FF"/>
                </a:solidFill>
              </a:rPr>
              <a:t>Л</a:t>
            </a:r>
            <a:r>
              <a:rPr lang="en-US" altLang="ru-RU" sz="1200" i="1" dirty="0">
                <a:solidFill>
                  <a:srgbClr val="0000FF"/>
                </a:solidFill>
              </a:rPr>
              <a:t>.</a:t>
            </a:r>
            <a:r>
              <a:rPr lang="ru-RU" altLang="ru-RU" sz="1200" i="1" dirty="0" err="1">
                <a:solidFill>
                  <a:srgbClr val="0000FF"/>
                </a:solidFill>
              </a:rPr>
              <a:t>Инденбом</a:t>
            </a:r>
            <a:r>
              <a:rPr lang="en-US" altLang="ru-RU" sz="1200" i="1" dirty="0">
                <a:solidFill>
                  <a:srgbClr val="0000FF"/>
                </a:solidFill>
              </a:rPr>
              <a:t>, </a:t>
            </a:r>
            <a:r>
              <a:rPr lang="ru-RU" altLang="ru-RU" sz="1200" i="1" dirty="0">
                <a:solidFill>
                  <a:srgbClr val="0000FF"/>
                </a:solidFill>
              </a:rPr>
              <a:t>В</a:t>
            </a:r>
            <a:r>
              <a:rPr lang="en-US" altLang="ru-RU" sz="1200" i="1" dirty="0">
                <a:solidFill>
                  <a:srgbClr val="0000FF"/>
                </a:solidFill>
              </a:rPr>
              <a:t>.</a:t>
            </a:r>
            <a:r>
              <a:rPr lang="ru-RU" altLang="ru-RU" sz="1200" i="1" dirty="0">
                <a:solidFill>
                  <a:srgbClr val="0000FF"/>
                </a:solidFill>
              </a:rPr>
              <a:t>М</a:t>
            </a:r>
            <a:r>
              <a:rPr lang="en-US" altLang="ru-RU" sz="1200" i="1" dirty="0">
                <a:solidFill>
                  <a:srgbClr val="0000FF"/>
                </a:solidFill>
              </a:rPr>
              <a:t>.</a:t>
            </a:r>
            <a:r>
              <a:rPr lang="ru-RU" altLang="ru-RU" sz="1200" i="1" dirty="0">
                <a:solidFill>
                  <a:srgbClr val="0000FF"/>
                </a:solidFill>
              </a:rPr>
              <a:t>Каганер,</a:t>
            </a:r>
            <a:r>
              <a:rPr lang="en-US" altLang="ru-RU" sz="1200" i="1" dirty="0">
                <a:solidFill>
                  <a:srgbClr val="0000FF"/>
                </a:solidFill>
              </a:rPr>
              <a:t> </a:t>
            </a:r>
            <a:r>
              <a:rPr lang="ru-RU" altLang="ru-RU" sz="1200" i="1" dirty="0" err="1">
                <a:solidFill>
                  <a:srgbClr val="0000FF"/>
                </a:solidFill>
              </a:rPr>
              <a:t>ЭВ.Суворов</a:t>
            </a:r>
            <a:r>
              <a:rPr lang="ru-RU" altLang="ru-RU" sz="1200" i="1" dirty="0">
                <a:solidFill>
                  <a:srgbClr val="0000FF"/>
                </a:solidFill>
              </a:rPr>
              <a:t>, В</a:t>
            </a:r>
            <a:r>
              <a:rPr lang="en-US" altLang="ru-RU" sz="1200" i="1" dirty="0">
                <a:solidFill>
                  <a:srgbClr val="0000FF"/>
                </a:solidFill>
              </a:rPr>
              <a:t>.</a:t>
            </a:r>
            <a:r>
              <a:rPr lang="ru-RU" altLang="ru-RU" sz="1200" i="1" dirty="0" err="1">
                <a:solidFill>
                  <a:srgbClr val="0000FF"/>
                </a:solidFill>
              </a:rPr>
              <a:t>Мелинг</a:t>
            </a:r>
            <a:r>
              <a:rPr lang="ru-RU" altLang="ru-RU" sz="1200" dirty="0">
                <a:solidFill>
                  <a:srgbClr val="0000FF"/>
                </a:solidFill>
              </a:rPr>
              <a:t> </a:t>
            </a:r>
            <a:r>
              <a:rPr lang="en-US" altLang="ru-RU" sz="1200" i="1" dirty="0" err="1">
                <a:solidFill>
                  <a:srgbClr val="0000FF"/>
                </a:solidFill>
              </a:rPr>
              <a:t>Phys.Stat.Sol</a:t>
            </a:r>
            <a:r>
              <a:rPr lang="en-US" altLang="ru-RU" sz="1200" i="1" dirty="0">
                <a:solidFill>
                  <a:srgbClr val="0000FF"/>
                </a:solidFill>
              </a:rPr>
              <a:t>. (a)83, 1, 1984, p.195-205</a:t>
            </a:r>
            <a:r>
              <a:rPr lang="ru-RU" altLang="ru-RU" sz="1200" i="1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28680" name="Picture 8" descr="f111">
            <a:extLst>
              <a:ext uri="{FF2B5EF4-FFF2-40B4-BE49-F238E27FC236}">
                <a16:creationId xmlns="" xmlns:a16="http://schemas.microsoft.com/office/drawing/2014/main" id="{CC45D56E-9516-465C-A816-18CD52F28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6125"/>
            <a:ext cx="4422775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5" descr="G:\2015-2016\MSU 2015-2016\II - семестр\Figs\Клин с дислокацией.tif">
            <a:extLst>
              <a:ext uri="{FF2B5EF4-FFF2-40B4-BE49-F238E27FC236}">
                <a16:creationId xmlns="" xmlns:a16="http://schemas.microsoft.com/office/drawing/2014/main" id="{0241016E-C2F7-4A8D-85DA-5FF3DE3B9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39975"/>
            <a:ext cx="4572000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 animBg="1"/>
      <p:bldP spid="28678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f-7-abc">
            <a:extLst>
              <a:ext uri="{FF2B5EF4-FFF2-40B4-BE49-F238E27FC236}">
                <a16:creationId xmlns="" xmlns:a16="http://schemas.microsoft.com/office/drawing/2014/main" id="{165525EF-1805-46BF-92C8-97AA5DBE0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16113"/>
            <a:ext cx="878522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5">
            <a:extLst>
              <a:ext uri="{FF2B5EF4-FFF2-40B4-BE49-F238E27FC236}">
                <a16:creationId xmlns="" xmlns:a16="http://schemas.microsoft.com/office/drawing/2014/main" id="{1B33B4D8-9E38-41C6-ACBC-181806495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373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</a:rPr>
              <a:t>Численное моделирование волнового поля в толстом кристалле в плоскости рассеяния</a:t>
            </a:r>
            <a:r>
              <a:rPr lang="en-US" altLang="ru-RU" sz="2800" b="1">
                <a:solidFill>
                  <a:srgbClr val="3333FF"/>
                </a:solidFill>
              </a:rPr>
              <a:t> (oo’</a:t>
            </a:r>
            <a:r>
              <a:rPr lang="ru-RU" altLang="ru-RU" sz="2800" b="1">
                <a:solidFill>
                  <a:srgbClr val="3333FF"/>
                </a:solidFill>
              </a:rPr>
              <a:t> - ось дислокации)</a:t>
            </a:r>
          </a:p>
        </p:txBody>
      </p:sp>
      <p:sp>
        <p:nvSpPr>
          <p:cNvPr id="70660" name="Line 6">
            <a:extLst>
              <a:ext uri="{FF2B5EF4-FFF2-40B4-BE49-F238E27FC236}">
                <a16:creationId xmlns="" xmlns:a16="http://schemas.microsoft.com/office/drawing/2014/main" id="{5491549B-7B04-4110-AB97-43DA0C1D6EE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03350" y="4292600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0661" name="Line 7">
            <a:extLst>
              <a:ext uri="{FF2B5EF4-FFF2-40B4-BE49-F238E27FC236}">
                <a16:creationId xmlns="" xmlns:a16="http://schemas.microsoft.com/office/drawing/2014/main" id="{E5657E06-6A14-4B1B-AAE3-8221536623C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3663" y="4292600"/>
            <a:ext cx="144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0662" name="Text Box 8">
            <a:extLst>
              <a:ext uri="{FF2B5EF4-FFF2-40B4-BE49-F238E27FC236}">
                <a16:creationId xmlns="" xmlns:a16="http://schemas.microsoft.com/office/drawing/2014/main" id="{98310EDD-412B-4AD1-9AAB-C3CA026C2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4076700"/>
            <a:ext cx="38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/>
              <a:t>О</a:t>
            </a:r>
          </a:p>
        </p:txBody>
      </p:sp>
      <p:sp>
        <p:nvSpPr>
          <p:cNvPr id="70663" name="Text Box 9">
            <a:extLst>
              <a:ext uri="{FF2B5EF4-FFF2-40B4-BE49-F238E27FC236}">
                <a16:creationId xmlns="" xmlns:a16="http://schemas.microsoft.com/office/drawing/2014/main" id="{33A81B3E-7D00-4BD1-A4BB-7CD79395C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6550" y="4076700"/>
            <a:ext cx="450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/>
              <a:t>О</a:t>
            </a:r>
            <a:r>
              <a:rPr lang="en-US" altLang="ru-RU" sz="2000" b="1"/>
              <a:t>’</a:t>
            </a:r>
            <a:endParaRPr lang="ru-RU" altLang="ru-RU" sz="2000" b="1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FCCF43E-62D2-434E-BF71-9BC50CD5A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4688" y="2060575"/>
            <a:ext cx="13081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/>
              <a:t>E</a:t>
            </a:r>
            <a:r>
              <a:rPr lang="en-US" altLang="ru-RU" baseline="-25000"/>
              <a:t>n</a:t>
            </a:r>
            <a:r>
              <a:rPr lang="en-US" altLang="ru-RU"/>
              <a:t>+E</a:t>
            </a:r>
            <a:r>
              <a:rPr lang="en-US" altLang="ru-RU" baseline="-25000"/>
              <a:t>a</a:t>
            </a:r>
            <a:endParaRPr lang="ru-RU" altLang="ru-RU" baseline="-25000"/>
          </a:p>
        </p:txBody>
      </p:sp>
      <p:sp>
        <p:nvSpPr>
          <p:cNvPr id="3" name="Овал 2">
            <a:extLst>
              <a:ext uri="{FF2B5EF4-FFF2-40B4-BE49-F238E27FC236}">
                <a16:creationId xmlns="" xmlns:a16="http://schemas.microsoft.com/office/drawing/2014/main" id="{951FED6E-55F3-4614-8367-B90471F3388C}"/>
              </a:ext>
            </a:extLst>
          </p:cNvPr>
          <p:cNvSpPr/>
          <p:nvPr/>
        </p:nvSpPr>
        <p:spPr>
          <a:xfrm>
            <a:off x="3497263" y="1779588"/>
            <a:ext cx="2024062" cy="11461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="" xmlns:a16="http://schemas.microsoft.com/office/drawing/2014/main" id="{A3896C1F-3FA4-4C55-B5B8-1B104C47445F}"/>
              </a:ext>
            </a:extLst>
          </p:cNvPr>
          <p:cNvCxnSpPr/>
          <p:nvPr/>
        </p:nvCxnSpPr>
        <p:spPr>
          <a:xfrm>
            <a:off x="5148263" y="2205038"/>
            <a:ext cx="1876425" cy="14763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22FFCE2F-9D8B-43C7-A9D7-5CE2125FBD9F}"/>
              </a:ext>
            </a:extLst>
          </p:cNvPr>
          <p:cNvSpPr/>
          <p:nvPr/>
        </p:nvSpPr>
        <p:spPr>
          <a:xfrm>
            <a:off x="2771775" y="3348038"/>
            <a:ext cx="3455988" cy="7905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7475A13-DAF9-47C7-B487-828C6706F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3500438"/>
            <a:ext cx="15367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/>
              <a:t>E</a:t>
            </a:r>
            <a:r>
              <a:rPr lang="en-US" altLang="ru-RU" baseline="-25000"/>
              <a:t>a</a:t>
            </a:r>
            <a:r>
              <a:rPr lang="en-US" altLang="ru-RU"/>
              <a:t> = E</a:t>
            </a:r>
            <a:r>
              <a:rPr lang="en-US" altLang="ru-RU" baseline="-25000"/>
              <a:t>B</a:t>
            </a:r>
            <a:endParaRPr lang="ru-RU" altLang="ru-RU" baseline="-25000"/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="" xmlns:a16="http://schemas.microsoft.com/office/drawing/2014/main" id="{8AA483E6-0209-428A-844F-921A7ECE9D9A}"/>
              </a:ext>
            </a:extLst>
          </p:cNvPr>
          <p:cNvCxnSpPr>
            <a:endCxn id="8" idx="1"/>
          </p:cNvCxnSpPr>
          <p:nvPr/>
        </p:nvCxnSpPr>
        <p:spPr>
          <a:xfrm>
            <a:off x="5724525" y="3573463"/>
            <a:ext cx="1439863" cy="2206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>
            <a:extLst>
              <a:ext uri="{FF2B5EF4-FFF2-40B4-BE49-F238E27FC236}">
                <a16:creationId xmlns="" xmlns:a16="http://schemas.microsoft.com/office/drawing/2014/main" id="{3EB2F88B-EEF1-4208-907E-53E3F9C9DB53}"/>
              </a:ext>
            </a:extLst>
          </p:cNvPr>
          <p:cNvSpPr/>
          <p:nvPr/>
        </p:nvSpPr>
        <p:spPr>
          <a:xfrm>
            <a:off x="2771775" y="4473575"/>
            <a:ext cx="3455988" cy="5397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F4B493D8-6EF3-4D10-8F82-314F01F7C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738" y="5013325"/>
            <a:ext cx="1277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/>
              <a:t>E</a:t>
            </a:r>
            <a:r>
              <a:rPr lang="en-US" altLang="ru-RU" baseline="-25000"/>
              <a:t>n</a:t>
            </a:r>
            <a:r>
              <a:rPr lang="en-US" altLang="ru-RU"/>
              <a:t>+E</a:t>
            </a:r>
            <a:r>
              <a:rPr lang="en-US" altLang="ru-RU" baseline="-25000"/>
              <a:t>a</a:t>
            </a:r>
            <a:endParaRPr lang="ru-RU" altLang="ru-RU" baseline="-25000"/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="" xmlns:a16="http://schemas.microsoft.com/office/drawing/2014/main" id="{3D67DE6E-3905-4C8C-A60C-A215BDA077EF}"/>
              </a:ext>
            </a:extLst>
          </p:cNvPr>
          <p:cNvCxnSpPr/>
          <p:nvPr/>
        </p:nvCxnSpPr>
        <p:spPr>
          <a:xfrm flipH="1">
            <a:off x="1476375" y="4743450"/>
            <a:ext cx="1871663" cy="5619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animBg="1"/>
      <p:bldP spid="70662" grpId="0"/>
      <p:bldP spid="70663" grpId="0"/>
      <p:bldP spid="2" grpId="0"/>
      <p:bldP spid="3" grpId="0" animBg="1"/>
      <p:bldP spid="7" grpId="0" animBg="1"/>
      <p:bldP spid="8" grpId="0"/>
      <p:bldP spid="13" grpId="0" animBg="1"/>
      <p:bldP spid="14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="" xmlns:a16="http://schemas.microsoft.com/office/drawing/2014/main" id="{054A94F2-636B-4198-8AF0-4163B76D4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CC"/>
                </a:solidFill>
              </a:rPr>
              <a:t>Стереотопограммы кристалла кремния,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CC"/>
                </a:solidFill>
              </a:rPr>
              <a:t>снятые по методике Бормана</a:t>
            </a:r>
          </a:p>
        </p:txBody>
      </p:sp>
      <p:sp>
        <p:nvSpPr>
          <p:cNvPr id="3" name="Rectangle 17">
            <a:extLst>
              <a:ext uri="{FF2B5EF4-FFF2-40B4-BE49-F238E27FC236}">
                <a16:creationId xmlns="" xmlns:a16="http://schemas.microsoft.com/office/drawing/2014/main" id="{7443AFD8-96E0-4521-82AB-18688CB1D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14438"/>
            <a:ext cx="4643438" cy="40719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/>
          </a:p>
        </p:txBody>
      </p:sp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62EAE5E7-ED7E-45A2-BD1B-4277DE0A9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" y="3014663"/>
            <a:ext cx="2735263" cy="11525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/>
          </a:p>
        </p:txBody>
      </p:sp>
      <p:sp>
        <p:nvSpPr>
          <p:cNvPr id="5" name="Line 9">
            <a:extLst>
              <a:ext uri="{FF2B5EF4-FFF2-40B4-BE49-F238E27FC236}">
                <a16:creationId xmlns="" xmlns:a16="http://schemas.microsoft.com/office/drawing/2014/main" id="{DA234E8D-A054-471A-A012-29FD6A5EA3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5900" y="2151063"/>
            <a:ext cx="1439863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Line 10">
            <a:extLst>
              <a:ext uri="{FF2B5EF4-FFF2-40B4-BE49-F238E27FC236}">
                <a16:creationId xmlns="" xmlns:a16="http://schemas.microsoft.com/office/drawing/2014/main" id="{F87BB5D0-B590-46E0-B531-1BE961F945E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51163" y="2151063"/>
            <a:ext cx="1296987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Line 11">
            <a:extLst>
              <a:ext uri="{FF2B5EF4-FFF2-40B4-BE49-F238E27FC236}">
                <a16:creationId xmlns="" xmlns:a16="http://schemas.microsoft.com/office/drawing/2014/main" id="{6EC2064F-BDA6-4407-8EFA-81926FD57087}"/>
              </a:ext>
            </a:extLst>
          </p:cNvPr>
          <p:cNvSpPr>
            <a:spLocks noChangeShapeType="1"/>
          </p:cNvSpPr>
          <p:nvPr/>
        </p:nvSpPr>
        <p:spPr bwMode="auto">
          <a:xfrm>
            <a:off x="1655763" y="2151063"/>
            <a:ext cx="2592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Line 12">
            <a:extLst>
              <a:ext uri="{FF2B5EF4-FFF2-40B4-BE49-F238E27FC236}">
                <a16:creationId xmlns="" xmlns:a16="http://schemas.microsoft.com/office/drawing/2014/main" id="{925907A1-5381-479A-BD25-E9012EEBB4EA}"/>
              </a:ext>
            </a:extLst>
          </p:cNvPr>
          <p:cNvSpPr>
            <a:spLocks noChangeShapeType="1"/>
          </p:cNvSpPr>
          <p:nvPr/>
        </p:nvSpPr>
        <p:spPr bwMode="auto">
          <a:xfrm>
            <a:off x="4248150" y="21510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Line 13">
            <a:extLst>
              <a:ext uri="{FF2B5EF4-FFF2-40B4-BE49-F238E27FC236}">
                <a16:creationId xmlns="" xmlns:a16="http://schemas.microsoft.com/office/drawing/2014/main" id="{E8384B27-A6D7-4706-BBE9-A30912C753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51163" y="3159125"/>
            <a:ext cx="1296987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Line 14">
            <a:extLst>
              <a:ext uri="{FF2B5EF4-FFF2-40B4-BE49-F238E27FC236}">
                <a16:creationId xmlns="" xmlns:a16="http://schemas.microsoft.com/office/drawing/2014/main" id="{7B81FB22-3BD8-4488-93A1-B85B04A9E51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48150" y="2151063"/>
            <a:ext cx="0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" name="Text Box 6">
            <a:extLst>
              <a:ext uri="{FF2B5EF4-FFF2-40B4-BE49-F238E27FC236}">
                <a16:creationId xmlns="" xmlns:a16="http://schemas.microsoft.com/office/drawing/2014/main" id="{DEF136B5-6C83-487F-9B72-B0F787C17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57850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0000CC"/>
                </a:solidFill>
              </a:rPr>
              <a:t>Кристалл имеет форму прямоугольной призмы, трансмиссионные топограммы  получены с двух его граней под прямым углом. Топограммы позволяют получить  полную реконструкцию объема образца (из работы В.И.Никитенко, Л.Н. Данильчука).</a:t>
            </a:r>
          </a:p>
        </p:txBody>
      </p:sp>
      <p:pic>
        <p:nvPicPr>
          <p:cNvPr id="92172" name="Picture 3" descr="E:\124a.tif">
            <a:extLst>
              <a:ext uri="{FF2B5EF4-FFF2-40B4-BE49-F238E27FC236}">
                <a16:creationId xmlns="" xmlns:a16="http://schemas.microsoft.com/office/drawing/2014/main" id="{F7D0885A-ABC6-45DA-BBB1-83D67A1DF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1214438"/>
            <a:ext cx="3786187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3" name="Picture 4" descr="E:\123a.tif">
            <a:extLst>
              <a:ext uri="{FF2B5EF4-FFF2-40B4-BE49-F238E27FC236}">
                <a16:creationId xmlns="" xmlns:a16="http://schemas.microsoft.com/office/drawing/2014/main" id="{51D08601-A5F0-4302-A48F-3ED6FAA72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3357563"/>
            <a:ext cx="3783012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Прямая со стрелкой 17">
            <a:extLst>
              <a:ext uri="{FF2B5EF4-FFF2-40B4-BE49-F238E27FC236}">
                <a16:creationId xmlns="" xmlns:a16="http://schemas.microsoft.com/office/drawing/2014/main" id="{512537D3-8786-4748-A615-CC718D31E7D7}"/>
              </a:ext>
            </a:extLst>
          </p:cNvPr>
          <p:cNvCxnSpPr/>
          <p:nvPr/>
        </p:nvCxnSpPr>
        <p:spPr>
          <a:xfrm rot="5400000">
            <a:off x="1393825" y="1963738"/>
            <a:ext cx="1214437" cy="1588"/>
          </a:xfrm>
          <a:prstGeom prst="straightConnector1">
            <a:avLst/>
          </a:prstGeom>
          <a:ln w="57150">
            <a:solidFill>
              <a:srgbClr val="6666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="" xmlns:a16="http://schemas.microsoft.com/office/drawing/2014/main" id="{8AD777EF-4F49-4A2C-965C-E278A84E38DF}"/>
              </a:ext>
            </a:extLst>
          </p:cNvPr>
          <p:cNvCxnSpPr/>
          <p:nvPr/>
        </p:nvCxnSpPr>
        <p:spPr>
          <a:xfrm rot="5400000">
            <a:off x="1822450" y="1963738"/>
            <a:ext cx="1214437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="" xmlns:a16="http://schemas.microsoft.com/office/drawing/2014/main" id="{EC49094E-0D7D-4BE2-9111-2D79A1884EC5}"/>
              </a:ext>
            </a:extLst>
          </p:cNvPr>
          <p:cNvCxnSpPr/>
          <p:nvPr/>
        </p:nvCxnSpPr>
        <p:spPr>
          <a:xfrm flipV="1">
            <a:off x="500063" y="3571875"/>
            <a:ext cx="1143000" cy="9286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77" name="TextBox 22">
            <a:extLst>
              <a:ext uri="{FF2B5EF4-FFF2-40B4-BE49-F238E27FC236}">
                <a16:creationId xmlns="" xmlns:a16="http://schemas.microsoft.com/office/drawing/2014/main" id="{9E061EEB-91E1-43A3-A276-D53654542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86313"/>
            <a:ext cx="4640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/>
              <a:t>Черные стрелки – направления просвечивания;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6666FF"/>
                </a:solidFill>
              </a:rPr>
              <a:t>Синяя стрелка – направление роста кристалла</a:t>
            </a: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="" xmlns:a16="http://schemas.microsoft.com/office/drawing/2014/main" id="{0BBBC273-7C7B-461C-95F7-F2846077B99D}"/>
              </a:ext>
            </a:extLst>
          </p:cNvPr>
          <p:cNvCxnSpPr/>
          <p:nvPr/>
        </p:nvCxnSpPr>
        <p:spPr>
          <a:xfrm>
            <a:off x="1785938" y="3786188"/>
            <a:ext cx="3429000" cy="571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="" xmlns:a16="http://schemas.microsoft.com/office/drawing/2014/main" id="{DE00EAA4-A622-4360-BF46-90CBE67A4D4B}"/>
              </a:ext>
            </a:extLst>
          </p:cNvPr>
          <p:cNvCxnSpPr/>
          <p:nvPr/>
        </p:nvCxnSpPr>
        <p:spPr>
          <a:xfrm>
            <a:off x="2571750" y="1714500"/>
            <a:ext cx="2643188" cy="4286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3" grpId="0" animBg="1"/>
      <p:bldP spid="92177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Box 1">
            <a:extLst>
              <a:ext uri="{FF2B5EF4-FFF2-40B4-BE49-F238E27FC236}">
                <a16:creationId xmlns="" xmlns:a16="http://schemas.microsoft.com/office/drawing/2014/main" id="{A6A4ACB9-315C-4209-A1B5-97F4917F6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66900"/>
            <a:ext cx="9144000" cy="30464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>
                <a:solidFill>
                  <a:srgbClr val="0000FF"/>
                </a:solidFill>
              </a:rPr>
              <a:t>Примеры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>
                <a:solidFill>
                  <a:srgbClr val="0000FF"/>
                </a:solidFill>
              </a:rPr>
              <a:t>Рентген</a:t>
            </a:r>
            <a:r>
              <a:rPr lang="en-US" altLang="ru-RU" sz="4800" b="1">
                <a:solidFill>
                  <a:srgbClr val="0000FF"/>
                </a:solidFill>
              </a:rPr>
              <a:t>-</a:t>
            </a:r>
            <a:r>
              <a:rPr lang="ru-RU" altLang="ru-RU" sz="4800" b="1">
                <a:solidFill>
                  <a:srgbClr val="0000FF"/>
                </a:solidFill>
              </a:rPr>
              <a:t>топографических исследований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>
                <a:solidFill>
                  <a:srgbClr val="0000FF"/>
                </a:solidFill>
              </a:rPr>
              <a:t>монокристаллов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3-06A">
            <a:extLst>
              <a:ext uri="{FF2B5EF4-FFF2-40B4-BE49-F238E27FC236}">
                <a16:creationId xmlns="" xmlns:a16="http://schemas.microsoft.com/office/drawing/2014/main" id="{0FA61072-F76C-4EEB-B7F7-F33D4F651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857375"/>
            <a:ext cx="6715125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5">
            <a:extLst>
              <a:ext uri="{FF2B5EF4-FFF2-40B4-BE49-F238E27FC236}">
                <a16:creationId xmlns="" xmlns:a16="http://schemas.microsoft.com/office/drawing/2014/main" id="{ADAE5E29-287F-4267-B324-C7660C6F3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CC"/>
                </a:solidFill>
              </a:rPr>
              <a:t>Изображение магнитных доменов (метод Ланга)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CC"/>
                </a:solidFill>
              </a:rPr>
              <a:t>монокристалла железо-итриевого граната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CC"/>
                </a:solidFill>
              </a:rPr>
              <a:t>Излучение </a:t>
            </a:r>
            <a:r>
              <a:rPr lang="en-US" altLang="ru-RU" sz="2400" b="1">
                <a:solidFill>
                  <a:srgbClr val="0000CC"/>
                </a:solidFill>
              </a:rPr>
              <a:t>AgKa,</a:t>
            </a:r>
            <a:r>
              <a:rPr lang="ru-RU" altLang="ru-RU" sz="2400" b="1">
                <a:solidFill>
                  <a:srgbClr val="0000CC"/>
                </a:solidFill>
              </a:rPr>
              <a:t> отражение (800),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CC"/>
                </a:solidFill>
              </a:rPr>
              <a:t>толщина кристалла 180 мкм</a:t>
            </a:r>
            <a:endParaRPr lang="ru-RU" altLang="ru-RU" sz="2400"/>
          </a:p>
        </p:txBody>
      </p:sp>
      <p:sp>
        <p:nvSpPr>
          <p:cNvPr id="12294" name="Text Box 6">
            <a:extLst>
              <a:ext uri="{FF2B5EF4-FFF2-40B4-BE49-F238E27FC236}">
                <a16:creationId xmlns="" xmlns:a16="http://schemas.microsoft.com/office/drawing/2014/main" id="{9CB5E7B7-8C82-409A-8D9A-DDBB5E127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34075"/>
            <a:ext cx="9144000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i="1">
                <a:solidFill>
                  <a:srgbClr val="0000FF"/>
                </a:solidFill>
              </a:rPr>
              <a:t>С.Ш.Генделев, Л.М.Дедух, В.И.Никитенко, В.И.Половинкина, Э.В.Суворов, Связь доменной структуры монокристаллов ИЖГ с несовершенствами их строения, Известия АН СССР,35,серия физическая,6,1210-1215,1971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12294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Ge-Si">
            <a:extLst>
              <a:ext uri="{FF2B5EF4-FFF2-40B4-BE49-F238E27FC236}">
                <a16:creationId xmlns="" xmlns:a16="http://schemas.microsoft.com/office/drawing/2014/main" id="{C229A1D0-C159-4D20-A225-02E36FD63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276475"/>
            <a:ext cx="5005388" cy="36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 Box 6">
            <a:extLst>
              <a:ext uri="{FF2B5EF4-FFF2-40B4-BE49-F238E27FC236}">
                <a16:creationId xmlns="" xmlns:a16="http://schemas.microsoft.com/office/drawing/2014/main" id="{ED6DC601-F607-4208-A144-65D26B392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6021388"/>
            <a:ext cx="24511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i="1"/>
              <a:t>Из работы И.Л.Шульпиной</a:t>
            </a:r>
            <a:endParaRPr lang="ru-RU" altLang="ru-RU" sz="1400"/>
          </a:p>
        </p:txBody>
      </p:sp>
      <p:sp>
        <p:nvSpPr>
          <p:cNvPr id="29701" name="Text Box 5">
            <a:extLst>
              <a:ext uri="{FF2B5EF4-FFF2-40B4-BE49-F238E27FC236}">
                <a16:creationId xmlns="" xmlns:a16="http://schemas.microsoft.com/office/drawing/2014/main" id="{DDA4D81F-0AF8-4027-9E4D-70F0D2B21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631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00CC"/>
                </a:solidFill>
              </a:rPr>
              <a:t>Топограмма монокристалла сплава </a:t>
            </a:r>
            <a:r>
              <a:rPr lang="en-US" altLang="ru-RU" sz="2000" b="1">
                <a:solidFill>
                  <a:srgbClr val="0000CC"/>
                </a:solidFill>
              </a:rPr>
              <a:t>Ge</a:t>
            </a:r>
            <a:r>
              <a:rPr lang="ru-RU" altLang="ru-RU" sz="2000" b="1">
                <a:solidFill>
                  <a:srgbClr val="0000CC"/>
                </a:solidFill>
              </a:rPr>
              <a:t>+1%</a:t>
            </a:r>
            <a:r>
              <a:rPr lang="en-US" altLang="ru-RU" sz="2000" b="1">
                <a:solidFill>
                  <a:srgbClr val="0000CC"/>
                </a:solidFill>
              </a:rPr>
              <a:t>Si</a:t>
            </a:r>
            <a:endParaRPr lang="ru-RU" altLang="ru-RU" sz="2000" b="1">
              <a:solidFill>
                <a:srgbClr val="0000CC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/>
              <a:t>Метод аномального прохождения рентгеновских лучей.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/>
              <a:t>Видны полосы роста и дислокации, генерировавшие на них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/>
              <a:t>из-за частичной релаксации напряжений.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/>
              <a:t>Излучение </a:t>
            </a:r>
            <a:r>
              <a:rPr lang="en-US" altLang="ru-RU" sz="2000" b="1"/>
              <a:t>CuK</a:t>
            </a:r>
            <a:r>
              <a:rPr lang="en-US" altLang="ru-RU" sz="2000" b="1">
                <a:latin typeface="Symbol" panose="05050102010706020507" pitchFamily="18" charset="2"/>
              </a:rPr>
              <a:t>a</a:t>
            </a:r>
            <a:r>
              <a:rPr lang="ru-RU" altLang="ru-RU" sz="2000" b="1"/>
              <a:t>, отражение (220).</a:t>
            </a:r>
            <a:r>
              <a:rPr lang="en-US" altLang="ru-RU" sz="2000" b="1"/>
              <a:t> </a:t>
            </a:r>
            <a:endParaRPr lang="ru-RU" altLang="ru-RU" sz="20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 animBg="1"/>
      <p:bldP spid="2970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MTOOLS" val="&lt;WMTools ver=&quot;1.0&quot;&gt;&lt;Timings&gt;&lt;Slide id=&quot;288&quot; dur=&quot;4.562&quot;/&gt;&lt;/Timings&gt;&lt;/WMTools&gt;"/>
</p:tagLst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6237</TotalTime>
  <Words>3467</Words>
  <Application>Microsoft Office PowerPoint</Application>
  <PresentationFormat>Экран (4:3)</PresentationFormat>
  <Paragraphs>544</Paragraphs>
  <Slides>127</Slides>
  <Notes>36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127</vt:i4>
      </vt:variant>
    </vt:vector>
  </HeadingPairs>
  <TitlesOfParts>
    <vt:vector size="130" baseType="lpstr">
      <vt:lpstr>Оформление по умолчанию</vt:lpstr>
      <vt:lpstr>Document</vt:lpstr>
      <vt:lpstr>Equation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Sedykh</dc:creator>
  <cp:lastModifiedBy>Suvorov</cp:lastModifiedBy>
  <cp:revision>704</cp:revision>
  <dcterms:created xsi:type="dcterms:W3CDTF">2008-07-29T16:37:17Z</dcterms:created>
  <dcterms:modified xsi:type="dcterms:W3CDTF">2023-11-20T06:31:42Z</dcterms:modified>
</cp:coreProperties>
</file>