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258" r:id="rId3"/>
    <p:sldId id="296" r:id="rId4"/>
    <p:sldId id="302" r:id="rId5"/>
    <p:sldId id="270" r:id="rId6"/>
    <p:sldId id="297" r:id="rId7"/>
    <p:sldId id="298" r:id="rId8"/>
    <p:sldId id="299" r:id="rId9"/>
    <p:sldId id="295" r:id="rId10"/>
    <p:sldId id="301" r:id="rId11"/>
    <p:sldId id="300" r:id="rId12"/>
    <p:sldId id="292" r:id="rId13"/>
    <p:sldId id="293" r:id="rId14"/>
    <p:sldId id="283" r:id="rId15"/>
    <p:sldId id="264" r:id="rId16"/>
    <p:sldId id="274" r:id="rId17"/>
    <p:sldId id="259" r:id="rId18"/>
    <p:sldId id="275" r:id="rId19"/>
    <p:sldId id="262" r:id="rId20"/>
    <p:sldId id="288" r:id="rId21"/>
    <p:sldId id="267" r:id="rId22"/>
    <p:sldId id="284" r:id="rId23"/>
    <p:sldId id="263" r:id="rId24"/>
    <p:sldId id="276" r:id="rId25"/>
    <p:sldId id="282" r:id="rId26"/>
    <p:sldId id="260" r:id="rId27"/>
    <p:sldId id="261" r:id="rId28"/>
    <p:sldId id="273" r:id="rId29"/>
    <p:sldId id="266" r:id="rId30"/>
    <p:sldId id="277" r:id="rId31"/>
    <p:sldId id="271" r:id="rId32"/>
    <p:sldId id="289" r:id="rId33"/>
    <p:sldId id="272" r:id="rId34"/>
    <p:sldId id="278" r:id="rId35"/>
    <p:sldId id="268" r:id="rId36"/>
    <p:sldId id="285" r:id="rId37"/>
    <p:sldId id="265" r:id="rId38"/>
    <p:sldId id="286" r:id="rId39"/>
    <p:sldId id="269" r:id="rId40"/>
    <p:sldId id="287" r:id="rId41"/>
    <p:sldId id="290" r:id="rId42"/>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8" d="100"/>
          <a:sy n="98" d="100"/>
        </p:scale>
        <p:origin x="1596" y="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8E3DD49E-5F01-4DE7-914E-2C47F5CACFF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ru-RU"/>
          </a:p>
        </p:txBody>
      </p:sp>
      <p:sp>
        <p:nvSpPr>
          <p:cNvPr id="3" name="Дата 2">
            <a:extLst>
              <a:ext uri="{FF2B5EF4-FFF2-40B4-BE49-F238E27FC236}">
                <a16:creationId xmlns:a16="http://schemas.microsoft.com/office/drawing/2014/main" id="{CE95E692-4612-4A65-B6C6-9E1502C57AD4}"/>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FBC7057F-AB58-4567-914E-4F04283D6002}" type="datetimeFigureOut">
              <a:rPr lang="ru-RU"/>
              <a:pPr>
                <a:defRPr/>
              </a:pPr>
              <a:t>06.09.2022</a:t>
            </a:fld>
            <a:endParaRPr lang="ru-RU"/>
          </a:p>
        </p:txBody>
      </p:sp>
      <p:sp>
        <p:nvSpPr>
          <p:cNvPr id="4" name="Образ слайда 3">
            <a:extLst>
              <a:ext uri="{FF2B5EF4-FFF2-40B4-BE49-F238E27FC236}">
                <a16:creationId xmlns:a16="http://schemas.microsoft.com/office/drawing/2014/main" id="{754B706E-EDBC-4F74-8ED0-B5FB2251A3E0}"/>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a:extLst>
              <a:ext uri="{FF2B5EF4-FFF2-40B4-BE49-F238E27FC236}">
                <a16:creationId xmlns:a16="http://schemas.microsoft.com/office/drawing/2014/main" id="{21CCD1F8-1FF0-4514-AE42-36A7151E6F6F}"/>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a:extLst>
              <a:ext uri="{FF2B5EF4-FFF2-40B4-BE49-F238E27FC236}">
                <a16:creationId xmlns:a16="http://schemas.microsoft.com/office/drawing/2014/main" id="{B3B33200-3405-4ABD-95C9-048D82804B78}"/>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ru-RU"/>
          </a:p>
        </p:txBody>
      </p:sp>
      <p:sp>
        <p:nvSpPr>
          <p:cNvPr id="7" name="Номер слайда 6">
            <a:extLst>
              <a:ext uri="{FF2B5EF4-FFF2-40B4-BE49-F238E27FC236}">
                <a16:creationId xmlns:a16="http://schemas.microsoft.com/office/drawing/2014/main" id="{0EC7109D-86DF-49FD-8669-029E4F097AE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BFE0E8D-D391-4B56-A90F-71C4E7B170E3}" type="slidenum">
              <a:rPr lang="ru-RU" altLang="ru-RU"/>
              <a:pPr/>
              <a:t>‹#›</a:t>
            </a:fld>
            <a:endParaRPr lang="ru-RU"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Образ слайда 1">
            <a:extLst>
              <a:ext uri="{FF2B5EF4-FFF2-40B4-BE49-F238E27FC236}">
                <a16:creationId xmlns:a16="http://schemas.microsoft.com/office/drawing/2014/main" id="{F7E49E9C-6EC2-4D1F-8246-87BBB8D6FA10}"/>
              </a:ext>
            </a:extLst>
          </p:cNvPr>
          <p:cNvSpPr>
            <a:spLocks noGrp="1" noRot="1" noChangeAspect="1" noTextEdit="1"/>
          </p:cNvSpPr>
          <p:nvPr>
            <p:ph type="sldImg"/>
          </p:nvPr>
        </p:nvSpPr>
        <p:spPr>
          <a:ln/>
        </p:spPr>
      </p:sp>
      <p:sp>
        <p:nvSpPr>
          <p:cNvPr id="165891" name="Заметки 2">
            <a:extLst>
              <a:ext uri="{FF2B5EF4-FFF2-40B4-BE49-F238E27FC236}">
                <a16:creationId xmlns:a16="http://schemas.microsoft.com/office/drawing/2014/main" id="{B6992A19-2ABD-4E09-BB36-3111DF8E522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anose="020B0604020202020204" pitchFamily="34" charset="0"/>
            </a:endParaRPr>
          </a:p>
        </p:txBody>
      </p:sp>
      <p:sp>
        <p:nvSpPr>
          <p:cNvPr id="165892" name="Номер слайда 3">
            <a:extLst>
              <a:ext uri="{FF2B5EF4-FFF2-40B4-BE49-F238E27FC236}">
                <a16:creationId xmlns:a16="http://schemas.microsoft.com/office/drawing/2014/main" id="{D1FD52D5-A5B4-42C6-9BCA-60B1F7B3E98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EB7662F-FFF9-4BCF-A0A6-DD0EE53059C6}" type="slidenum">
              <a:rPr lang="ru-RU" altLang="ru-RU"/>
              <a:pPr/>
              <a:t>3</a:t>
            </a:fld>
            <a:endParaRPr lang="ru-RU" altLang="ru-RU"/>
          </a:p>
        </p:txBody>
      </p:sp>
    </p:spTree>
    <p:extLst>
      <p:ext uri="{BB962C8B-B14F-4D97-AF65-F5344CB8AC3E}">
        <p14:creationId xmlns:p14="http://schemas.microsoft.com/office/powerpoint/2010/main" val="3250704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Образ слайда 1">
            <a:extLst>
              <a:ext uri="{FF2B5EF4-FFF2-40B4-BE49-F238E27FC236}">
                <a16:creationId xmlns:a16="http://schemas.microsoft.com/office/drawing/2014/main" id="{50F699BB-7381-4B84-8A0D-E48CA5EDB146}"/>
              </a:ext>
            </a:extLst>
          </p:cNvPr>
          <p:cNvSpPr>
            <a:spLocks noGrp="1" noRot="1" noChangeAspect="1" noTextEdit="1"/>
          </p:cNvSpPr>
          <p:nvPr>
            <p:ph type="sldImg"/>
          </p:nvPr>
        </p:nvSpPr>
        <p:spPr>
          <a:ln/>
        </p:spPr>
      </p:sp>
      <p:sp>
        <p:nvSpPr>
          <p:cNvPr id="166915" name="Заметки 2">
            <a:extLst>
              <a:ext uri="{FF2B5EF4-FFF2-40B4-BE49-F238E27FC236}">
                <a16:creationId xmlns:a16="http://schemas.microsoft.com/office/drawing/2014/main" id="{2FE0832D-A0FB-4D1A-BB8B-FB50006C397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anose="020B0604020202020204" pitchFamily="34" charset="0"/>
            </a:endParaRPr>
          </a:p>
        </p:txBody>
      </p:sp>
      <p:sp>
        <p:nvSpPr>
          <p:cNvPr id="166916" name="Номер слайда 3">
            <a:extLst>
              <a:ext uri="{FF2B5EF4-FFF2-40B4-BE49-F238E27FC236}">
                <a16:creationId xmlns:a16="http://schemas.microsoft.com/office/drawing/2014/main" id="{D371B1AA-5A39-47A1-B2A9-3B026887255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31AECB3-FBD2-49CB-BE23-0F0CF3FF5E7A}" type="slidenum">
              <a:rPr lang="ru-RU" altLang="ru-RU"/>
              <a:pPr>
                <a:spcBef>
                  <a:spcPct val="0"/>
                </a:spcBef>
              </a:pPr>
              <a:t>6</a:t>
            </a:fld>
            <a:endParaRPr lang="ru-RU" altLang="ru-RU"/>
          </a:p>
        </p:txBody>
      </p:sp>
    </p:spTree>
    <p:extLst>
      <p:ext uri="{BB962C8B-B14F-4D97-AF65-F5344CB8AC3E}">
        <p14:creationId xmlns:p14="http://schemas.microsoft.com/office/powerpoint/2010/main" val="158737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a:extLst>
              <a:ext uri="{FF2B5EF4-FFF2-40B4-BE49-F238E27FC236}">
                <a16:creationId xmlns:a16="http://schemas.microsoft.com/office/drawing/2014/main" id="{86D14F79-C987-48FF-B72A-D3378BABCE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Заметки 2">
            <a:extLst>
              <a:ext uri="{FF2B5EF4-FFF2-40B4-BE49-F238E27FC236}">
                <a16:creationId xmlns:a16="http://schemas.microsoft.com/office/drawing/2014/main" id="{C8A5EFDF-BBC4-47FF-BE84-F25AAE33C6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43012" name="Номер слайда 3">
            <a:extLst>
              <a:ext uri="{FF2B5EF4-FFF2-40B4-BE49-F238E27FC236}">
                <a16:creationId xmlns:a16="http://schemas.microsoft.com/office/drawing/2014/main" id="{AD123BFB-4F6B-461E-8496-B48148EF32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6EE8FA3-D7D2-4BA2-B5A7-A974F5B7CEBB}" type="slidenum">
              <a:rPr lang="ru-RU" altLang="ru-RU">
                <a:latin typeface="Arial" panose="020B0604020202020204" pitchFamily="34" charset="0"/>
              </a:rPr>
              <a:pPr eaLnBrk="1" hangingPunct="1">
                <a:spcBef>
                  <a:spcPct val="0"/>
                </a:spcBef>
              </a:pPr>
              <a:t>15</a:t>
            </a:fld>
            <a:endParaRPr lang="ru-RU" altLang="ru-RU">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Образ слайда 1">
            <a:extLst>
              <a:ext uri="{FF2B5EF4-FFF2-40B4-BE49-F238E27FC236}">
                <a16:creationId xmlns:a16="http://schemas.microsoft.com/office/drawing/2014/main" id="{DECABFFE-6448-4450-91E8-2A9F3ED94A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Заметки 2">
            <a:extLst>
              <a:ext uri="{FF2B5EF4-FFF2-40B4-BE49-F238E27FC236}">
                <a16:creationId xmlns:a16="http://schemas.microsoft.com/office/drawing/2014/main" id="{26E82259-D6B1-4055-A284-3AA139D133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44036" name="Номер слайда 3">
            <a:extLst>
              <a:ext uri="{FF2B5EF4-FFF2-40B4-BE49-F238E27FC236}">
                <a16:creationId xmlns:a16="http://schemas.microsoft.com/office/drawing/2014/main" id="{A8D94FD1-009E-4A7D-8CF2-423ED61D09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28A88B3C-2CF1-4486-9560-85F51A35B4BB}" type="slidenum">
              <a:rPr lang="ru-RU" altLang="ru-RU">
                <a:latin typeface="Arial" panose="020B0604020202020204" pitchFamily="34" charset="0"/>
              </a:rPr>
              <a:pPr eaLnBrk="1" hangingPunct="1">
                <a:spcBef>
                  <a:spcPct val="0"/>
                </a:spcBef>
              </a:pPr>
              <a:t>17</a:t>
            </a:fld>
            <a:endParaRPr lang="ru-RU" altLang="ru-RU">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BFE0E8D-D391-4B56-A90F-71C4E7B170E3}" type="slidenum">
              <a:rPr lang="ru-RU" altLang="ru-RU" smtClean="0"/>
              <a:pPr/>
              <a:t>21</a:t>
            </a:fld>
            <a:endParaRPr lang="ru-RU" altLang="ru-RU"/>
          </a:p>
        </p:txBody>
      </p:sp>
    </p:spTree>
    <p:extLst>
      <p:ext uri="{BB962C8B-B14F-4D97-AF65-F5344CB8AC3E}">
        <p14:creationId xmlns:p14="http://schemas.microsoft.com/office/powerpoint/2010/main" val="1993013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a:extLst>
              <a:ext uri="{FF2B5EF4-FFF2-40B4-BE49-F238E27FC236}">
                <a16:creationId xmlns:a16="http://schemas.microsoft.com/office/drawing/2014/main" id="{BCE771C5-BBEE-4F9C-8D5C-DB0BF807436B}"/>
              </a:ext>
            </a:extLst>
          </p:cNvPr>
          <p:cNvSpPr>
            <a:spLocks noGrp="1"/>
          </p:cNvSpPr>
          <p:nvPr>
            <p:ph type="dt" sz="half" idx="10"/>
          </p:nvPr>
        </p:nvSpPr>
        <p:spPr/>
        <p:txBody>
          <a:bodyPr/>
          <a:lstStyle>
            <a:lvl1pPr>
              <a:defRPr/>
            </a:lvl1pPr>
          </a:lstStyle>
          <a:p>
            <a:pPr>
              <a:defRPr/>
            </a:pPr>
            <a:fld id="{0A89C18C-9452-4B37-B033-D255E6247BD4}" type="datetimeFigureOut">
              <a:rPr lang="ru-RU"/>
              <a:pPr>
                <a:defRPr/>
              </a:pPr>
              <a:t>06.09.2022</a:t>
            </a:fld>
            <a:endParaRPr lang="ru-RU"/>
          </a:p>
        </p:txBody>
      </p:sp>
      <p:sp>
        <p:nvSpPr>
          <p:cNvPr id="5" name="Нижний колонтитул 4">
            <a:extLst>
              <a:ext uri="{FF2B5EF4-FFF2-40B4-BE49-F238E27FC236}">
                <a16:creationId xmlns:a16="http://schemas.microsoft.com/office/drawing/2014/main" id="{F5D84605-DA7B-4511-B97A-086E63B4278C}"/>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56E2A980-24EA-412E-A5AE-25995121784C}"/>
              </a:ext>
            </a:extLst>
          </p:cNvPr>
          <p:cNvSpPr>
            <a:spLocks noGrp="1"/>
          </p:cNvSpPr>
          <p:nvPr>
            <p:ph type="sldNum" sz="quarter" idx="12"/>
          </p:nvPr>
        </p:nvSpPr>
        <p:spPr/>
        <p:txBody>
          <a:bodyPr/>
          <a:lstStyle>
            <a:lvl1pPr>
              <a:defRPr/>
            </a:lvl1pPr>
          </a:lstStyle>
          <a:p>
            <a:fld id="{36095AA0-5267-4183-965E-32C28FC0FAF9}" type="slidenum">
              <a:rPr lang="ru-RU" altLang="ru-RU"/>
              <a:pPr/>
              <a:t>‹#›</a:t>
            </a:fld>
            <a:endParaRPr lang="ru-RU" altLang="ru-RU"/>
          </a:p>
        </p:txBody>
      </p:sp>
    </p:spTree>
    <p:extLst>
      <p:ext uri="{BB962C8B-B14F-4D97-AF65-F5344CB8AC3E}">
        <p14:creationId xmlns:p14="http://schemas.microsoft.com/office/powerpoint/2010/main" val="3675940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6393C31-06C6-4C5C-AB19-8092E387E540}"/>
              </a:ext>
            </a:extLst>
          </p:cNvPr>
          <p:cNvSpPr>
            <a:spLocks noGrp="1"/>
          </p:cNvSpPr>
          <p:nvPr>
            <p:ph type="dt" sz="half" idx="10"/>
          </p:nvPr>
        </p:nvSpPr>
        <p:spPr/>
        <p:txBody>
          <a:bodyPr/>
          <a:lstStyle>
            <a:lvl1pPr>
              <a:defRPr/>
            </a:lvl1pPr>
          </a:lstStyle>
          <a:p>
            <a:pPr>
              <a:defRPr/>
            </a:pPr>
            <a:fld id="{E322D026-A773-40BA-8736-7C00C684E546}" type="datetimeFigureOut">
              <a:rPr lang="ru-RU"/>
              <a:pPr>
                <a:defRPr/>
              </a:pPr>
              <a:t>06.09.2022</a:t>
            </a:fld>
            <a:endParaRPr lang="ru-RU"/>
          </a:p>
        </p:txBody>
      </p:sp>
      <p:sp>
        <p:nvSpPr>
          <p:cNvPr id="5" name="Нижний колонтитул 4">
            <a:extLst>
              <a:ext uri="{FF2B5EF4-FFF2-40B4-BE49-F238E27FC236}">
                <a16:creationId xmlns:a16="http://schemas.microsoft.com/office/drawing/2014/main" id="{37BFEDF3-1514-4113-B187-9DF68596A915}"/>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A8E7CF88-15D2-4FF9-AA68-76073953F2AD}"/>
              </a:ext>
            </a:extLst>
          </p:cNvPr>
          <p:cNvSpPr>
            <a:spLocks noGrp="1"/>
          </p:cNvSpPr>
          <p:nvPr>
            <p:ph type="sldNum" sz="quarter" idx="12"/>
          </p:nvPr>
        </p:nvSpPr>
        <p:spPr/>
        <p:txBody>
          <a:bodyPr/>
          <a:lstStyle>
            <a:lvl1pPr>
              <a:defRPr/>
            </a:lvl1pPr>
          </a:lstStyle>
          <a:p>
            <a:fld id="{298911FC-D8E6-4A87-8C07-C9BCAC2EA60A}" type="slidenum">
              <a:rPr lang="ru-RU" altLang="ru-RU"/>
              <a:pPr/>
              <a:t>‹#›</a:t>
            </a:fld>
            <a:endParaRPr lang="ru-RU" altLang="ru-RU"/>
          </a:p>
        </p:txBody>
      </p:sp>
    </p:spTree>
    <p:extLst>
      <p:ext uri="{BB962C8B-B14F-4D97-AF65-F5344CB8AC3E}">
        <p14:creationId xmlns:p14="http://schemas.microsoft.com/office/powerpoint/2010/main" val="1433291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7C93624-6C35-4128-9760-9BD03EAA9B89}"/>
              </a:ext>
            </a:extLst>
          </p:cNvPr>
          <p:cNvSpPr>
            <a:spLocks noGrp="1"/>
          </p:cNvSpPr>
          <p:nvPr>
            <p:ph type="dt" sz="half" idx="10"/>
          </p:nvPr>
        </p:nvSpPr>
        <p:spPr/>
        <p:txBody>
          <a:bodyPr/>
          <a:lstStyle>
            <a:lvl1pPr>
              <a:defRPr/>
            </a:lvl1pPr>
          </a:lstStyle>
          <a:p>
            <a:pPr>
              <a:defRPr/>
            </a:pPr>
            <a:fld id="{DC66CC2B-F618-437C-907E-AAC1A4741EFB}" type="datetimeFigureOut">
              <a:rPr lang="ru-RU"/>
              <a:pPr>
                <a:defRPr/>
              </a:pPr>
              <a:t>06.09.2022</a:t>
            </a:fld>
            <a:endParaRPr lang="ru-RU"/>
          </a:p>
        </p:txBody>
      </p:sp>
      <p:sp>
        <p:nvSpPr>
          <p:cNvPr id="5" name="Нижний колонтитул 4">
            <a:extLst>
              <a:ext uri="{FF2B5EF4-FFF2-40B4-BE49-F238E27FC236}">
                <a16:creationId xmlns:a16="http://schemas.microsoft.com/office/drawing/2014/main" id="{5660B67E-361E-404F-9663-8822221BE39A}"/>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C4CB648E-17EC-44A9-9A17-A68B3DA26121}"/>
              </a:ext>
            </a:extLst>
          </p:cNvPr>
          <p:cNvSpPr>
            <a:spLocks noGrp="1"/>
          </p:cNvSpPr>
          <p:nvPr>
            <p:ph type="sldNum" sz="quarter" idx="12"/>
          </p:nvPr>
        </p:nvSpPr>
        <p:spPr/>
        <p:txBody>
          <a:bodyPr/>
          <a:lstStyle>
            <a:lvl1pPr>
              <a:defRPr/>
            </a:lvl1pPr>
          </a:lstStyle>
          <a:p>
            <a:fld id="{A97F2405-5517-4B57-BD9B-128F73FE172D}" type="slidenum">
              <a:rPr lang="ru-RU" altLang="ru-RU"/>
              <a:pPr/>
              <a:t>‹#›</a:t>
            </a:fld>
            <a:endParaRPr lang="ru-RU" altLang="ru-RU"/>
          </a:p>
        </p:txBody>
      </p:sp>
    </p:spTree>
    <p:extLst>
      <p:ext uri="{BB962C8B-B14F-4D97-AF65-F5344CB8AC3E}">
        <p14:creationId xmlns:p14="http://schemas.microsoft.com/office/powerpoint/2010/main" val="3866744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E385C6C-2A45-427A-9B3B-490AD72C48EF}"/>
              </a:ext>
            </a:extLst>
          </p:cNvPr>
          <p:cNvSpPr>
            <a:spLocks noGrp="1"/>
          </p:cNvSpPr>
          <p:nvPr>
            <p:ph type="dt" sz="half" idx="10"/>
          </p:nvPr>
        </p:nvSpPr>
        <p:spPr/>
        <p:txBody>
          <a:bodyPr/>
          <a:lstStyle>
            <a:lvl1pPr>
              <a:defRPr/>
            </a:lvl1pPr>
          </a:lstStyle>
          <a:p>
            <a:pPr>
              <a:defRPr/>
            </a:pPr>
            <a:fld id="{1E4D6073-78AB-4BBC-9646-17114D181272}" type="datetimeFigureOut">
              <a:rPr lang="ru-RU"/>
              <a:pPr>
                <a:defRPr/>
              </a:pPr>
              <a:t>06.09.2022</a:t>
            </a:fld>
            <a:endParaRPr lang="ru-RU"/>
          </a:p>
        </p:txBody>
      </p:sp>
      <p:sp>
        <p:nvSpPr>
          <p:cNvPr id="5" name="Нижний колонтитул 4">
            <a:extLst>
              <a:ext uri="{FF2B5EF4-FFF2-40B4-BE49-F238E27FC236}">
                <a16:creationId xmlns:a16="http://schemas.microsoft.com/office/drawing/2014/main" id="{21FB4F56-F641-4A5F-8F74-8C25C372269D}"/>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18E81B62-C6A5-4E40-BDEB-554BF246C11B}"/>
              </a:ext>
            </a:extLst>
          </p:cNvPr>
          <p:cNvSpPr>
            <a:spLocks noGrp="1"/>
          </p:cNvSpPr>
          <p:nvPr>
            <p:ph type="sldNum" sz="quarter" idx="12"/>
          </p:nvPr>
        </p:nvSpPr>
        <p:spPr/>
        <p:txBody>
          <a:bodyPr/>
          <a:lstStyle>
            <a:lvl1pPr>
              <a:defRPr/>
            </a:lvl1pPr>
          </a:lstStyle>
          <a:p>
            <a:fld id="{ECECCDD4-98B9-4888-88EC-FBD4634256F5}" type="slidenum">
              <a:rPr lang="ru-RU" altLang="ru-RU"/>
              <a:pPr/>
              <a:t>‹#›</a:t>
            </a:fld>
            <a:endParaRPr lang="ru-RU" altLang="ru-RU"/>
          </a:p>
        </p:txBody>
      </p:sp>
    </p:spTree>
    <p:extLst>
      <p:ext uri="{BB962C8B-B14F-4D97-AF65-F5344CB8AC3E}">
        <p14:creationId xmlns:p14="http://schemas.microsoft.com/office/powerpoint/2010/main" val="3416126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EE6F8BBC-0E9B-49AA-9D6E-CAAC0036804F}"/>
              </a:ext>
            </a:extLst>
          </p:cNvPr>
          <p:cNvSpPr>
            <a:spLocks noGrp="1"/>
          </p:cNvSpPr>
          <p:nvPr>
            <p:ph type="dt" sz="half" idx="10"/>
          </p:nvPr>
        </p:nvSpPr>
        <p:spPr/>
        <p:txBody>
          <a:bodyPr/>
          <a:lstStyle>
            <a:lvl1pPr>
              <a:defRPr/>
            </a:lvl1pPr>
          </a:lstStyle>
          <a:p>
            <a:pPr>
              <a:defRPr/>
            </a:pPr>
            <a:fld id="{B77D93B1-12CA-46EE-83ED-B48B11A193B9}" type="datetimeFigureOut">
              <a:rPr lang="ru-RU"/>
              <a:pPr>
                <a:defRPr/>
              </a:pPr>
              <a:t>06.09.2022</a:t>
            </a:fld>
            <a:endParaRPr lang="ru-RU"/>
          </a:p>
        </p:txBody>
      </p:sp>
      <p:sp>
        <p:nvSpPr>
          <p:cNvPr id="5" name="Нижний колонтитул 4">
            <a:extLst>
              <a:ext uri="{FF2B5EF4-FFF2-40B4-BE49-F238E27FC236}">
                <a16:creationId xmlns:a16="http://schemas.microsoft.com/office/drawing/2014/main" id="{2EDD7A19-8A1E-454E-A268-D78212AAA3E0}"/>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AFADBBD1-8331-486C-9BCD-69C1E44FB791}"/>
              </a:ext>
            </a:extLst>
          </p:cNvPr>
          <p:cNvSpPr>
            <a:spLocks noGrp="1"/>
          </p:cNvSpPr>
          <p:nvPr>
            <p:ph type="sldNum" sz="quarter" idx="12"/>
          </p:nvPr>
        </p:nvSpPr>
        <p:spPr/>
        <p:txBody>
          <a:bodyPr/>
          <a:lstStyle>
            <a:lvl1pPr>
              <a:defRPr/>
            </a:lvl1pPr>
          </a:lstStyle>
          <a:p>
            <a:fld id="{5ECC4A61-5540-42A1-92DF-DB565C1F72AE}" type="slidenum">
              <a:rPr lang="ru-RU" altLang="ru-RU"/>
              <a:pPr/>
              <a:t>‹#›</a:t>
            </a:fld>
            <a:endParaRPr lang="ru-RU" altLang="ru-RU"/>
          </a:p>
        </p:txBody>
      </p:sp>
    </p:spTree>
    <p:extLst>
      <p:ext uri="{BB962C8B-B14F-4D97-AF65-F5344CB8AC3E}">
        <p14:creationId xmlns:p14="http://schemas.microsoft.com/office/powerpoint/2010/main" val="4241979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E66D9466-99CC-415B-8F1A-2E5FE1642A09}"/>
              </a:ext>
            </a:extLst>
          </p:cNvPr>
          <p:cNvSpPr>
            <a:spLocks noGrp="1"/>
          </p:cNvSpPr>
          <p:nvPr>
            <p:ph type="dt" sz="half" idx="10"/>
          </p:nvPr>
        </p:nvSpPr>
        <p:spPr/>
        <p:txBody>
          <a:bodyPr/>
          <a:lstStyle>
            <a:lvl1pPr>
              <a:defRPr/>
            </a:lvl1pPr>
          </a:lstStyle>
          <a:p>
            <a:pPr>
              <a:defRPr/>
            </a:pPr>
            <a:fld id="{60708985-BDC0-4970-9048-9A5A34B3661C}" type="datetimeFigureOut">
              <a:rPr lang="ru-RU"/>
              <a:pPr>
                <a:defRPr/>
              </a:pPr>
              <a:t>06.09.2022</a:t>
            </a:fld>
            <a:endParaRPr lang="ru-RU"/>
          </a:p>
        </p:txBody>
      </p:sp>
      <p:sp>
        <p:nvSpPr>
          <p:cNvPr id="6" name="Нижний колонтитул 4">
            <a:extLst>
              <a:ext uri="{FF2B5EF4-FFF2-40B4-BE49-F238E27FC236}">
                <a16:creationId xmlns:a16="http://schemas.microsoft.com/office/drawing/2014/main" id="{EC6E3C72-FD78-44C2-953D-F112748F6E8B}"/>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A2B5FC94-624C-4F69-AD0E-D4165C6A74BC}"/>
              </a:ext>
            </a:extLst>
          </p:cNvPr>
          <p:cNvSpPr>
            <a:spLocks noGrp="1"/>
          </p:cNvSpPr>
          <p:nvPr>
            <p:ph type="sldNum" sz="quarter" idx="12"/>
          </p:nvPr>
        </p:nvSpPr>
        <p:spPr/>
        <p:txBody>
          <a:bodyPr/>
          <a:lstStyle>
            <a:lvl1pPr>
              <a:defRPr/>
            </a:lvl1pPr>
          </a:lstStyle>
          <a:p>
            <a:fld id="{92DD6A53-379B-4871-A079-2AE67726A1A6}" type="slidenum">
              <a:rPr lang="ru-RU" altLang="ru-RU"/>
              <a:pPr/>
              <a:t>‹#›</a:t>
            </a:fld>
            <a:endParaRPr lang="ru-RU" altLang="ru-RU"/>
          </a:p>
        </p:txBody>
      </p:sp>
    </p:spTree>
    <p:extLst>
      <p:ext uri="{BB962C8B-B14F-4D97-AF65-F5344CB8AC3E}">
        <p14:creationId xmlns:p14="http://schemas.microsoft.com/office/powerpoint/2010/main" val="1286827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9C03C9EC-C201-48CB-A956-FAF1985EB6A9}"/>
              </a:ext>
            </a:extLst>
          </p:cNvPr>
          <p:cNvSpPr>
            <a:spLocks noGrp="1"/>
          </p:cNvSpPr>
          <p:nvPr>
            <p:ph type="dt" sz="half" idx="10"/>
          </p:nvPr>
        </p:nvSpPr>
        <p:spPr/>
        <p:txBody>
          <a:bodyPr/>
          <a:lstStyle>
            <a:lvl1pPr>
              <a:defRPr/>
            </a:lvl1pPr>
          </a:lstStyle>
          <a:p>
            <a:pPr>
              <a:defRPr/>
            </a:pPr>
            <a:fld id="{9871C9FA-EC74-4C3C-96B6-F3D17F165A1D}" type="datetimeFigureOut">
              <a:rPr lang="ru-RU"/>
              <a:pPr>
                <a:defRPr/>
              </a:pPr>
              <a:t>06.09.2022</a:t>
            </a:fld>
            <a:endParaRPr lang="ru-RU"/>
          </a:p>
        </p:txBody>
      </p:sp>
      <p:sp>
        <p:nvSpPr>
          <p:cNvPr id="8" name="Нижний колонтитул 4">
            <a:extLst>
              <a:ext uri="{FF2B5EF4-FFF2-40B4-BE49-F238E27FC236}">
                <a16:creationId xmlns:a16="http://schemas.microsoft.com/office/drawing/2014/main" id="{90EB0BEB-577B-4576-AA6D-E81FFFE1E028}"/>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a16="http://schemas.microsoft.com/office/drawing/2014/main" id="{75D99F8C-1532-4D93-B63C-33624F8F8962}"/>
              </a:ext>
            </a:extLst>
          </p:cNvPr>
          <p:cNvSpPr>
            <a:spLocks noGrp="1"/>
          </p:cNvSpPr>
          <p:nvPr>
            <p:ph type="sldNum" sz="quarter" idx="12"/>
          </p:nvPr>
        </p:nvSpPr>
        <p:spPr/>
        <p:txBody>
          <a:bodyPr/>
          <a:lstStyle>
            <a:lvl1pPr>
              <a:defRPr/>
            </a:lvl1pPr>
          </a:lstStyle>
          <a:p>
            <a:fld id="{E88D5DA3-F93D-47E8-9E87-439930571DF3}" type="slidenum">
              <a:rPr lang="ru-RU" altLang="ru-RU"/>
              <a:pPr/>
              <a:t>‹#›</a:t>
            </a:fld>
            <a:endParaRPr lang="ru-RU" altLang="ru-RU"/>
          </a:p>
        </p:txBody>
      </p:sp>
    </p:spTree>
    <p:extLst>
      <p:ext uri="{BB962C8B-B14F-4D97-AF65-F5344CB8AC3E}">
        <p14:creationId xmlns:p14="http://schemas.microsoft.com/office/powerpoint/2010/main" val="1382475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DB1B5A31-F87B-4317-B752-5619269987AB}"/>
              </a:ext>
            </a:extLst>
          </p:cNvPr>
          <p:cNvSpPr>
            <a:spLocks noGrp="1"/>
          </p:cNvSpPr>
          <p:nvPr>
            <p:ph type="dt" sz="half" idx="10"/>
          </p:nvPr>
        </p:nvSpPr>
        <p:spPr/>
        <p:txBody>
          <a:bodyPr/>
          <a:lstStyle>
            <a:lvl1pPr>
              <a:defRPr/>
            </a:lvl1pPr>
          </a:lstStyle>
          <a:p>
            <a:pPr>
              <a:defRPr/>
            </a:pPr>
            <a:fld id="{DF7D81EC-6ABF-4E1D-8FB7-DE0199FFD4E1}" type="datetimeFigureOut">
              <a:rPr lang="ru-RU"/>
              <a:pPr>
                <a:defRPr/>
              </a:pPr>
              <a:t>06.09.2022</a:t>
            </a:fld>
            <a:endParaRPr lang="ru-RU"/>
          </a:p>
        </p:txBody>
      </p:sp>
      <p:sp>
        <p:nvSpPr>
          <p:cNvPr id="4" name="Нижний колонтитул 4">
            <a:extLst>
              <a:ext uri="{FF2B5EF4-FFF2-40B4-BE49-F238E27FC236}">
                <a16:creationId xmlns:a16="http://schemas.microsoft.com/office/drawing/2014/main" id="{5A66D47A-20E1-46B6-AE1C-C4DE0FAD56E4}"/>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a16="http://schemas.microsoft.com/office/drawing/2014/main" id="{92AA924B-367A-4DC4-AFB0-00347C4AF692}"/>
              </a:ext>
            </a:extLst>
          </p:cNvPr>
          <p:cNvSpPr>
            <a:spLocks noGrp="1"/>
          </p:cNvSpPr>
          <p:nvPr>
            <p:ph type="sldNum" sz="quarter" idx="12"/>
          </p:nvPr>
        </p:nvSpPr>
        <p:spPr/>
        <p:txBody>
          <a:bodyPr/>
          <a:lstStyle>
            <a:lvl1pPr>
              <a:defRPr/>
            </a:lvl1pPr>
          </a:lstStyle>
          <a:p>
            <a:fld id="{B5C0B0AE-2750-4CE1-9C8B-4911E558C5DE}" type="slidenum">
              <a:rPr lang="ru-RU" altLang="ru-RU"/>
              <a:pPr/>
              <a:t>‹#›</a:t>
            </a:fld>
            <a:endParaRPr lang="ru-RU" altLang="ru-RU"/>
          </a:p>
        </p:txBody>
      </p:sp>
    </p:spTree>
    <p:extLst>
      <p:ext uri="{BB962C8B-B14F-4D97-AF65-F5344CB8AC3E}">
        <p14:creationId xmlns:p14="http://schemas.microsoft.com/office/powerpoint/2010/main" val="4290218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EA6E7942-E0F5-4A87-90CD-17CC0CCF95EF}"/>
              </a:ext>
            </a:extLst>
          </p:cNvPr>
          <p:cNvSpPr>
            <a:spLocks noGrp="1"/>
          </p:cNvSpPr>
          <p:nvPr>
            <p:ph type="dt" sz="half" idx="10"/>
          </p:nvPr>
        </p:nvSpPr>
        <p:spPr/>
        <p:txBody>
          <a:bodyPr/>
          <a:lstStyle>
            <a:lvl1pPr>
              <a:defRPr/>
            </a:lvl1pPr>
          </a:lstStyle>
          <a:p>
            <a:pPr>
              <a:defRPr/>
            </a:pPr>
            <a:fld id="{1845E8BF-557B-471A-BB23-90517163C4B3}" type="datetimeFigureOut">
              <a:rPr lang="ru-RU"/>
              <a:pPr>
                <a:defRPr/>
              </a:pPr>
              <a:t>06.09.2022</a:t>
            </a:fld>
            <a:endParaRPr lang="ru-RU"/>
          </a:p>
        </p:txBody>
      </p:sp>
      <p:sp>
        <p:nvSpPr>
          <p:cNvPr id="3" name="Нижний колонтитул 4">
            <a:extLst>
              <a:ext uri="{FF2B5EF4-FFF2-40B4-BE49-F238E27FC236}">
                <a16:creationId xmlns:a16="http://schemas.microsoft.com/office/drawing/2014/main" id="{0B5A99BD-5C4D-42FA-8427-B33110570980}"/>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77F6525C-063B-4840-8473-D79CCD95B90E}"/>
              </a:ext>
            </a:extLst>
          </p:cNvPr>
          <p:cNvSpPr>
            <a:spLocks noGrp="1"/>
          </p:cNvSpPr>
          <p:nvPr>
            <p:ph type="sldNum" sz="quarter" idx="12"/>
          </p:nvPr>
        </p:nvSpPr>
        <p:spPr/>
        <p:txBody>
          <a:bodyPr/>
          <a:lstStyle>
            <a:lvl1pPr>
              <a:defRPr/>
            </a:lvl1pPr>
          </a:lstStyle>
          <a:p>
            <a:fld id="{9DE020E9-08B0-4B4C-B533-B9182FA15CDB}" type="slidenum">
              <a:rPr lang="ru-RU" altLang="ru-RU"/>
              <a:pPr/>
              <a:t>‹#›</a:t>
            </a:fld>
            <a:endParaRPr lang="ru-RU" altLang="ru-RU"/>
          </a:p>
        </p:txBody>
      </p:sp>
    </p:spTree>
    <p:extLst>
      <p:ext uri="{BB962C8B-B14F-4D97-AF65-F5344CB8AC3E}">
        <p14:creationId xmlns:p14="http://schemas.microsoft.com/office/powerpoint/2010/main" val="751282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272CC821-32CC-402D-BB6E-8A0BA9C00812}"/>
              </a:ext>
            </a:extLst>
          </p:cNvPr>
          <p:cNvSpPr>
            <a:spLocks noGrp="1"/>
          </p:cNvSpPr>
          <p:nvPr>
            <p:ph type="dt" sz="half" idx="10"/>
          </p:nvPr>
        </p:nvSpPr>
        <p:spPr/>
        <p:txBody>
          <a:bodyPr/>
          <a:lstStyle>
            <a:lvl1pPr>
              <a:defRPr/>
            </a:lvl1pPr>
          </a:lstStyle>
          <a:p>
            <a:pPr>
              <a:defRPr/>
            </a:pPr>
            <a:fld id="{685BD88B-022A-431A-A07C-56F6896E5619}" type="datetimeFigureOut">
              <a:rPr lang="ru-RU"/>
              <a:pPr>
                <a:defRPr/>
              </a:pPr>
              <a:t>06.09.2022</a:t>
            </a:fld>
            <a:endParaRPr lang="ru-RU"/>
          </a:p>
        </p:txBody>
      </p:sp>
      <p:sp>
        <p:nvSpPr>
          <p:cNvPr id="6" name="Нижний колонтитул 4">
            <a:extLst>
              <a:ext uri="{FF2B5EF4-FFF2-40B4-BE49-F238E27FC236}">
                <a16:creationId xmlns:a16="http://schemas.microsoft.com/office/drawing/2014/main" id="{23289DAD-316D-4444-A088-B2BA57169FB2}"/>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691F381C-A7CE-497B-885F-1E39AC6DEC4F}"/>
              </a:ext>
            </a:extLst>
          </p:cNvPr>
          <p:cNvSpPr>
            <a:spLocks noGrp="1"/>
          </p:cNvSpPr>
          <p:nvPr>
            <p:ph type="sldNum" sz="quarter" idx="12"/>
          </p:nvPr>
        </p:nvSpPr>
        <p:spPr/>
        <p:txBody>
          <a:bodyPr/>
          <a:lstStyle>
            <a:lvl1pPr>
              <a:defRPr/>
            </a:lvl1pPr>
          </a:lstStyle>
          <a:p>
            <a:fld id="{F9EAEE89-947C-46E5-8335-BF1949641E73}" type="slidenum">
              <a:rPr lang="ru-RU" altLang="ru-RU"/>
              <a:pPr/>
              <a:t>‹#›</a:t>
            </a:fld>
            <a:endParaRPr lang="ru-RU" altLang="ru-RU"/>
          </a:p>
        </p:txBody>
      </p:sp>
    </p:spTree>
    <p:extLst>
      <p:ext uri="{BB962C8B-B14F-4D97-AF65-F5344CB8AC3E}">
        <p14:creationId xmlns:p14="http://schemas.microsoft.com/office/powerpoint/2010/main" val="2404891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CE541215-B8B0-4496-B933-94962E246094}"/>
              </a:ext>
            </a:extLst>
          </p:cNvPr>
          <p:cNvSpPr>
            <a:spLocks noGrp="1"/>
          </p:cNvSpPr>
          <p:nvPr>
            <p:ph type="dt" sz="half" idx="10"/>
          </p:nvPr>
        </p:nvSpPr>
        <p:spPr/>
        <p:txBody>
          <a:bodyPr/>
          <a:lstStyle>
            <a:lvl1pPr>
              <a:defRPr/>
            </a:lvl1pPr>
          </a:lstStyle>
          <a:p>
            <a:pPr>
              <a:defRPr/>
            </a:pPr>
            <a:fld id="{6CC2103A-DE5C-410B-858E-2A97AF5FB2BA}" type="datetimeFigureOut">
              <a:rPr lang="ru-RU"/>
              <a:pPr>
                <a:defRPr/>
              </a:pPr>
              <a:t>06.09.2022</a:t>
            </a:fld>
            <a:endParaRPr lang="ru-RU"/>
          </a:p>
        </p:txBody>
      </p:sp>
      <p:sp>
        <p:nvSpPr>
          <p:cNvPr id="6" name="Нижний колонтитул 4">
            <a:extLst>
              <a:ext uri="{FF2B5EF4-FFF2-40B4-BE49-F238E27FC236}">
                <a16:creationId xmlns:a16="http://schemas.microsoft.com/office/drawing/2014/main" id="{6818495F-3F86-4600-872A-1F8BE3D35FE0}"/>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631C8214-CAC8-444A-914A-E4B0110B8C22}"/>
              </a:ext>
            </a:extLst>
          </p:cNvPr>
          <p:cNvSpPr>
            <a:spLocks noGrp="1"/>
          </p:cNvSpPr>
          <p:nvPr>
            <p:ph type="sldNum" sz="quarter" idx="12"/>
          </p:nvPr>
        </p:nvSpPr>
        <p:spPr/>
        <p:txBody>
          <a:bodyPr/>
          <a:lstStyle>
            <a:lvl1pPr>
              <a:defRPr/>
            </a:lvl1pPr>
          </a:lstStyle>
          <a:p>
            <a:fld id="{CC715438-D2C9-46D9-A395-DAB3D78C2069}" type="slidenum">
              <a:rPr lang="ru-RU" altLang="ru-RU"/>
              <a:pPr/>
              <a:t>‹#›</a:t>
            </a:fld>
            <a:endParaRPr lang="ru-RU" altLang="ru-RU"/>
          </a:p>
        </p:txBody>
      </p:sp>
    </p:spTree>
    <p:extLst>
      <p:ext uri="{BB962C8B-B14F-4D97-AF65-F5344CB8AC3E}">
        <p14:creationId xmlns:p14="http://schemas.microsoft.com/office/powerpoint/2010/main" val="1343658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a16="http://schemas.microsoft.com/office/drawing/2014/main" id="{B85C8A22-6658-4E12-A2C8-1959025F6F1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a:extLst>
              <a:ext uri="{FF2B5EF4-FFF2-40B4-BE49-F238E27FC236}">
                <a16:creationId xmlns:a16="http://schemas.microsoft.com/office/drawing/2014/main" id="{53523E3E-4FD8-454E-B253-609173B6343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7D6B8738-CAAE-47E4-8926-21F8D6809D1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5A50122-3B1A-4518-AF43-135365438B50}" type="datetimeFigureOut">
              <a:rPr lang="ru-RU"/>
              <a:pPr>
                <a:defRPr/>
              </a:pPr>
              <a:t>06.09.2022</a:t>
            </a:fld>
            <a:endParaRPr lang="ru-RU"/>
          </a:p>
        </p:txBody>
      </p:sp>
      <p:sp>
        <p:nvSpPr>
          <p:cNvPr id="5" name="Нижний колонтитул 4">
            <a:extLst>
              <a:ext uri="{FF2B5EF4-FFF2-40B4-BE49-F238E27FC236}">
                <a16:creationId xmlns:a16="http://schemas.microsoft.com/office/drawing/2014/main" id="{9F7A0401-3581-42C6-B5DE-15766C0A9AB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a:extLst>
              <a:ext uri="{FF2B5EF4-FFF2-40B4-BE49-F238E27FC236}">
                <a16:creationId xmlns:a16="http://schemas.microsoft.com/office/drawing/2014/main" id="{BEB39BB6-EEE1-4B8B-A9F7-A7D4D34B0B1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Times New Roman" panose="02020603050405020304" pitchFamily="18" charset="0"/>
              </a:defRPr>
            </a:lvl1pPr>
          </a:lstStyle>
          <a:p>
            <a:fld id="{0AA2B4A6-E7ED-4862-8CD8-9D31F3AD2837}"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mailto:shekht@issp.ac.ru" TargetMode="Externa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hyperlink" Target="mailto:suvorov@issp.ac.ru"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a:extLst>
              <a:ext uri="{FF2B5EF4-FFF2-40B4-BE49-F238E27FC236}">
                <a16:creationId xmlns:a16="http://schemas.microsoft.com/office/drawing/2014/main" id="{8326429E-FB59-4968-8C38-FC7DAE8AD6EC}"/>
              </a:ext>
            </a:extLst>
          </p:cNvPr>
          <p:cNvSpPr txBox="1">
            <a:spLocks noChangeArrowheads="1"/>
          </p:cNvSpPr>
          <p:nvPr/>
        </p:nvSpPr>
        <p:spPr bwMode="auto">
          <a:xfrm>
            <a:off x="0" y="1196975"/>
            <a:ext cx="9144000" cy="4400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Times New Roman" pitchFamily="18" charset="0"/>
              </a:defRPr>
            </a:lvl1pPr>
            <a:lvl2pPr marL="742950" indent="-285750" eaLnBrk="0" hangingPunct="0">
              <a:spcBef>
                <a:spcPct val="20000"/>
              </a:spcBef>
              <a:buFont typeface="Arial" charset="0"/>
              <a:buChar char="–"/>
              <a:defRPr sz="2800">
                <a:solidFill>
                  <a:schemeClr val="tx1"/>
                </a:solidFill>
                <a:latin typeface="Times New Roman" pitchFamily="18" charset="0"/>
              </a:defRPr>
            </a:lvl2pPr>
            <a:lvl3pPr marL="1143000" indent="-228600" eaLnBrk="0" hangingPunct="0">
              <a:spcBef>
                <a:spcPct val="20000"/>
              </a:spcBef>
              <a:buFont typeface="Arial" charset="0"/>
              <a:buChar char="•"/>
              <a:defRPr sz="2400">
                <a:solidFill>
                  <a:schemeClr val="tx1"/>
                </a:solidFill>
                <a:latin typeface="Times New Roman" pitchFamily="18" charset="0"/>
              </a:defRPr>
            </a:lvl3pPr>
            <a:lvl4pPr marL="1600200" indent="-228600" eaLnBrk="0" hangingPunct="0">
              <a:spcBef>
                <a:spcPct val="20000"/>
              </a:spcBef>
              <a:buFont typeface="Arial" charset="0"/>
              <a:buChar char="–"/>
              <a:defRPr sz="2000">
                <a:solidFill>
                  <a:schemeClr val="tx1"/>
                </a:solidFill>
                <a:latin typeface="Times New Roman" pitchFamily="18" charset="0"/>
              </a:defRPr>
            </a:lvl4pPr>
            <a:lvl5pPr marL="2057400" indent="-228600" eaLnBrk="0" hangingPunct="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lgn="ctr" eaLnBrk="1" hangingPunct="1">
              <a:spcBef>
                <a:spcPct val="0"/>
              </a:spcBef>
              <a:buFontTx/>
              <a:buNone/>
              <a:defRPr/>
            </a:pPr>
            <a:r>
              <a:rPr lang="ru-RU" altLang="ru-RU" sz="4000" b="1" dirty="0">
                <a:solidFill>
                  <a:srgbClr val="3333FF"/>
                </a:solidFill>
                <a:latin typeface="+mj-lt"/>
              </a:rPr>
              <a:t>Монографии и учебные пособия использованные при подготовке учебного курса</a:t>
            </a:r>
            <a:endParaRPr lang="en-US" altLang="ru-RU" sz="4000" dirty="0">
              <a:latin typeface="+mj-lt"/>
              <a:cs typeface="Arial" charset="0"/>
            </a:endParaRPr>
          </a:p>
          <a:p>
            <a:pPr algn="ctr" eaLnBrk="1" hangingPunct="1">
              <a:spcBef>
                <a:spcPct val="0"/>
              </a:spcBef>
              <a:buFontTx/>
              <a:buNone/>
              <a:defRPr/>
            </a:pPr>
            <a:r>
              <a:rPr lang="ru-RU" altLang="ru-RU" sz="4000" b="1" dirty="0">
                <a:solidFill>
                  <a:srgbClr val="3333FF"/>
                </a:solidFill>
                <a:latin typeface="+mj-lt"/>
                <a:cs typeface="Arial" charset="0"/>
              </a:rPr>
              <a:t>«Дифракционные методы исследования </a:t>
            </a:r>
          </a:p>
          <a:p>
            <a:pPr algn="ctr" eaLnBrk="1" hangingPunct="1">
              <a:spcBef>
                <a:spcPct val="0"/>
              </a:spcBef>
              <a:buFontTx/>
              <a:buNone/>
              <a:defRPr/>
            </a:pPr>
            <a:r>
              <a:rPr lang="ru-RU" altLang="ru-RU" sz="4000" b="1" dirty="0">
                <a:solidFill>
                  <a:srgbClr val="3333FF"/>
                </a:solidFill>
                <a:latin typeface="+mj-lt"/>
                <a:cs typeface="Arial" charset="0"/>
              </a:rPr>
              <a:t>структуры и состава материалов»</a:t>
            </a:r>
          </a:p>
          <a:p>
            <a:pPr algn="ctr" eaLnBrk="1" hangingPunct="1">
              <a:spcBef>
                <a:spcPct val="0"/>
              </a:spcBef>
              <a:buFontTx/>
              <a:buNone/>
              <a:defRPr/>
            </a:pPr>
            <a:endParaRPr lang="ru-RU" altLang="ru-RU" sz="4000" dirty="0">
              <a:latin typeface="+mj-lt"/>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N:\Untitled-1.tif">
            <a:extLst>
              <a:ext uri="{FF2B5EF4-FFF2-40B4-BE49-F238E27FC236}">
                <a16:creationId xmlns:a16="http://schemas.microsoft.com/office/drawing/2014/main" id="{50885333-4A46-4B19-9C63-F205BED84F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592138"/>
            <a:ext cx="363855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1">
            <a:extLst>
              <a:ext uri="{FF2B5EF4-FFF2-40B4-BE49-F238E27FC236}">
                <a16:creationId xmlns:a16="http://schemas.microsoft.com/office/drawing/2014/main" id="{9F716BB3-459E-43E8-BA94-5573763F57C4}"/>
              </a:ext>
            </a:extLst>
          </p:cNvPr>
          <p:cNvSpPr txBox="1">
            <a:spLocks noChangeArrowheads="1"/>
          </p:cNvSpPr>
          <p:nvPr/>
        </p:nvSpPr>
        <p:spPr bwMode="auto">
          <a:xfrm>
            <a:off x="3779838" y="0"/>
            <a:ext cx="5345112" cy="6832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u="sng"/>
              <a:t>Рентгеидифракционные методы изучения монокристаллов, поликристаллических и аморфных материалов</a:t>
            </a:r>
            <a:r>
              <a:rPr lang="ru-RU" altLang="ru-RU" sz="1400" b="1"/>
              <a:t> </a:t>
            </a:r>
            <a:endParaRPr lang="ru-RU" altLang="ru-RU" sz="1400"/>
          </a:p>
          <a:p>
            <a:pPr eaLnBrk="1" hangingPunct="1">
              <a:spcBef>
                <a:spcPct val="0"/>
              </a:spcBef>
              <a:buFontTx/>
              <a:buNone/>
            </a:pPr>
            <a:r>
              <a:rPr lang="ru-RU" altLang="ru-RU" sz="1100"/>
              <a:t> </a:t>
            </a:r>
          </a:p>
          <a:p>
            <a:pPr algn="just" eaLnBrk="1" hangingPunct="1">
              <a:spcBef>
                <a:spcPct val="0"/>
              </a:spcBef>
              <a:buFontTx/>
              <a:buNone/>
            </a:pPr>
            <a:r>
              <a:rPr lang="ru-RU" altLang="ru-RU" sz="1100"/>
              <a:t>В настоящем сборнике представлены описания и методические рекомендации по выполнению девяти лабораторных работ. Практикум состоит из двух частей. Первая часть направлена на освоение первоначальных практических приемов рентгеноструктурного дифракционного эксперимента: получение и анализ дебаеграмм, дифрактометрия, метод лауэграмм, гониометрнческиские методы. вторая. знакомит читателя с методами наблюдения дефектов структуры в объеме и на поверхности кристаллов с использованием явления дифракции рентгеновских лучей, просвечивающей и растровой электронной микроскопии, а также с методами определения атомного состава поверхности кристаллов с помощью рентгеноспектралыюго микроанализа. </a:t>
            </a:r>
          </a:p>
          <a:p>
            <a:pPr algn="just" eaLnBrk="1" hangingPunct="1">
              <a:spcBef>
                <a:spcPct val="0"/>
              </a:spcBef>
              <a:buFontTx/>
              <a:buNone/>
            </a:pPr>
            <a:r>
              <a:rPr lang="ru-RU" altLang="ru-RU" sz="1100"/>
              <a:t> </a:t>
            </a:r>
          </a:p>
          <a:p>
            <a:pPr algn="just" eaLnBrk="1" hangingPunct="1">
              <a:spcBef>
                <a:spcPct val="0"/>
              </a:spcBef>
              <a:buFontTx/>
              <a:buNone/>
            </a:pPr>
            <a:r>
              <a:rPr lang="ru-RU" altLang="ru-RU" sz="1100"/>
              <a:t>Этот практикам разработан и в течение ряда лет используется в ИФТТ РАН для обученм студентов факультета общей и прикладной физики Московского Физико-технического института, Физического факультета Подмосковного филиала Московского Государственного университет и кафедры Физической химии Московского Института Стали и Сплавов. </a:t>
            </a:r>
          </a:p>
          <a:p>
            <a:pPr algn="just" eaLnBrk="1" hangingPunct="1">
              <a:spcBef>
                <a:spcPct val="0"/>
              </a:spcBef>
              <a:buFontTx/>
              <a:buNone/>
            </a:pPr>
            <a:r>
              <a:rPr lang="ru-RU" altLang="ru-RU" sz="1100"/>
              <a:t> </a:t>
            </a:r>
          </a:p>
          <a:p>
            <a:pPr algn="just" eaLnBrk="1" hangingPunct="1">
              <a:spcBef>
                <a:spcPct val="0"/>
              </a:spcBef>
              <a:buFontTx/>
              <a:buNone/>
            </a:pPr>
            <a:r>
              <a:rPr lang="ru-RU" altLang="ru-RU" sz="1100"/>
              <a:t>Описание первой части подготовлены коллективом авторов - проф., д.ф.-м.н. В.Ш.Шехтман, к.ф.-м.н. Г.Е Абросимова, к.ф.-м.н. Р.А.Диланян, к.х.н. И.И.Звсрькова, к.ф.-м.н. С.С.Хасанов, к.ф.м.н. К.В.Шулаков под общей редакцией проф., д.ф.-м.п. В.Ш.Шехтмана. Описание второй части практикума подготовлены коллективом авторов – д.ф.-м.н. Э.В.Суворов, к.ф.-м.н. В.А.Гончаров, С.А..Зверьков под общей редакцией проф., д.ф.-м.н. Э.В.Суворова. </a:t>
            </a:r>
          </a:p>
          <a:p>
            <a:pPr algn="just" eaLnBrk="1" hangingPunct="1">
              <a:spcBef>
                <a:spcPct val="0"/>
              </a:spcBef>
              <a:buFontTx/>
              <a:buNone/>
            </a:pPr>
            <a:r>
              <a:rPr lang="ru-RU" altLang="ru-RU" sz="1100"/>
              <a:t> </a:t>
            </a:r>
          </a:p>
          <a:p>
            <a:pPr algn="just" eaLnBrk="1" hangingPunct="1">
              <a:spcBef>
                <a:spcPct val="0"/>
              </a:spcBef>
              <a:buFontTx/>
              <a:buNone/>
            </a:pPr>
            <a:r>
              <a:rPr lang="ru-RU" altLang="ru-RU" sz="1100"/>
              <a:t> </a:t>
            </a:r>
          </a:p>
          <a:p>
            <a:pPr eaLnBrk="1" hangingPunct="1">
              <a:spcBef>
                <a:spcPct val="0"/>
              </a:spcBef>
              <a:buFontTx/>
              <a:buNone/>
            </a:pPr>
            <a:r>
              <a:rPr lang="ru-RU" altLang="ru-RU" sz="1100"/>
              <a:t>Вениамин Шоломович Шехтман Проф., д.ф.-м.н.</a:t>
            </a:r>
          </a:p>
          <a:p>
            <a:pPr eaLnBrk="1" hangingPunct="1">
              <a:spcBef>
                <a:spcPct val="0"/>
              </a:spcBef>
              <a:buFontTx/>
              <a:buNone/>
            </a:pPr>
            <a:r>
              <a:rPr lang="ru-RU" altLang="ru-RU" sz="1100"/>
              <a:t>Заведующий Лабораторией структурного анализа ИФТТ РАН </a:t>
            </a:r>
          </a:p>
          <a:p>
            <a:pPr eaLnBrk="1" hangingPunct="1">
              <a:spcBef>
                <a:spcPct val="0"/>
              </a:spcBef>
              <a:buFontTx/>
              <a:buNone/>
            </a:pPr>
            <a:r>
              <a:rPr lang="en-US" altLang="ru-RU" sz="1100">
                <a:hlinkClick r:id="rId3"/>
              </a:rPr>
              <a:t>shekht</a:t>
            </a:r>
            <a:r>
              <a:rPr lang="ru-RU" altLang="ru-RU" sz="1100">
                <a:hlinkClick r:id="rId3"/>
              </a:rPr>
              <a:t>@</a:t>
            </a:r>
            <a:r>
              <a:rPr lang="en-US" altLang="ru-RU" sz="1100">
                <a:hlinkClick r:id="rId3"/>
              </a:rPr>
              <a:t>issp</a:t>
            </a:r>
            <a:r>
              <a:rPr lang="ru-RU" altLang="ru-RU" sz="1100">
                <a:hlinkClick r:id="rId3"/>
              </a:rPr>
              <a:t>.</a:t>
            </a:r>
            <a:r>
              <a:rPr lang="en-US" altLang="ru-RU" sz="1100">
                <a:hlinkClick r:id="rId3"/>
              </a:rPr>
              <a:t>ac</a:t>
            </a:r>
            <a:r>
              <a:rPr lang="ru-RU" altLang="ru-RU" sz="1100">
                <a:hlinkClick r:id="rId3"/>
              </a:rPr>
              <a:t>.</a:t>
            </a:r>
            <a:r>
              <a:rPr lang="en-US" altLang="ru-RU" sz="1100">
                <a:hlinkClick r:id="rId3"/>
              </a:rPr>
              <a:t>ru</a:t>
            </a:r>
            <a:r>
              <a:rPr lang="ru-RU" altLang="ru-RU" sz="1100"/>
              <a:t> </a:t>
            </a:r>
          </a:p>
          <a:p>
            <a:pPr eaLnBrk="1" hangingPunct="1">
              <a:spcBef>
                <a:spcPct val="0"/>
              </a:spcBef>
              <a:buFontTx/>
              <a:buNone/>
            </a:pPr>
            <a:r>
              <a:rPr lang="ru-RU" altLang="ru-RU" sz="1100" u="sng"/>
              <a:t> </a:t>
            </a:r>
            <a:endParaRPr lang="ru-RU" altLang="ru-RU" sz="1100"/>
          </a:p>
          <a:p>
            <a:pPr eaLnBrk="1" hangingPunct="1">
              <a:spcBef>
                <a:spcPct val="0"/>
              </a:spcBef>
              <a:buFontTx/>
              <a:buNone/>
            </a:pPr>
            <a:r>
              <a:rPr lang="ru-RU" altLang="ru-RU" sz="1100"/>
              <a:t>Эрнест Витальевич Суворов Проф., д.ф.-м.н. </a:t>
            </a:r>
          </a:p>
          <a:p>
            <a:pPr eaLnBrk="1" hangingPunct="1">
              <a:spcBef>
                <a:spcPct val="0"/>
              </a:spcBef>
              <a:buFontTx/>
              <a:buNone/>
            </a:pPr>
            <a:r>
              <a:rPr lang="ru-RU" altLang="ru-RU" sz="1100"/>
              <a:t>Заведующий Лабораторией рентгеновской оптики и электронной микроскопии ИФТТ РАН </a:t>
            </a:r>
          </a:p>
          <a:p>
            <a:pPr eaLnBrk="1" hangingPunct="1">
              <a:spcBef>
                <a:spcPct val="0"/>
              </a:spcBef>
              <a:buFontTx/>
              <a:buNone/>
            </a:pPr>
            <a:r>
              <a:rPr lang="en-US" altLang="ru-RU" sz="1100">
                <a:hlinkClick r:id="rId4"/>
              </a:rPr>
              <a:t>suvorov</a:t>
            </a:r>
            <a:r>
              <a:rPr lang="ru-RU" altLang="ru-RU" sz="1100">
                <a:hlinkClick r:id="rId4"/>
              </a:rPr>
              <a:t>@</a:t>
            </a:r>
            <a:r>
              <a:rPr lang="en-US" altLang="ru-RU" sz="1100">
                <a:hlinkClick r:id="rId4"/>
              </a:rPr>
              <a:t>issp</a:t>
            </a:r>
            <a:r>
              <a:rPr lang="ru-RU" altLang="ru-RU" sz="1100">
                <a:hlinkClick r:id="rId4"/>
              </a:rPr>
              <a:t>.</a:t>
            </a:r>
            <a:r>
              <a:rPr lang="en-US" altLang="ru-RU" sz="1100">
                <a:hlinkClick r:id="rId4"/>
              </a:rPr>
              <a:t>ac</a:t>
            </a:r>
            <a:r>
              <a:rPr lang="ru-RU" altLang="ru-RU" sz="1100">
                <a:hlinkClick r:id="rId4"/>
              </a:rPr>
              <a:t>.</a:t>
            </a:r>
            <a:r>
              <a:rPr lang="en-US" altLang="ru-RU" sz="1100">
                <a:hlinkClick r:id="rId4"/>
              </a:rPr>
              <a:t>ru</a:t>
            </a:r>
            <a:r>
              <a:rPr lang="ru-RU" altLang="ru-RU" sz="1100"/>
              <a:t> </a:t>
            </a:r>
          </a:p>
        </p:txBody>
      </p:sp>
    </p:spTree>
    <p:extLst>
      <p:ext uri="{BB962C8B-B14F-4D97-AF65-F5344CB8AC3E}">
        <p14:creationId xmlns:p14="http://schemas.microsoft.com/office/powerpoint/2010/main" val="1158994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N:\Untitled-4.tif">
            <a:extLst>
              <a:ext uri="{FF2B5EF4-FFF2-40B4-BE49-F238E27FC236}">
                <a16:creationId xmlns:a16="http://schemas.microsoft.com/office/drawing/2014/main" id="{EA979E57-4059-4195-AF6C-AFE773A28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627063"/>
            <a:ext cx="37338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2">
            <a:extLst>
              <a:ext uri="{FF2B5EF4-FFF2-40B4-BE49-F238E27FC236}">
                <a16:creationId xmlns:a16="http://schemas.microsoft.com/office/drawing/2014/main" id="{2674F564-0010-4106-94D3-289EE6EE2B07}"/>
              </a:ext>
            </a:extLst>
          </p:cNvPr>
          <p:cNvSpPr txBox="1">
            <a:spLocks noChangeArrowheads="1"/>
          </p:cNvSpPr>
          <p:nvPr/>
        </p:nvSpPr>
        <p:spPr bwMode="auto">
          <a:xfrm>
            <a:off x="3924300" y="1196975"/>
            <a:ext cx="5219700" cy="2933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2000" b="1" baseline="-25000"/>
              <a:t>В.Ш. Шехтман, Р.А. Диланян </a:t>
            </a:r>
          </a:p>
          <a:p>
            <a:pPr algn="ctr" eaLnBrk="1" hangingPunct="1">
              <a:spcBef>
                <a:spcPct val="0"/>
              </a:spcBef>
              <a:buFontTx/>
              <a:buNone/>
            </a:pPr>
            <a:r>
              <a:rPr lang="ru-RU" altLang="ru-RU" sz="2000" b="1" baseline="-25000"/>
              <a:t>«Введение в рентгеновскую кристаллографию»</a:t>
            </a:r>
          </a:p>
          <a:p>
            <a:pPr algn="just" eaLnBrk="1" hangingPunct="1">
              <a:spcBef>
                <a:spcPct val="0"/>
              </a:spcBef>
              <a:buFontTx/>
              <a:buNone/>
            </a:pPr>
            <a:r>
              <a:rPr lang="ru-RU" altLang="ru-RU" sz="2000" baseline="-25000">
                <a:solidFill>
                  <a:srgbClr val="0000CC"/>
                </a:solidFill>
              </a:rPr>
              <a:t> Предлагаемая предназначена в качестве учебного пособия по анализу структуры твердых тел для студентов, стажеров, аспирантов и инженеров, научных либо производственных лабораторий. В книге на интересном фактическом материале показано развитие подходов структурного анализа кристаллов, начиная с первоначальных основ кристаллографии до принципов строения разнообразных современных материалов. Автор приводит многочисленные исторические и очень любопытные отступления, которые заметно облегчают статичность</a:t>
            </a:r>
            <a:r>
              <a:rPr lang="en-US" altLang="ru-RU" sz="2000" baseline="-25000">
                <a:solidFill>
                  <a:srgbClr val="0000CC"/>
                </a:solidFill>
              </a:rPr>
              <a:t> </a:t>
            </a:r>
            <a:r>
              <a:rPr lang="ru-RU" altLang="ru-RU" sz="2000" baseline="-25000">
                <a:solidFill>
                  <a:srgbClr val="0000CC"/>
                </a:solidFill>
              </a:rPr>
              <a:t>учебного материала.</a:t>
            </a:r>
            <a:r>
              <a:rPr lang="ru-RU" altLang="ru-RU" sz="2000">
                <a:solidFill>
                  <a:srgbClr val="0000CC"/>
                </a:solidFill>
              </a:rPr>
              <a:t> </a:t>
            </a:r>
          </a:p>
          <a:p>
            <a:pPr eaLnBrk="1" hangingPunct="1">
              <a:spcBef>
                <a:spcPct val="0"/>
              </a:spcBef>
              <a:buFontTx/>
              <a:buNone/>
            </a:pPr>
            <a:endParaRPr lang="ru-RU" altLang="ru-RU" sz="1800"/>
          </a:p>
        </p:txBody>
      </p:sp>
    </p:spTree>
    <p:extLst>
      <p:ext uri="{BB962C8B-B14F-4D97-AF65-F5344CB8AC3E}">
        <p14:creationId xmlns:p14="http://schemas.microsoft.com/office/powerpoint/2010/main" val="2013548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Миркин.bmp">
            <a:extLst>
              <a:ext uri="{FF2B5EF4-FFF2-40B4-BE49-F238E27FC236}">
                <a16:creationId xmlns:a16="http://schemas.microsoft.com/office/drawing/2014/main" id="{B98BFFD0-3238-453C-A433-1B2ADC58E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3634623" cy="5523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G:\Миркин 1.bmp">
            <a:extLst>
              <a:ext uri="{FF2B5EF4-FFF2-40B4-BE49-F238E27FC236}">
                <a16:creationId xmlns:a16="http://schemas.microsoft.com/office/drawing/2014/main" id="{11FF6A65-3A35-423A-A8D2-8A553FBF5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1916113"/>
            <a:ext cx="52101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Скаков.bmp">
            <a:extLst>
              <a:ext uri="{FF2B5EF4-FFF2-40B4-BE49-F238E27FC236}">
                <a16:creationId xmlns:a16="http://schemas.microsoft.com/office/drawing/2014/main" id="{43422C93-AC5B-4E82-8D1E-233A29A26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3090"/>
            <a:ext cx="4074739" cy="629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G:\Скаков 1.bmp">
            <a:extLst>
              <a:ext uri="{FF2B5EF4-FFF2-40B4-BE49-F238E27FC236}">
                <a16:creationId xmlns:a16="http://schemas.microsoft.com/office/drawing/2014/main" id="{549F3E9C-8E80-4561-8ED6-14C2E4CCC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628775"/>
            <a:ext cx="475208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Temprorary files\Educations\Educational process\MSU\2012-2013\Arc\сканирование0016.jpg">
            <a:extLst>
              <a:ext uri="{FF2B5EF4-FFF2-40B4-BE49-F238E27FC236}">
                <a16:creationId xmlns:a16="http://schemas.microsoft.com/office/drawing/2014/main" id="{964BAEF3-08D6-4557-9DF0-BC04C2F62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7" y="365391"/>
            <a:ext cx="3768732" cy="60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4">
            <a:extLst>
              <a:ext uri="{FF2B5EF4-FFF2-40B4-BE49-F238E27FC236}">
                <a16:creationId xmlns:a16="http://schemas.microsoft.com/office/drawing/2014/main" id="{D1F416B9-0ED6-4412-9203-3EEB49167978}"/>
              </a:ext>
            </a:extLst>
          </p:cNvPr>
          <p:cNvSpPr txBox="1">
            <a:spLocks noChangeArrowheads="1"/>
          </p:cNvSpPr>
          <p:nvPr/>
        </p:nvSpPr>
        <p:spPr bwMode="auto">
          <a:xfrm>
            <a:off x="3924300" y="476250"/>
            <a:ext cx="4895850" cy="5632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dirty="0">
                <a:solidFill>
                  <a:srgbClr val="3333FF"/>
                </a:solidFill>
                <a:latin typeface="Arial" panose="020B0604020202020204" pitchFamily="34" charset="0"/>
              </a:rPr>
              <a:t>Основы кристаллофизики, </a:t>
            </a:r>
            <a:r>
              <a:rPr lang="ru-RU" altLang="ru-RU" sz="1800" dirty="0" err="1">
                <a:solidFill>
                  <a:srgbClr val="3333FF"/>
                </a:solidFill>
                <a:latin typeface="Arial" panose="020B0604020202020204" pitchFamily="34" charset="0"/>
              </a:rPr>
              <a:t>Ю.И.Сиротин</a:t>
            </a:r>
            <a:r>
              <a:rPr lang="ru-RU" altLang="ru-RU" sz="1800" dirty="0">
                <a:solidFill>
                  <a:srgbClr val="3333FF"/>
                </a:solidFill>
                <a:latin typeface="Arial" panose="020B0604020202020204" pitchFamily="34" charset="0"/>
              </a:rPr>
              <a:t>, М. П. </a:t>
            </a:r>
            <a:r>
              <a:rPr lang="ru-RU" altLang="ru-RU" sz="1800" dirty="0" err="1">
                <a:solidFill>
                  <a:srgbClr val="3333FF"/>
                </a:solidFill>
                <a:latin typeface="Arial" panose="020B0604020202020204" pitchFamily="34" charset="0"/>
              </a:rPr>
              <a:t>Шаскольская</a:t>
            </a:r>
            <a:r>
              <a:rPr lang="ru-RU" altLang="ru-RU" sz="1800" dirty="0">
                <a:solidFill>
                  <a:srgbClr val="3333FF"/>
                </a:solidFill>
                <a:latin typeface="Arial" panose="020B0604020202020204" pitchFamily="34" charset="0"/>
              </a:rPr>
              <a:t>, монография, Главная редакция физико-математической литературы, издательство «Наука», 1975 г. </a:t>
            </a:r>
          </a:p>
          <a:p>
            <a:pPr eaLnBrk="1" hangingPunct="1">
              <a:spcBef>
                <a:spcPct val="0"/>
              </a:spcBef>
              <a:buFontTx/>
              <a:buNone/>
            </a:pPr>
            <a:r>
              <a:rPr lang="ru-RU" altLang="ru-RU" sz="1800" dirty="0">
                <a:solidFill>
                  <a:srgbClr val="3333FF"/>
                </a:solidFill>
                <a:latin typeface="Arial" panose="020B0604020202020204" pitchFamily="34" charset="0"/>
              </a:rPr>
              <a:t>Книга представляет собой полное руководство по кристаллофизике. В ней излагаются необходимые сведения по кристаллографии, электростатике и теории упругости кристаллов, пьезоэлектричество, основы кристаллооптики и </a:t>
            </a:r>
            <a:r>
              <a:rPr lang="ru-RU" altLang="ru-RU" sz="1800" dirty="0" err="1">
                <a:solidFill>
                  <a:srgbClr val="3333FF"/>
                </a:solidFill>
                <a:latin typeface="Arial" panose="020B0604020202020204" pitchFamily="34" charset="0"/>
              </a:rPr>
              <a:t>кристаллоакустики</a:t>
            </a:r>
            <a:r>
              <a:rPr lang="ru-RU" altLang="ru-RU" sz="1800" dirty="0">
                <a:solidFill>
                  <a:srgbClr val="3333FF"/>
                </a:solidFill>
                <a:latin typeface="Arial" panose="020B0604020202020204" pitchFamily="34" charset="0"/>
              </a:rPr>
              <a:t>, кристаллофизические аспекты термодинамики, в том числе теория фазовых переходов в кристаллах, а также применение антисимметрии и магнитной симметрии кристаллов в кристаллофизике, обобщение принципа </a:t>
            </a:r>
            <a:r>
              <a:rPr lang="ru-RU" altLang="ru-RU" sz="1800" dirty="0" err="1">
                <a:solidFill>
                  <a:srgbClr val="3333FF"/>
                </a:solidFill>
                <a:latin typeface="Arial" panose="020B0604020202020204" pitchFamily="34" charset="0"/>
              </a:rPr>
              <a:t>Анзагера</a:t>
            </a:r>
            <a:r>
              <a:rPr lang="ru-RU" altLang="ru-RU" sz="1800" dirty="0">
                <a:solidFill>
                  <a:srgbClr val="3333FF"/>
                </a:solidFill>
                <a:latin typeface="Arial" panose="020B0604020202020204" pitchFamily="34" charset="0"/>
              </a:rPr>
              <a:t> на магнитные кристаллы, кристаллографические вопросы нелинейной оптики. </a:t>
            </a:r>
          </a:p>
          <a:p>
            <a:pPr eaLnBrk="1" hangingPunct="1">
              <a:spcBef>
                <a:spcPct val="0"/>
              </a:spcBef>
              <a:buFontTx/>
              <a:buNone/>
            </a:pPr>
            <a:r>
              <a:rPr lang="ru-RU" altLang="ru-RU" sz="1800" dirty="0">
                <a:solidFill>
                  <a:srgbClr val="3333FF"/>
                </a:solidFill>
                <a:latin typeface="Arial" panose="020B0604020202020204" pitchFamily="34" charset="0"/>
              </a:rPr>
              <a:t>Рис. 187. Табл. 114. Библ. 300.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L:\Temprorary files\Educations\Educational process\MSU\2012-2013\Arc\сканирование0012.jpg">
            <a:extLst>
              <a:ext uri="{FF2B5EF4-FFF2-40B4-BE49-F238E27FC236}">
                <a16:creationId xmlns:a16="http://schemas.microsoft.com/office/drawing/2014/main" id="{53430F53-BB72-4F63-9C4B-AD4F7CD40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3" y="731008"/>
            <a:ext cx="3772382" cy="565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4">
            <a:extLst>
              <a:ext uri="{FF2B5EF4-FFF2-40B4-BE49-F238E27FC236}">
                <a16:creationId xmlns:a16="http://schemas.microsoft.com/office/drawing/2014/main" id="{E3B8CF2D-2941-449D-B195-87C213F2B86D}"/>
              </a:ext>
            </a:extLst>
          </p:cNvPr>
          <p:cNvSpPr txBox="1">
            <a:spLocks noChangeArrowheads="1"/>
          </p:cNvSpPr>
          <p:nvPr/>
        </p:nvSpPr>
        <p:spPr bwMode="auto">
          <a:xfrm>
            <a:off x="3851920" y="476672"/>
            <a:ext cx="5292080" cy="59093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800" dirty="0">
                <a:solidFill>
                  <a:srgbClr val="3333FF"/>
                </a:solidFill>
                <a:latin typeface="Arial" panose="020B0604020202020204" pitchFamily="34" charset="0"/>
              </a:rPr>
              <a:t>Une </a:t>
            </a:r>
            <a:r>
              <a:rPr lang="en-US" altLang="ru-RU" sz="1800" dirty="0" err="1">
                <a:solidFill>
                  <a:srgbClr val="3333FF"/>
                </a:solidFill>
                <a:latin typeface="Arial" panose="020B0604020202020204" pitchFamily="34" charset="0"/>
              </a:rPr>
              <a:t>partie</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importante</a:t>
            </a:r>
            <a:r>
              <a:rPr lang="en-US" altLang="ru-RU" sz="1800" dirty="0">
                <a:solidFill>
                  <a:srgbClr val="3333FF"/>
                </a:solidFill>
                <a:latin typeface="Arial" panose="020B0604020202020204" pitchFamily="34" charset="0"/>
              </a:rPr>
              <a:t> des sciences </a:t>
            </a:r>
            <a:r>
              <a:rPr lang="en-US" altLang="ru-RU" sz="1800" dirty="0" err="1">
                <a:solidFill>
                  <a:srgbClr val="3333FF"/>
                </a:solidFill>
                <a:latin typeface="Arial" panose="020B0604020202020204" pitchFamily="34" charset="0"/>
              </a:rPr>
              <a:t>exactes</a:t>
            </a:r>
            <a:r>
              <a:rPr lang="en-US" altLang="ru-RU" sz="1800" dirty="0">
                <a:solidFill>
                  <a:srgbClr val="3333FF"/>
                </a:solidFill>
                <a:latin typeface="Arial" panose="020B0604020202020204" pitchFamily="34" charset="0"/>
              </a:rPr>
              <a:t> vise a </a:t>
            </a:r>
            <a:r>
              <a:rPr lang="en-US" altLang="ru-RU" sz="1800" dirty="0" err="1">
                <a:solidFill>
                  <a:srgbClr val="3333FF"/>
                </a:solidFill>
                <a:latin typeface="Arial" panose="020B0604020202020204" pitchFamily="34" charset="0"/>
              </a:rPr>
              <a:t>developper</a:t>
            </a:r>
            <a:r>
              <a:rPr lang="en-US" altLang="ru-RU" sz="1800" dirty="0">
                <a:solidFill>
                  <a:srgbClr val="3333FF"/>
                </a:solidFill>
                <a:latin typeface="Arial" panose="020B0604020202020204" pitchFamily="34" charset="0"/>
              </a:rPr>
              <a:t> des theories </a:t>
            </a:r>
            <a:r>
              <a:rPr lang="en-US" altLang="ru-RU" sz="1800" dirty="0" err="1">
                <a:solidFill>
                  <a:srgbClr val="3333FF"/>
                </a:solidFill>
                <a:latin typeface="Arial" panose="020B0604020202020204" pitchFamily="34" charset="0"/>
              </a:rPr>
              <a:t>microscopiques</a:t>
            </a:r>
            <a:r>
              <a:rPr lang="en-US" altLang="ru-RU" sz="1800" dirty="0">
                <a:solidFill>
                  <a:srgbClr val="3333FF"/>
                </a:solidFill>
                <a:latin typeface="Arial" panose="020B0604020202020204" pitchFamily="34" charset="0"/>
              </a:rPr>
              <a:t>, et </a:t>
            </a:r>
            <a:r>
              <a:rPr lang="en-US" altLang="ru-RU" sz="1800" dirty="0" err="1">
                <a:solidFill>
                  <a:srgbClr val="3333FF"/>
                </a:solidFill>
                <a:latin typeface="Arial" panose="020B0604020202020204" pitchFamily="34" charset="0"/>
              </a:rPr>
              <a:t>en</a:t>
            </a:r>
            <a:r>
              <a:rPr lang="en-US" altLang="ru-RU" sz="1800" dirty="0">
                <a:solidFill>
                  <a:srgbClr val="3333FF"/>
                </a:solidFill>
                <a:latin typeface="Arial" panose="020B0604020202020204" pitchFamily="34" charset="0"/>
              </a:rPr>
              <a:t> particulier des </a:t>
            </a:r>
            <a:r>
              <a:rPr lang="en-US" altLang="ru-RU" sz="1800" dirty="0" err="1">
                <a:solidFill>
                  <a:srgbClr val="3333FF"/>
                </a:solidFill>
                <a:latin typeface="Arial" panose="020B0604020202020204" pitchFamily="34" charset="0"/>
              </a:rPr>
              <a:t>modeles</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atomistiques</a:t>
            </a:r>
            <a:r>
              <a:rPr lang="en-US" altLang="ru-RU" sz="1800" dirty="0">
                <a:solidFill>
                  <a:srgbClr val="3333FF"/>
                </a:solidFill>
                <a:latin typeface="Arial" panose="020B0604020202020204" pitchFamily="34" charset="0"/>
              </a:rPr>
              <a:t> et </a:t>
            </a:r>
            <a:r>
              <a:rPr lang="en-US" altLang="ru-RU" sz="1800" dirty="0" err="1">
                <a:solidFill>
                  <a:srgbClr val="3333FF"/>
                </a:solidFill>
                <a:latin typeface="Arial" panose="020B0604020202020204" pitchFamily="34" charset="0"/>
              </a:rPr>
              <a:t>moleculaires</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Ces</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modfeles</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cherchent</a:t>
            </a:r>
            <a:r>
              <a:rPr lang="en-US" altLang="ru-RU" sz="1800" dirty="0">
                <a:solidFill>
                  <a:srgbClr val="3333FF"/>
                </a:solidFill>
                <a:latin typeface="Arial" panose="020B0604020202020204" pitchFamily="34" charset="0"/>
              </a:rPr>
              <a:t> a </a:t>
            </a:r>
            <a:r>
              <a:rPr lang="en-US" altLang="ru-RU" sz="1800" dirty="0" err="1">
                <a:solidFill>
                  <a:srgbClr val="3333FF"/>
                </a:solidFill>
                <a:latin typeface="Arial" panose="020B0604020202020204" pitchFamily="34" charset="0"/>
              </a:rPr>
              <a:t>etablir</a:t>
            </a:r>
            <a:r>
              <a:rPr lang="en-US" altLang="ru-RU" sz="1800" dirty="0">
                <a:solidFill>
                  <a:srgbClr val="3333FF"/>
                </a:solidFill>
                <a:latin typeface="Arial" panose="020B0604020202020204" pitchFamily="34" charset="0"/>
              </a:rPr>
              <a:t> le Hen entre les </a:t>
            </a:r>
            <a:r>
              <a:rPr lang="en-US" altLang="ru-RU" sz="1800" dirty="0" err="1">
                <a:solidFill>
                  <a:srgbClr val="3333FF"/>
                </a:solidFill>
                <a:latin typeface="Arial" panose="020B0604020202020204" pitchFamily="34" charset="0"/>
              </a:rPr>
              <a:t>proprietes</a:t>
            </a:r>
            <a:r>
              <a:rPr lang="en-US" altLang="ru-RU" sz="1800" dirty="0">
                <a:solidFill>
                  <a:srgbClr val="3333FF"/>
                </a:solidFill>
                <a:latin typeface="Arial" panose="020B0604020202020204" pitchFamily="34" charset="0"/>
              </a:rPr>
              <a:t> des </a:t>
            </a:r>
            <a:r>
              <a:rPr lang="en-US" altLang="ru-RU" sz="1800" dirty="0" err="1">
                <a:solidFill>
                  <a:srgbClr val="3333FF"/>
                </a:solidFill>
                <a:latin typeface="Arial" panose="020B0604020202020204" pitchFamily="34" charset="0"/>
              </a:rPr>
              <a:t>atomes</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leur</a:t>
            </a:r>
            <a:r>
              <a:rPr lang="en-US" altLang="ru-RU" sz="1800" dirty="0">
                <a:solidFill>
                  <a:srgbClr val="3333FF"/>
                </a:solidFill>
                <a:latin typeface="Arial" panose="020B0604020202020204" pitchFamily="34" charset="0"/>
              </a:rPr>
              <a:t> disposition </a:t>
            </a:r>
            <a:r>
              <a:rPr lang="en-US" altLang="ru-RU" sz="1800" dirty="0" err="1">
                <a:solidFill>
                  <a:srgbClr val="3333FF"/>
                </a:solidFill>
                <a:latin typeface="Arial" panose="020B0604020202020204" pitchFamily="34" charset="0"/>
              </a:rPr>
              <a:t>spatiale</a:t>
            </a:r>
            <a:r>
              <a:rPr lang="en-US" altLang="ru-RU" sz="1800" dirty="0">
                <a:solidFill>
                  <a:srgbClr val="3333FF"/>
                </a:solidFill>
                <a:latin typeface="Arial" panose="020B0604020202020204" pitchFamily="34" charset="0"/>
              </a:rPr>
              <a:t> et </a:t>
            </a:r>
            <a:r>
              <a:rPr lang="en-US" altLang="ru-RU" sz="1800" dirty="0" err="1">
                <a:solidFill>
                  <a:srgbClr val="3333FF"/>
                </a:solidFill>
                <a:latin typeface="Arial" panose="020B0604020202020204" pitchFamily="34" charset="0"/>
              </a:rPr>
              <a:t>leur</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mouvement</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dynamique</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d'une</a:t>
            </a:r>
            <a:r>
              <a:rPr lang="en-US" altLang="ru-RU" sz="1800" dirty="0">
                <a:solidFill>
                  <a:srgbClr val="3333FF"/>
                </a:solidFill>
                <a:latin typeface="Arial" panose="020B0604020202020204" pitchFamily="34" charset="0"/>
              </a:rPr>
              <a:t> part, les </a:t>
            </a:r>
            <a:r>
              <a:rPr lang="en-US" altLang="ru-RU" sz="1800" dirty="0" err="1">
                <a:solidFill>
                  <a:srgbClr val="3333FF"/>
                </a:solidFill>
                <a:latin typeface="Arial" panose="020B0604020202020204" pitchFamily="34" charset="0"/>
              </a:rPr>
              <a:t>proprietes</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macroscopiques</a:t>
            </a:r>
            <a:r>
              <a:rPr lang="en-US" altLang="ru-RU" sz="1800" dirty="0">
                <a:solidFill>
                  <a:srgbClr val="3333FF"/>
                </a:solidFill>
                <a:latin typeface="Arial" panose="020B0604020202020204" pitchFamily="34" charset="0"/>
              </a:rPr>
              <a:t> et les transformations </a:t>
            </a:r>
            <a:r>
              <a:rPr lang="en-US" altLang="ru-RU" sz="1800" dirty="0" err="1">
                <a:solidFill>
                  <a:srgbClr val="3333FF"/>
                </a:solidFill>
                <a:latin typeface="Arial" panose="020B0604020202020204" pitchFamily="34" charset="0"/>
              </a:rPr>
              <a:t>chimiques</a:t>
            </a:r>
            <a:r>
              <a:rPr lang="en-US" altLang="ru-RU" sz="1800" dirty="0">
                <a:solidFill>
                  <a:srgbClr val="3333FF"/>
                </a:solidFill>
                <a:latin typeface="Arial" panose="020B0604020202020204" pitchFamily="34" charset="0"/>
              </a:rPr>
              <a:t> des </a:t>
            </a:r>
            <a:r>
              <a:rPr lang="en-US" altLang="ru-RU" sz="1800" dirty="0" err="1">
                <a:solidFill>
                  <a:srgbClr val="3333FF"/>
                </a:solidFill>
                <a:latin typeface="Arial" panose="020B0604020202020204" pitchFamily="34" charset="0"/>
              </a:rPr>
              <a:t>materiaux</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d'autre</a:t>
            </a:r>
            <a:r>
              <a:rPr lang="en-US" altLang="ru-RU" sz="1800" dirty="0">
                <a:solidFill>
                  <a:srgbClr val="3333FF"/>
                </a:solidFill>
                <a:latin typeface="Arial" panose="020B0604020202020204" pitchFamily="34" charset="0"/>
              </a:rPr>
              <a:t> part. </a:t>
            </a:r>
            <a:r>
              <a:rPr lang="en-US" altLang="ru-RU" sz="1800" dirty="0" err="1">
                <a:solidFill>
                  <a:srgbClr val="3333FF"/>
                </a:solidFill>
                <a:latin typeface="Arial" panose="020B0604020202020204" pitchFamily="34" charset="0"/>
              </a:rPr>
              <a:t>C'est</a:t>
            </a:r>
            <a:r>
              <a:rPr lang="en-US" altLang="ru-RU" sz="1800" dirty="0">
                <a:solidFill>
                  <a:srgbClr val="3333FF"/>
                </a:solidFill>
                <a:latin typeface="Arial" panose="020B0604020202020204" pitchFamily="34" charset="0"/>
              </a:rPr>
              <a:t> la diffraction de </a:t>
            </a:r>
            <a:r>
              <a:rPr lang="en-US" altLang="ru-RU" sz="1800" dirty="0" err="1">
                <a:solidFill>
                  <a:srgbClr val="3333FF"/>
                </a:solidFill>
                <a:latin typeface="Arial" panose="020B0604020202020204" pitchFamily="34" charset="0"/>
              </a:rPr>
              <a:t>rayonnements</a:t>
            </a:r>
            <a:r>
              <a:rPr lang="en-US" altLang="ru-RU" sz="1800" dirty="0">
                <a:solidFill>
                  <a:srgbClr val="3333FF"/>
                </a:solidFill>
                <a:latin typeface="Arial" panose="020B0604020202020204" pitchFamily="34" charset="0"/>
              </a:rPr>
              <a:t> par les </a:t>
            </a:r>
            <a:r>
              <a:rPr lang="en-US" altLang="ru-RU" sz="1800" dirty="0" err="1">
                <a:solidFill>
                  <a:srgbClr val="3333FF"/>
                </a:solidFill>
                <a:latin typeface="Arial" panose="020B0604020202020204" pitchFamily="34" charset="0"/>
              </a:rPr>
              <a:t>cristaux</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prineipalement</a:t>
            </a:r>
            <a:r>
              <a:rPr lang="en-US" altLang="ru-RU" sz="1800" dirty="0">
                <a:solidFill>
                  <a:srgbClr val="3333FF"/>
                </a:solidFill>
                <a:latin typeface="Arial" panose="020B0604020202020204" pitchFamily="34" charset="0"/>
              </a:rPr>
              <a:t> de </a:t>
            </a:r>
            <a:r>
              <a:rPr lang="en-US" altLang="ru-RU" sz="1800" dirty="0" err="1">
                <a:solidFill>
                  <a:srgbClr val="3333FF"/>
                </a:solidFill>
                <a:latin typeface="Arial" panose="020B0604020202020204" pitchFamily="34" charset="0"/>
              </a:rPr>
              <a:t>rayons</a:t>
            </a:r>
            <a:r>
              <a:rPr lang="en-US" altLang="ru-RU" sz="1800" dirty="0">
                <a:solidFill>
                  <a:srgbClr val="3333FF"/>
                </a:solidFill>
                <a:latin typeface="Arial" panose="020B0604020202020204" pitchFamily="34" charset="0"/>
              </a:rPr>
              <a:t> X, qui </a:t>
            </a:r>
            <a:r>
              <a:rPr lang="en-US" altLang="ru-RU" sz="1800" dirty="0" err="1">
                <a:solidFill>
                  <a:srgbClr val="3333FF"/>
                </a:solidFill>
                <a:latin typeface="Arial" panose="020B0604020202020204" pitchFamily="34" charset="0"/>
              </a:rPr>
              <a:t>permet</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d'observer</a:t>
            </a:r>
            <a:r>
              <a:rPr lang="en-US" altLang="ru-RU" sz="1800" dirty="0">
                <a:solidFill>
                  <a:srgbClr val="3333FF"/>
                </a:solidFill>
                <a:latin typeface="Arial" panose="020B0604020202020204" pitchFamily="34" charset="0"/>
              </a:rPr>
              <a:t> la structure de la </a:t>
            </a:r>
            <a:r>
              <a:rPr lang="en-US" altLang="ru-RU" sz="1800" dirty="0" err="1">
                <a:solidFill>
                  <a:srgbClr val="3333FF"/>
                </a:solidFill>
                <a:latin typeface="Arial" panose="020B0604020202020204" pitchFamily="34" charset="0"/>
              </a:rPr>
              <a:t>matiere</a:t>
            </a:r>
            <a:r>
              <a:rPr lang="en-US" altLang="ru-RU" sz="1800" dirty="0">
                <a:solidFill>
                  <a:srgbClr val="3333FF"/>
                </a:solidFill>
                <a:latin typeface="Arial" panose="020B0604020202020204" pitchFamily="34" charset="0"/>
              </a:rPr>
              <a:t> a </a:t>
            </a:r>
            <a:r>
              <a:rPr lang="en-US" altLang="ru-RU" sz="1800" dirty="0" err="1">
                <a:solidFill>
                  <a:srgbClr val="3333FF"/>
                </a:solidFill>
                <a:latin typeface="Arial" panose="020B0604020202020204" pitchFamily="34" charset="0"/>
              </a:rPr>
              <a:t>l'echelle</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atomique</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L'interet</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actuel</a:t>
            </a:r>
            <a:r>
              <a:rPr lang="en-US" altLang="ru-RU" sz="1800" dirty="0">
                <a:solidFill>
                  <a:srgbClr val="3333FF"/>
                </a:solidFill>
                <a:latin typeface="Arial" panose="020B0604020202020204" pitchFamily="34" charset="0"/>
              </a:rPr>
              <a:t> de la </a:t>
            </a:r>
            <a:r>
              <a:rPr lang="en-US" altLang="ru-RU" sz="1800" dirty="0" err="1">
                <a:solidFill>
                  <a:srgbClr val="3333FF"/>
                </a:solidFill>
                <a:latin typeface="Arial" panose="020B0604020202020204" pitchFamily="34" charset="0"/>
              </a:rPr>
              <a:t>cristallographie</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est</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justifie</a:t>
            </a:r>
            <a:r>
              <a:rPr lang="en-US" altLang="ru-RU" sz="1800" dirty="0">
                <a:solidFill>
                  <a:srgbClr val="3333FF"/>
                </a:solidFill>
                <a:latin typeface="Arial" panose="020B0604020202020204" pitchFamily="34" charset="0"/>
              </a:rPr>
              <a:t> par le </a:t>
            </a:r>
            <a:r>
              <a:rPr lang="en-US" altLang="ru-RU" sz="1800" dirty="0" err="1">
                <a:solidFill>
                  <a:srgbClr val="3333FF"/>
                </a:solidFill>
                <a:latin typeface="Arial" panose="020B0604020202020204" pitchFamily="34" charset="0"/>
              </a:rPr>
              <a:t>succes</a:t>
            </a:r>
            <a:r>
              <a:rPr lang="en-US" altLang="ru-RU" sz="1800" dirty="0">
                <a:solidFill>
                  <a:srgbClr val="3333FF"/>
                </a:solidFill>
                <a:latin typeface="Arial" panose="020B0604020202020204" pitchFamily="34" charset="0"/>
              </a:rPr>
              <a:t> important de </a:t>
            </a:r>
            <a:r>
              <a:rPr lang="en-US" altLang="ru-RU" sz="1800" dirty="0" err="1">
                <a:solidFill>
                  <a:srgbClr val="3333FF"/>
                </a:solidFill>
                <a:latin typeface="Arial" panose="020B0604020202020204" pitchFamily="34" charset="0"/>
              </a:rPr>
              <a:t>cette</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methode</a:t>
            </a:r>
            <a:r>
              <a:rPr lang="en-US" altLang="ru-RU" sz="1800" dirty="0">
                <a:solidFill>
                  <a:srgbClr val="3333FF"/>
                </a:solidFill>
                <a:latin typeface="Arial" panose="020B0604020202020204" pitchFamily="34" charset="0"/>
              </a:rPr>
              <a:t>. La </a:t>
            </a:r>
            <a:r>
              <a:rPr lang="en-US" altLang="ru-RU" sz="1800" dirty="0" err="1">
                <a:solidFill>
                  <a:srgbClr val="3333FF"/>
                </a:solidFill>
                <a:latin typeface="Arial" panose="020B0604020202020204" pitchFamily="34" charset="0"/>
              </a:rPr>
              <a:t>radiocristallographie</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est</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une</a:t>
            </a:r>
            <a:r>
              <a:rPr lang="en-US" altLang="ru-RU" sz="1800" dirty="0">
                <a:solidFill>
                  <a:srgbClr val="3333FF"/>
                </a:solidFill>
                <a:latin typeface="Arial" panose="020B0604020202020204" pitchFamily="34" charset="0"/>
              </a:rPr>
              <a:t> technique </a:t>
            </a:r>
            <a:r>
              <a:rPr lang="en-US" altLang="ru-RU" sz="1800" dirty="0" err="1">
                <a:solidFill>
                  <a:srgbClr val="3333FF"/>
                </a:solidFill>
                <a:latin typeface="Arial" panose="020B0604020202020204" pitchFamily="34" charset="0"/>
              </a:rPr>
              <a:t>d'investigation</a:t>
            </a:r>
            <a:r>
              <a:rPr lang="en-US" altLang="ru-RU" sz="1800" dirty="0">
                <a:solidFill>
                  <a:srgbClr val="3333FF"/>
                </a:solidFill>
                <a:latin typeface="Arial" panose="020B0604020202020204" pitchFamily="34" charset="0"/>
              </a:rPr>
              <a:t> irrempla9able </a:t>
            </a:r>
            <a:r>
              <a:rPr lang="en-US" altLang="ru-RU" sz="1800" dirty="0" err="1">
                <a:solidFill>
                  <a:srgbClr val="3333FF"/>
                </a:solidFill>
                <a:latin typeface="Arial" panose="020B0604020202020204" pitchFamily="34" charset="0"/>
              </a:rPr>
              <a:t>en</a:t>
            </a:r>
            <a:r>
              <a:rPr lang="en-US" altLang="ru-RU" sz="1800" dirty="0">
                <a:solidFill>
                  <a:srgbClr val="3333FF"/>
                </a:solidFill>
                <a:latin typeface="Arial" panose="020B0604020202020204" pitchFamily="34" charset="0"/>
              </a:rPr>
              <a:t> physique du </a:t>
            </a:r>
            <a:r>
              <a:rPr lang="en-US" altLang="ru-RU" sz="1800" dirty="0" err="1">
                <a:solidFill>
                  <a:srgbClr val="3333FF"/>
                </a:solidFill>
                <a:latin typeface="Arial" panose="020B0604020202020204" pitchFamily="34" charset="0"/>
              </a:rPr>
              <a:t>solide</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en</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chimie</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en</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mineralogie</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en</a:t>
            </a:r>
            <a:r>
              <a:rPr lang="en-US" altLang="ru-RU" sz="1800" dirty="0">
                <a:solidFill>
                  <a:srgbClr val="3333FF"/>
                </a:solidFill>
                <a:latin typeface="Arial" panose="020B0604020202020204" pitchFamily="34" charset="0"/>
              </a:rPr>
              <a:t> sciences des </a:t>
            </a:r>
            <a:r>
              <a:rPr lang="en-US" altLang="ru-RU" sz="1800" dirty="0" err="1">
                <a:solidFill>
                  <a:srgbClr val="3333FF"/>
                </a:solidFill>
                <a:latin typeface="Arial" panose="020B0604020202020204" pitchFamily="34" charset="0"/>
              </a:rPr>
              <a:t>materiaux</a:t>
            </a:r>
            <a:r>
              <a:rPr lang="en-US" altLang="ru-RU" sz="1800" dirty="0">
                <a:solidFill>
                  <a:srgbClr val="3333FF"/>
                </a:solidFill>
                <a:latin typeface="Arial" panose="020B0604020202020204" pitchFamily="34" charset="0"/>
              </a:rPr>
              <a:t> et </a:t>
            </a:r>
            <a:r>
              <a:rPr lang="en-US" altLang="ru-RU" sz="1800" dirty="0" err="1">
                <a:solidFill>
                  <a:srgbClr val="3333FF"/>
                </a:solidFill>
                <a:latin typeface="Arial" panose="020B0604020202020204" pitchFamily="34" charset="0"/>
              </a:rPr>
              <a:t>en</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biologie</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si</a:t>
            </a:r>
            <a:r>
              <a:rPr lang="en-US" altLang="ru-RU" sz="1800" dirty="0">
                <a:solidFill>
                  <a:srgbClr val="3333FF"/>
                </a:solidFill>
                <a:latin typeface="Arial" panose="020B0604020202020204" pitchFamily="34" charset="0"/>
              </a:rPr>
              <a:t> bien que les livres </a:t>
            </a:r>
            <a:r>
              <a:rPr lang="en-US" altLang="ru-RU" sz="1800" dirty="0" err="1">
                <a:solidFill>
                  <a:srgbClr val="3333FF"/>
                </a:solidFill>
                <a:latin typeface="Arial" panose="020B0604020202020204" pitchFamily="34" charset="0"/>
              </a:rPr>
              <a:t>d’enseignement</a:t>
            </a:r>
            <a:r>
              <a:rPr lang="en-US" altLang="ru-RU" sz="1800" dirty="0">
                <a:solidFill>
                  <a:srgbClr val="3333FF"/>
                </a:solidFill>
                <a:latin typeface="Arial" panose="020B0604020202020204" pitchFamily="34" charset="0"/>
              </a:rPr>
              <a:t> dans </a:t>
            </a:r>
            <a:r>
              <a:rPr lang="en-US" altLang="ru-RU" sz="1800" dirty="0" err="1">
                <a:solidFill>
                  <a:srgbClr val="3333FF"/>
                </a:solidFill>
                <a:latin typeface="Arial" panose="020B0604020202020204" pitchFamily="34" charset="0"/>
              </a:rPr>
              <a:t>toutes</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ces</a:t>
            </a:r>
            <a:r>
              <a:rPr lang="en-US" altLang="ru-RU" sz="1800" dirty="0">
                <a:solidFill>
                  <a:srgbClr val="3333FF"/>
                </a:solidFill>
                <a:latin typeface="Arial" panose="020B0604020202020204" pitchFamily="34" charset="0"/>
              </a:rPr>
              <a:t> disciplines </a:t>
            </a:r>
            <a:r>
              <a:rPr lang="en-US" altLang="ru-RU" sz="1800" dirty="0" err="1">
                <a:solidFill>
                  <a:srgbClr val="3333FF"/>
                </a:solidFill>
                <a:latin typeface="Arial" panose="020B0604020202020204" pitchFamily="34" charset="0"/>
              </a:rPr>
              <a:t>lui</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consacrent</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souvent</a:t>
            </a:r>
            <a:r>
              <a:rPr lang="en-US" altLang="ru-RU" sz="1800" dirty="0">
                <a:solidFill>
                  <a:srgbClr val="3333FF"/>
                </a:solidFill>
                <a:latin typeface="Arial" panose="020B0604020202020204" pitchFamily="34" charset="0"/>
              </a:rPr>
              <a:t> un </a:t>
            </a:r>
            <a:r>
              <a:rPr lang="en-US" altLang="ru-RU" sz="1800" dirty="0" err="1">
                <a:solidFill>
                  <a:srgbClr val="3333FF"/>
                </a:solidFill>
                <a:latin typeface="Arial" panose="020B0604020202020204" pitchFamily="34" charset="0"/>
              </a:rPr>
              <a:t>chapitre</a:t>
            </a:r>
            <a:r>
              <a:rPr lang="en-US" altLang="ru-RU" sz="1800" dirty="0">
                <a:solidFill>
                  <a:srgbClr val="3333FF"/>
                </a:solidFill>
                <a:latin typeface="Arial" panose="020B0604020202020204" pitchFamily="34" charset="0"/>
              </a:rPr>
              <a:t>. Est-</a:t>
            </a:r>
            <a:r>
              <a:rPr lang="en-US" altLang="ru-RU" sz="1800" dirty="0" err="1">
                <a:solidFill>
                  <a:srgbClr val="3333FF"/>
                </a:solidFill>
                <a:latin typeface="Arial" panose="020B0604020202020204" pitchFamily="34" charset="0"/>
              </a:rPr>
              <a:t>il</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alors</a:t>
            </a:r>
            <a:r>
              <a:rPr lang="en-US" altLang="ru-RU" sz="1800" dirty="0">
                <a:solidFill>
                  <a:srgbClr val="3333FF"/>
                </a:solidFill>
                <a:latin typeface="Arial" panose="020B0604020202020204" pitchFamily="34" charset="0"/>
              </a:rPr>
              <a:t> necessaire de </a:t>
            </a:r>
            <a:r>
              <a:rPr lang="en-US" altLang="ru-RU" sz="1800" dirty="0" err="1">
                <a:solidFill>
                  <a:srgbClr val="3333FF"/>
                </a:solidFill>
                <a:latin typeface="Arial" panose="020B0604020202020204" pitchFamily="34" charset="0"/>
              </a:rPr>
              <a:t>publier</a:t>
            </a:r>
            <a:r>
              <a:rPr lang="en-US" altLang="ru-RU" sz="1800" dirty="0">
                <a:solidFill>
                  <a:srgbClr val="3333FF"/>
                </a:solidFill>
                <a:latin typeface="Arial" panose="020B0604020202020204" pitchFamily="34" charset="0"/>
              </a:rPr>
              <a:t> encore un livre </a:t>
            </a:r>
            <a:r>
              <a:rPr lang="en-US" altLang="ru-RU" sz="1800" dirty="0" err="1">
                <a:solidFill>
                  <a:srgbClr val="3333FF"/>
                </a:solidFill>
                <a:latin typeface="Arial" panose="020B0604020202020204" pitchFamily="34" charset="0"/>
              </a:rPr>
              <a:t>dedie</a:t>
            </a:r>
            <a:r>
              <a:rPr lang="en-US" altLang="ru-RU" sz="1800" dirty="0">
                <a:solidFill>
                  <a:srgbClr val="3333FF"/>
                </a:solidFill>
                <a:latin typeface="Arial" panose="020B0604020202020204" pitchFamily="34" charset="0"/>
              </a:rPr>
              <a:t> </a:t>
            </a:r>
            <a:r>
              <a:rPr lang="en-US" altLang="ru-RU" sz="1800" dirty="0" err="1">
                <a:solidFill>
                  <a:srgbClr val="3333FF"/>
                </a:solidFill>
                <a:latin typeface="Arial" panose="020B0604020202020204" pitchFamily="34" charset="0"/>
              </a:rPr>
              <a:t>exclusivement</a:t>
            </a:r>
            <a:r>
              <a:rPr lang="en-US" altLang="ru-RU" sz="1800" dirty="0">
                <a:solidFill>
                  <a:srgbClr val="3333FF"/>
                </a:solidFill>
                <a:latin typeface="Arial" panose="020B0604020202020204" pitchFamily="34" charset="0"/>
              </a:rPr>
              <a:t> a la </a:t>
            </a:r>
            <a:r>
              <a:rPr lang="en-US" altLang="ru-RU" sz="1800" i="1" dirty="0" err="1">
                <a:solidFill>
                  <a:srgbClr val="3333FF"/>
                </a:solidFill>
                <a:latin typeface="Arial" panose="020B0604020202020204" pitchFamily="34" charset="0"/>
              </a:rPr>
              <a:t>Cristallographie</a:t>
            </a:r>
            <a:r>
              <a:rPr lang="en-US" altLang="ru-RU" sz="1800" dirty="0">
                <a:solidFill>
                  <a:srgbClr val="3333FF"/>
                </a:solidFill>
                <a:latin typeface="Arial" panose="020B0604020202020204" pitchFamily="34" charset="0"/>
              </a:rPr>
              <a:t> ? </a:t>
            </a:r>
            <a:r>
              <a:rPr lang="ru-RU" altLang="ru-RU" sz="1800" dirty="0">
                <a:solidFill>
                  <a:srgbClr val="3333FF"/>
                </a:solidFill>
                <a:latin typeface="Arial" panose="020B0604020202020204" pitchFamily="34" charset="0"/>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Temprorary files\Educations\Educational process\MSU\2012-2013\Arc\сканирование0024.jpg">
            <a:extLst>
              <a:ext uri="{FF2B5EF4-FFF2-40B4-BE49-F238E27FC236}">
                <a16:creationId xmlns:a16="http://schemas.microsoft.com/office/drawing/2014/main" id="{4CD161E3-9A7B-4517-8E26-DF3A2967E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432"/>
            <a:ext cx="4355976" cy="659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3">
            <a:extLst>
              <a:ext uri="{FF2B5EF4-FFF2-40B4-BE49-F238E27FC236}">
                <a16:creationId xmlns:a16="http://schemas.microsoft.com/office/drawing/2014/main" id="{B1981D65-4C3A-4B3C-8BC9-345EE3F58E2C}"/>
              </a:ext>
            </a:extLst>
          </p:cNvPr>
          <p:cNvSpPr txBox="1">
            <a:spLocks noChangeArrowheads="1"/>
          </p:cNvSpPr>
          <p:nvPr/>
        </p:nvSpPr>
        <p:spPr bwMode="auto">
          <a:xfrm>
            <a:off x="4499992" y="142432"/>
            <a:ext cx="4644008" cy="64940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600" dirty="0">
                <a:solidFill>
                  <a:srgbClr val="3333FF"/>
                </a:solidFill>
                <a:latin typeface="Arial" panose="020B0604020202020204" pitchFamily="34" charset="0"/>
              </a:rPr>
              <a:t>Рентгеноструктурный анализ занимается изучением строения тел из атомов и молекул. Он основан на том, что рентгеновские лучи рассеиваются электронами, окружающими атомы, которые в кристаллическом теле образуют естественную дифракционную решетку для рентгеновского излучения. В настоящей книге, написанной выдающимся французским ученым, подробно рассмотрены почти все разделы рентгеноструктурного анализа. Наряду с изложением таких классических вопросов, как свойства и способы получения рентгеновских лучей, порошковые рентгенограммы и др., автор большое внимание уделяет вопросам, отсутствующим в других книгах: дифракции рентгеновских лучей на несовершенных кристаллах и на аморфных телах, рассеянию рентгеновских лучей под малыми углами.</a:t>
            </a:r>
          </a:p>
          <a:p>
            <a:pPr eaLnBrk="1" hangingPunct="1">
              <a:spcBef>
                <a:spcPct val="0"/>
              </a:spcBef>
              <a:buFontTx/>
              <a:buNone/>
            </a:pPr>
            <a:r>
              <a:rPr lang="ru-RU" altLang="ru-RU" sz="1600" dirty="0">
                <a:solidFill>
                  <a:srgbClr val="3333FF"/>
                </a:solidFill>
                <a:latin typeface="Arial" panose="020B0604020202020204" pitchFamily="34" charset="0"/>
              </a:rPr>
              <a:t>Книга рассчитана на самый широкий круг научных работников и студентов старших курсов вузов. Ее можно особенно рекомендовать работникам промышленных и отраслевых лабораторий, занимающимся рентгеноструктурным анализом или желающим применить его в своей работе.</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сканирование0001">
            <a:extLst>
              <a:ext uri="{FF2B5EF4-FFF2-40B4-BE49-F238E27FC236}">
                <a16:creationId xmlns:a16="http://schemas.microsoft.com/office/drawing/2014/main" id="{A2F4D6DB-60A1-4864-BEEB-00A1E8A35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640"/>
            <a:ext cx="4213667" cy="626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2">
            <a:extLst>
              <a:ext uri="{FF2B5EF4-FFF2-40B4-BE49-F238E27FC236}">
                <a16:creationId xmlns:a16="http://schemas.microsoft.com/office/drawing/2014/main" id="{0C69CF5F-3036-4276-B2AF-FF38C6849E8E}"/>
              </a:ext>
            </a:extLst>
          </p:cNvPr>
          <p:cNvSpPr txBox="1">
            <a:spLocks noChangeArrowheads="1"/>
          </p:cNvSpPr>
          <p:nvPr/>
        </p:nvSpPr>
        <p:spPr bwMode="auto">
          <a:xfrm>
            <a:off x="4283968" y="0"/>
            <a:ext cx="4860032" cy="67710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400" dirty="0">
                <a:solidFill>
                  <a:srgbClr val="3333FF"/>
                </a:solidFill>
                <a:latin typeface="Arial" panose="020B0604020202020204" pitchFamily="34" charset="0"/>
              </a:rPr>
              <a:t>Издательство московского университета 1964. - 492 с</a:t>
            </a:r>
            <a:br>
              <a:rPr lang="ru-RU" altLang="ru-RU" sz="1400" dirty="0">
                <a:solidFill>
                  <a:srgbClr val="3333FF"/>
                </a:solidFill>
                <a:latin typeface="Arial" panose="020B0604020202020204" pitchFamily="34" charset="0"/>
              </a:rPr>
            </a:br>
            <a:r>
              <a:rPr lang="ru-RU" altLang="ru-RU" sz="1400" dirty="0">
                <a:solidFill>
                  <a:srgbClr val="3333FF"/>
                </a:solidFill>
                <a:latin typeface="Arial" panose="020B0604020202020204" pitchFamily="34" charset="0"/>
              </a:rPr>
              <a:t>Рентгеноструктурный анализ принадлежит к числу физических методов исследования, наиболее прочно вошедших в химию и минералогию. Одна из основных задач структурного исследования — определение атомного строения кристаллов — представляет, несомненно, гораздо больший интерес для химиков и геохимиков, чем для физиков. Между тем большинство существующих монографий и учебников рассчитано главным образом на лиц, имеющих специальную </a:t>
            </a:r>
            <a:r>
              <a:rPr lang="ru-RU" altLang="ru-RU" sz="1400" dirty="0" err="1">
                <a:solidFill>
                  <a:srgbClr val="3333FF"/>
                </a:solidFill>
                <a:latin typeface="Arial" panose="020B0604020202020204" pitchFamily="34" charset="0"/>
              </a:rPr>
              <a:t>физико</a:t>
            </a:r>
            <a:r>
              <a:rPr lang="ru-RU" altLang="ru-RU" sz="1400" dirty="0">
                <a:solidFill>
                  <a:srgbClr val="3333FF"/>
                </a:solidFill>
                <a:latin typeface="Arial" panose="020B0604020202020204" pitchFamily="34" charset="0"/>
              </a:rPr>
              <a:t> - математическую подготовку. Теория структурного анализа за последние годы претерпела значительные изменения. Разработка новых методов исследования привела к тому, что изданные до 1956 г. книги, посвященные рассматриваемому вопросу, значительно устарели. До известной степени это относится и к монографии </a:t>
            </a:r>
            <a:r>
              <a:rPr lang="ru-RU" altLang="ru-RU" sz="1400" dirty="0" err="1">
                <a:solidFill>
                  <a:srgbClr val="3333FF"/>
                </a:solidFill>
                <a:latin typeface="Arial" panose="020B0604020202020204" pitchFamily="34" charset="0"/>
              </a:rPr>
              <a:t>Липсона</a:t>
            </a:r>
            <a:r>
              <a:rPr lang="ru-RU" altLang="ru-RU" sz="1400" dirty="0">
                <a:solidFill>
                  <a:srgbClr val="3333FF"/>
                </a:solidFill>
                <a:latin typeface="Arial" panose="020B0604020202020204" pitchFamily="34" charset="0"/>
              </a:rPr>
              <a:t> и </a:t>
            </a:r>
            <a:r>
              <a:rPr lang="ru-RU" altLang="ru-RU" sz="1400" dirty="0" err="1">
                <a:solidFill>
                  <a:srgbClr val="3333FF"/>
                </a:solidFill>
                <a:latin typeface="Arial" panose="020B0604020202020204" pitchFamily="34" charset="0"/>
              </a:rPr>
              <a:t>Кокрена</a:t>
            </a:r>
            <a:r>
              <a:rPr lang="ru-RU" altLang="ru-RU" sz="1400" dirty="0">
                <a:solidFill>
                  <a:srgbClr val="3333FF"/>
                </a:solidFill>
                <a:latin typeface="Arial" panose="020B0604020202020204" pitchFamily="34" charset="0"/>
              </a:rPr>
              <a:t> „Определение структуры кристаллов*, написанной в 1953 г. и переведенной на русский язык в 1956 г. Автор ставил своей задачей по возможности восполнить имеющийся пробел и удовлетворить нарастающую потребность (главным образом со стороны химиков и геохимиков) в систематическом и подробном изложении современных методов анализа атомного строения кристаллов.</a:t>
            </a:r>
            <a:br>
              <a:rPr lang="ru-RU" altLang="ru-RU" sz="1400" dirty="0">
                <a:solidFill>
                  <a:srgbClr val="3333FF"/>
                </a:solidFill>
                <a:latin typeface="Arial" panose="020B0604020202020204" pitchFamily="34" charset="0"/>
              </a:rPr>
            </a:br>
            <a:r>
              <a:rPr lang="ru-RU" altLang="ru-RU" sz="1400" dirty="0">
                <a:solidFill>
                  <a:srgbClr val="3333FF"/>
                </a:solidFill>
                <a:latin typeface="Arial" panose="020B0604020202020204" pitchFamily="34" charset="0"/>
              </a:rPr>
              <a:t>В первом томе „Практического курса рентгеноструктурного анализа", написанном совместно с Г. Б. Бокием в 1951 г., рассматривались методы определения симметрии кристалла, связанные с анализом геометрии дифракционного рентгеновского спектра</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сканирование0003">
            <a:extLst>
              <a:ext uri="{FF2B5EF4-FFF2-40B4-BE49-F238E27FC236}">
                <a16:creationId xmlns:a16="http://schemas.microsoft.com/office/drawing/2014/main" id="{B41D58D8-DEBF-43B1-8CA9-D0FBDA201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0008"/>
            <a:ext cx="4074032" cy="616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3">
            <a:extLst>
              <a:ext uri="{FF2B5EF4-FFF2-40B4-BE49-F238E27FC236}">
                <a16:creationId xmlns:a16="http://schemas.microsoft.com/office/drawing/2014/main" id="{A2192F3F-166F-4086-9168-D3D4578D738F}"/>
              </a:ext>
            </a:extLst>
          </p:cNvPr>
          <p:cNvSpPr txBox="1">
            <a:spLocks noChangeArrowheads="1"/>
          </p:cNvSpPr>
          <p:nvPr/>
        </p:nvSpPr>
        <p:spPr bwMode="auto">
          <a:xfrm>
            <a:off x="4211960" y="428546"/>
            <a:ext cx="4932040" cy="6370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800" dirty="0">
                <a:solidFill>
                  <a:srgbClr val="3333FF"/>
                </a:solidFill>
                <a:latin typeface="Arial" panose="020B0604020202020204" pitchFamily="34" charset="0"/>
              </a:rPr>
              <a:t>Предметом физики твердого тела является изучение и установление зависимости между составом, атомно-электронной структурой и различными физическими свойствами (электрическими, магнитными, механи­ческими, термическими и др.) в первую очередь кристаллических материалов. В задачу физики твердого тела входит выяснение вопросов образования и роста кристаллов (кристаллизация) и их разрушения под влиянием раз­личных факторов (плавление, действие излучения и т. д.), а также иссле­дование поведения вещества в широком диапазоне температур и давлений.</a:t>
            </a:r>
          </a:p>
          <a:p>
            <a:pPr eaLnBrk="1" hangingPunct="1">
              <a:spcBef>
                <a:spcPct val="0"/>
              </a:spcBef>
              <a:buFontTx/>
              <a:buNone/>
            </a:pPr>
            <a:r>
              <a:rPr lang="ru-RU" altLang="ru-RU" sz="800" dirty="0">
                <a:solidFill>
                  <a:srgbClr val="3333FF"/>
                </a:solidFill>
                <a:latin typeface="Arial" panose="020B0604020202020204" pitchFamily="34" charset="0"/>
              </a:rPr>
              <a:t>Физика твердого тела является в настоящее время одним из важней­ших разделов науки, имеющим большое практическое значение. Техника и народное хозяйство непрерывно выдвигают задачи создания новых материалов с заданными свойствами. При кратком перечислении достаточно указать на материалы, обладающие особыми механическими (эластичностью, твердостью, прочностью, жаропрочностью), электрическими (полупроводники, сверхпроводники, </a:t>
            </a:r>
            <a:r>
              <a:rPr lang="ru-RU" altLang="ru-RU" sz="800" dirty="0" err="1">
                <a:solidFill>
                  <a:srgbClr val="3333FF"/>
                </a:solidFill>
                <a:latin typeface="Arial" panose="020B0604020202020204" pitchFamily="34" charset="0"/>
              </a:rPr>
              <a:t>пьезоэлектрики</a:t>
            </a:r>
            <a:r>
              <a:rPr lang="ru-RU" altLang="ru-RU" sz="800" dirty="0">
                <a:solidFill>
                  <a:srgbClr val="3333FF"/>
                </a:solidFill>
                <a:latin typeface="Arial" panose="020B0604020202020204" pitchFamily="34" charset="0"/>
              </a:rPr>
              <a:t>, </a:t>
            </a:r>
            <a:r>
              <a:rPr lang="ru-RU" altLang="ru-RU" sz="800" dirty="0" err="1">
                <a:solidFill>
                  <a:srgbClr val="3333FF"/>
                </a:solidFill>
                <a:latin typeface="Arial" panose="020B0604020202020204" pitchFamily="34" charset="0"/>
              </a:rPr>
              <a:t>сегнето</a:t>
            </a:r>
            <a:r>
              <a:rPr lang="ru-RU" altLang="ru-RU" sz="800" dirty="0">
                <a:solidFill>
                  <a:srgbClr val="3333FF"/>
                </a:solidFill>
                <a:latin typeface="Arial" panose="020B0604020202020204" pitchFamily="34" charset="0"/>
              </a:rPr>
              <a:t>- и антисегнетоэлектрики'1. магнитными (ферро- и антиферромагнетики), оптическими (люминофоры, кристаллы для инфракрасной и ультрафиолетовой оптики) и другими свойствами. В ряде случаев требуется создание материалов, обладающих определенным комплексом свойств, что представляет особые трудности. Важная роль в решении указанных задач наряду с инженерами и технологами принадлежит физикам. На долю физиков приходится как разработка фи­зических методов исследования и синтеза материалов, так и создание последовательной микроскопической теории твердого тела, что является главной задачей. Физик, специализирующийся в области твердого тела, должен обладать широким кругозором. Только при этом условии он сможет успешно работать не только в установившихся направлениях, но и в новых направлениях, создающихся на наших глазах.</a:t>
            </a:r>
          </a:p>
          <a:p>
            <a:pPr eaLnBrk="1" hangingPunct="1">
              <a:spcBef>
                <a:spcPct val="0"/>
              </a:spcBef>
              <a:buFontTx/>
              <a:buNone/>
            </a:pPr>
            <a:r>
              <a:rPr lang="ru-RU" altLang="ru-RU" sz="800" dirty="0">
                <a:solidFill>
                  <a:srgbClr val="3333FF"/>
                </a:solidFill>
                <a:latin typeface="Arial" panose="020B0604020202020204" pitchFamily="34" charset="0"/>
              </a:rPr>
              <a:t>Физика твердого тела широко использует данные об атомно-электронной структуре вещества и силах межатомного и межмолекулярного взаимодействий. Эти данные получаются с помощью ряда важных физических методов исследования: структурных (включая нейтронографию), спектроскопических (включая радиоспектроскопию, электронный и ядерный резонанс), метода меченых атомов и др. Большое значение приобрело в последнее время использование мощных ядерных излучений и излучений ускорителей для образования в кристаллах структурных нарушений, что существенно для развития теории реальных кристаллов, к каковым относятся по существу все кристаллы, с которыми приходится иметь дело на практике. Не потеряли своего значения и классические методы физико-химического анализа, получившие дальнейшее развитие и пополнение (электронный микроскоп, ионный проектор и др.). </a:t>
            </a:r>
          </a:p>
          <a:p>
            <a:pPr eaLnBrk="1" hangingPunct="1">
              <a:spcBef>
                <a:spcPct val="0"/>
              </a:spcBef>
              <a:buFontTx/>
              <a:buNone/>
            </a:pPr>
            <a:r>
              <a:rPr lang="ru-RU" altLang="ru-RU" sz="800" dirty="0">
                <a:solidFill>
                  <a:srgbClr val="3333FF"/>
                </a:solidFill>
                <a:latin typeface="Arial" panose="020B0604020202020204" pitchFamily="34" charset="0"/>
              </a:rPr>
              <a:t>Указанные методы дают богатый материал для познания структуры и свойств вещества и выяснения атомарного и электронного механизма процессов, совершающихся в твердом теле. На основе этого материала и </a:t>
            </a:r>
            <a:r>
              <a:rPr lang="ru-RU" altLang="ru-RU" sz="800" dirty="0" err="1">
                <a:solidFill>
                  <a:srgbClr val="3333FF"/>
                </a:solidFill>
                <a:latin typeface="Arial" panose="020B0604020202020204" pitchFamily="34" charset="0"/>
              </a:rPr>
              <a:t>квантовомеханических</a:t>
            </a:r>
            <a:r>
              <a:rPr lang="ru-RU" altLang="ru-RU" sz="800" dirty="0">
                <a:solidFill>
                  <a:srgbClr val="3333FF"/>
                </a:solidFill>
                <a:latin typeface="Arial" panose="020B0604020202020204" pitchFamily="34" charset="0"/>
              </a:rPr>
              <a:t> представлений развивается в настоящее время физика твердого тела.</a:t>
            </a:r>
          </a:p>
          <a:p>
            <a:pPr eaLnBrk="1" hangingPunct="1">
              <a:spcBef>
                <a:spcPct val="0"/>
              </a:spcBef>
              <a:buFontTx/>
              <a:buNone/>
            </a:pPr>
            <a:r>
              <a:rPr lang="ru-RU" altLang="ru-RU" sz="800" dirty="0">
                <a:solidFill>
                  <a:srgbClr val="3333FF"/>
                </a:solidFill>
                <a:latin typeface="Arial" panose="020B0604020202020204" pitchFamily="34" charset="0"/>
              </a:rPr>
              <a:t>Одной из целей при написании этой книги было привлечение данных об атомно-электронной структуре вещества и силах межатомного и меж молекулярного взаимодействий в большей мере, чем это имеет место в большинстве руководств и монографий по физике твердого тела. Такому подходу, вероятно, способствовало то, что автор в течение длительного времени руководил лабораторией структуры кристаллов в Физико-химическом институте им. Л. Я. Карпова. Научное направление, созданное в этой лаборатории, несомненно наложило отпечаток на книгу в целом.</a:t>
            </a:r>
          </a:p>
          <a:p>
            <a:pPr eaLnBrk="1" hangingPunct="1">
              <a:spcBef>
                <a:spcPct val="0"/>
              </a:spcBef>
              <a:buFontTx/>
              <a:buNone/>
            </a:pPr>
            <a:r>
              <a:rPr lang="ru-RU" altLang="ru-RU" sz="800" dirty="0">
                <a:solidFill>
                  <a:srgbClr val="3333FF"/>
                </a:solidFill>
                <a:latin typeface="Arial" panose="020B0604020202020204" pitchFamily="34" charset="0"/>
              </a:rPr>
              <a:t>В основу книги положен конспект лекций по физике твердого тела, читавшихся автором с 1948 г. в Московском инженерно-физическом инсти­туте студентам, специализировавшимся по металлофизике, а с 1954 г. — в Московском университете студентам кафедры физики твердого тела физического факультета. К некоторым главам книги даны задачи, а в приложении указаны примерные вопросы для семинара, имеющие целью привлечь внимание учащихся к отдельным вопросам курса. В связи с большим объемом материала, охватываемого физикой твердого тела, не все ее разделы могли быть достаточно полно освещены. Книга снабжена библиографией монографической литературы, а также частично и новой журнальной литературы, с целью помочь расширить свои знания тем, кто заинтересуется вопросами, изложенными в книге весьма сжато. </a:t>
            </a:r>
            <a:endParaRPr lang="ru-RU" altLang="ru-RU" sz="1800" dirty="0">
              <a:solidFill>
                <a:srgbClr val="3333FF"/>
              </a:solidFill>
              <a:latin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L:\Temprorary files\Educations\Educational process\MSU\2012-2013\Arc\сканирование0021.jpg">
            <a:extLst>
              <a:ext uri="{FF2B5EF4-FFF2-40B4-BE49-F238E27FC236}">
                <a16:creationId xmlns:a16="http://schemas.microsoft.com/office/drawing/2014/main" id="{3F2A85B7-FE8D-40BC-B6FE-B31CDC71E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51"/>
            <a:ext cx="4499992" cy="6816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3">
            <a:extLst>
              <a:ext uri="{FF2B5EF4-FFF2-40B4-BE49-F238E27FC236}">
                <a16:creationId xmlns:a16="http://schemas.microsoft.com/office/drawing/2014/main" id="{772B23C4-0197-4373-9AB6-F7A59868838D}"/>
              </a:ext>
            </a:extLst>
          </p:cNvPr>
          <p:cNvSpPr txBox="1">
            <a:spLocks noChangeArrowheads="1"/>
          </p:cNvSpPr>
          <p:nvPr/>
        </p:nvSpPr>
        <p:spPr bwMode="auto">
          <a:xfrm>
            <a:off x="4787900" y="765175"/>
            <a:ext cx="4032250" cy="5292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600">
                <a:solidFill>
                  <a:srgbClr val="3333FF"/>
                </a:solidFill>
                <a:latin typeface="Arial" panose="020B0604020202020204" pitchFamily="34" charset="0"/>
              </a:rPr>
              <a:t>Анищик В. М., Гуманский Г. А.</a:t>
            </a:r>
          </a:p>
          <a:p>
            <a:pPr eaLnBrk="1" hangingPunct="1">
              <a:spcBef>
                <a:spcPct val="0"/>
              </a:spcBef>
              <a:buFontTx/>
              <a:buNone/>
            </a:pPr>
            <a:r>
              <a:rPr lang="ru-RU" altLang="ru-RU" sz="1600">
                <a:solidFill>
                  <a:srgbClr val="3333FF"/>
                </a:solidFill>
                <a:latin typeface="Arial" panose="020B0604020202020204" pitchFamily="34" charset="0"/>
              </a:rPr>
              <a:t>Структурный анализ: (Элементы теории, задачи, лаб. работы).— Мн.: Изд-во БГУ, 1979.—136 с., ил.</a:t>
            </a:r>
          </a:p>
          <a:p>
            <a:pPr eaLnBrk="1" hangingPunct="1">
              <a:spcBef>
                <a:spcPct val="0"/>
              </a:spcBef>
              <a:buFontTx/>
              <a:buNone/>
            </a:pPr>
            <a:r>
              <a:rPr lang="ru-RU" altLang="ru-RU" sz="1600">
                <a:solidFill>
                  <a:srgbClr val="3333FF"/>
                </a:solidFill>
                <a:latin typeface="Arial" panose="020B0604020202020204" pitchFamily="34" charset="0"/>
              </a:rPr>
              <a:t>Учебное пособие состоит из двух частей. В первой рассматриваются элементы классической кристаллографии, во второй - посвященной рентгеноструктурному анализу - элементы кинематической и динамической теорий рассеяния рентгеновских лучей и основанные на них методы исследования степени совершенства структуры кристаллов. По основным разделам предложены задачи, лабораторные работы и необходимая литература. </a:t>
            </a:r>
          </a:p>
          <a:p>
            <a:pPr eaLnBrk="1" hangingPunct="1">
              <a:spcBef>
                <a:spcPct val="0"/>
              </a:spcBef>
              <a:buFontTx/>
              <a:buNone/>
            </a:pPr>
            <a:r>
              <a:rPr lang="ru-RU" altLang="ru-RU" sz="1600">
                <a:solidFill>
                  <a:srgbClr val="3333FF"/>
                </a:solidFill>
                <a:latin typeface="Arial" panose="020B0604020202020204" pitchFamily="34" charset="0"/>
              </a:rPr>
              <a:t>Рассчитано на студентов, специализирующихся по физике твердого тела, металлов, полупроводников и диэлектриков</a:t>
            </a:r>
            <a:r>
              <a:rPr lang="ru-RU" altLang="ru-RU" sz="1800">
                <a:latin typeface="Arial" panose="020B0604020202020204" pitchFamily="34" charset="0"/>
              </a:rPr>
              <a:t>.</a:t>
            </a:r>
            <a:r>
              <a:rPr lang="en-US" altLang="ru-RU" sz="1800">
                <a:latin typeface="Arial" panose="020B0604020202020204" pitchFamily="34" charset="0"/>
              </a:rPr>
              <a:t> </a:t>
            </a:r>
            <a:endParaRPr lang="ru-RU" altLang="ru-RU" sz="1800">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сканирование0002">
            <a:extLst>
              <a:ext uri="{FF2B5EF4-FFF2-40B4-BE49-F238E27FC236}">
                <a16:creationId xmlns:a16="http://schemas.microsoft.com/office/drawing/2014/main" id="{6129BC91-C864-4721-BDF4-E9E6B7009E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6" y="476672"/>
            <a:ext cx="4060124" cy="61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4">
            <a:extLst>
              <a:ext uri="{FF2B5EF4-FFF2-40B4-BE49-F238E27FC236}">
                <a16:creationId xmlns:a16="http://schemas.microsoft.com/office/drawing/2014/main" id="{9037B5A4-2718-4B2E-A42D-53D966654F1F}"/>
              </a:ext>
            </a:extLst>
          </p:cNvPr>
          <p:cNvSpPr txBox="1">
            <a:spLocks noChangeArrowheads="1"/>
          </p:cNvSpPr>
          <p:nvPr/>
        </p:nvSpPr>
        <p:spPr bwMode="auto">
          <a:xfrm>
            <a:off x="4139952" y="1340768"/>
            <a:ext cx="5004048" cy="3692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dirty="0">
                <a:solidFill>
                  <a:srgbClr val="3333FF"/>
                </a:solidFill>
                <a:latin typeface="Arial" panose="020B0604020202020204" pitchFamily="34" charset="0"/>
              </a:rPr>
              <a:t>Данная книга составлена на основе курса лекций, читанных автором в период 1932—1935 гг. на физическом факультете Московского университета студентам - металлофизикам. Выход в свет „Основ рентгеновского структурного анализа" вызван отсутствием на русском языке систематического и полного руководства, в котором излагались бы не только применения, но и теории различных методов рентгеноструктурного анализа, а также общие принципы его в духе и объеме, соответствующем университетскому курсу. </a:t>
            </a:r>
            <a:endParaRPr lang="ru-RU" altLang="ru-RU" sz="1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L:\Temprorary files\Educations\Educational process\MSU\2012-2013\Arc\сканирование0019.jpg">
            <a:extLst>
              <a:ext uri="{FF2B5EF4-FFF2-40B4-BE49-F238E27FC236}">
                <a16:creationId xmlns:a16="http://schemas.microsoft.com/office/drawing/2014/main" id="{DD184726-8E94-4E80-9560-43F115A39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7" y="0"/>
            <a:ext cx="421862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3">
            <a:extLst>
              <a:ext uri="{FF2B5EF4-FFF2-40B4-BE49-F238E27FC236}">
                <a16:creationId xmlns:a16="http://schemas.microsoft.com/office/drawing/2014/main" id="{317DD25A-6FA7-4A74-99D4-6166B2597410}"/>
              </a:ext>
            </a:extLst>
          </p:cNvPr>
          <p:cNvSpPr txBox="1">
            <a:spLocks noChangeArrowheads="1"/>
          </p:cNvSpPr>
          <p:nvPr/>
        </p:nvSpPr>
        <p:spPr bwMode="auto">
          <a:xfrm>
            <a:off x="4356100" y="692150"/>
            <a:ext cx="4464050" cy="4760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a:solidFill>
                  <a:srgbClr val="3333FF"/>
                </a:solidFill>
                <a:latin typeface="Arial" panose="020B0604020202020204" pitchFamily="34" charset="0"/>
              </a:rPr>
              <a:t>Книга представляет собой краткое введение в рент- геноструктуриый анализ монокристаллов. По уровню и характеру изложения книга близка к монографии П. Уитли «Определение молекулярной структуры» («Мир», 1970). Несмотря на то, что книга написана весьма лаконично, она содержит практически все сведения, необходимые для понимания роли и возможностей рентгеноструктурного анализа. Примеров расшифровки структур немного, но они очень показательны.</a:t>
            </a:r>
          </a:p>
          <a:p>
            <a:pPr eaLnBrk="1" hangingPunct="1">
              <a:spcBef>
                <a:spcPct val="0"/>
              </a:spcBef>
              <a:buFontTx/>
              <a:buNone/>
            </a:pPr>
            <a:r>
              <a:rPr lang="ru-RU" altLang="ru-RU" sz="1800">
                <a:solidFill>
                  <a:srgbClr val="3333FF"/>
                </a:solidFill>
                <a:latin typeface="Arial" panose="020B0604020202020204" pitchFamily="34" charset="0"/>
              </a:rPr>
              <a:t>Книга окажет большую помощь студентам и молодым научным работникам — химикам и физикам.</a:t>
            </a:r>
            <a:r>
              <a:rPr lang="en-US" altLang="ru-RU" sz="1800">
                <a:solidFill>
                  <a:srgbClr val="3333FF"/>
                </a:solidFill>
                <a:latin typeface="Arial" panose="020B0604020202020204" pitchFamily="34" charset="0"/>
              </a:rPr>
              <a:t> </a:t>
            </a:r>
            <a:endParaRPr lang="ru-RU" altLang="ru-RU" sz="1800">
              <a:solidFill>
                <a:srgbClr val="3333FF"/>
              </a:solidFill>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L:\Temprorary files\Educations\Educational process\MSU\2012-2013\Arc\сканирование0023.jpg">
            <a:extLst>
              <a:ext uri="{FF2B5EF4-FFF2-40B4-BE49-F238E27FC236}">
                <a16:creationId xmlns:a16="http://schemas.microsoft.com/office/drawing/2014/main" id="{6FC8A334-8034-4BBA-BA12-47ABAD35A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320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3">
            <a:extLst>
              <a:ext uri="{FF2B5EF4-FFF2-40B4-BE49-F238E27FC236}">
                <a16:creationId xmlns:a16="http://schemas.microsoft.com/office/drawing/2014/main" id="{E85B6F25-226F-4B07-B5D8-55A4DE1E7D12}"/>
              </a:ext>
            </a:extLst>
          </p:cNvPr>
          <p:cNvSpPr txBox="1">
            <a:spLocks noChangeArrowheads="1"/>
          </p:cNvSpPr>
          <p:nvPr/>
        </p:nvSpPr>
        <p:spPr bwMode="auto">
          <a:xfrm>
            <a:off x="4464050" y="911225"/>
            <a:ext cx="4679950" cy="5035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a:solidFill>
                  <a:srgbClr val="3333FF"/>
                </a:solidFill>
                <a:latin typeface="Arial" panose="020B0604020202020204" pitchFamily="34" charset="0"/>
              </a:rPr>
              <a:t>Афанасьев </a:t>
            </a:r>
            <a:r>
              <a:rPr lang="en-US" altLang="ru-RU" sz="1800">
                <a:solidFill>
                  <a:srgbClr val="3333FF"/>
                </a:solidFill>
                <a:latin typeface="Arial" panose="020B0604020202020204" pitchFamily="34" charset="0"/>
              </a:rPr>
              <a:t>A</a:t>
            </a:r>
            <a:r>
              <a:rPr lang="ru-RU" altLang="ru-RU" sz="1800">
                <a:solidFill>
                  <a:srgbClr val="3333FF"/>
                </a:solidFill>
                <a:latin typeface="Arial" panose="020B0604020202020204" pitchFamily="34" charset="0"/>
              </a:rPr>
              <a:t>.</a:t>
            </a:r>
            <a:r>
              <a:rPr lang="en-US" altLang="ru-RU" sz="1800">
                <a:solidFill>
                  <a:srgbClr val="3333FF"/>
                </a:solidFill>
                <a:latin typeface="Arial" panose="020B0604020202020204" pitchFamily="34" charset="0"/>
              </a:rPr>
              <a:t>M</a:t>
            </a:r>
            <a:r>
              <a:rPr lang="ru-RU" altLang="ru-RU" sz="1800">
                <a:solidFill>
                  <a:srgbClr val="3333FF"/>
                </a:solidFill>
                <a:latin typeface="Arial" panose="020B0604020202020204" pitchFamily="34" charset="0"/>
              </a:rPr>
              <a:t>., Александров П. А., Имамов Р. М.</a:t>
            </a:r>
          </a:p>
          <a:p>
            <a:pPr eaLnBrk="1" hangingPunct="1">
              <a:spcBef>
                <a:spcPct val="0"/>
              </a:spcBef>
              <a:buFontTx/>
              <a:buNone/>
            </a:pPr>
            <a:r>
              <a:rPr lang="ru-RU" altLang="ru-RU" sz="1800">
                <a:solidFill>
                  <a:srgbClr val="3333FF"/>
                </a:solidFill>
                <a:latin typeface="Arial" panose="020B0604020202020204" pitchFamily="34" charset="0"/>
              </a:rPr>
              <a:t>Рентгеновская структурная диагностика в исследовании приповерхностных слоев монокристаллов—М.: Наука. Гл. ред. физ.-мат. лит., 1986.— (Проблемы науки и технического прогресса).—96 с.</a:t>
            </a:r>
          </a:p>
          <a:p>
            <a:pPr eaLnBrk="1" hangingPunct="1">
              <a:spcBef>
                <a:spcPct val="0"/>
              </a:spcBef>
              <a:buFontTx/>
              <a:buNone/>
            </a:pPr>
            <a:r>
              <a:rPr lang="ru-RU" altLang="ru-RU" sz="1800">
                <a:solidFill>
                  <a:srgbClr val="3333FF"/>
                </a:solidFill>
                <a:latin typeface="Arial" panose="020B0604020202020204" pitchFamily="34" charset="0"/>
              </a:rPr>
              <a:t>75 к. 3100 экз.</a:t>
            </a:r>
          </a:p>
          <a:p>
            <a:pPr eaLnBrk="1" hangingPunct="1">
              <a:spcBef>
                <a:spcPct val="0"/>
              </a:spcBef>
              <a:buFontTx/>
              <a:buNone/>
            </a:pPr>
            <a:r>
              <a:rPr lang="ru-RU" altLang="ru-RU" sz="1800">
                <a:solidFill>
                  <a:srgbClr val="3333FF"/>
                </a:solidFill>
                <a:latin typeface="Arial" panose="020B0604020202020204" pitchFamily="34" charset="0"/>
              </a:rPr>
              <a:t>Изложены основные идеи физики дифракции рентгеновских лучей, направленные на создание методов анализа кристаллической структуры тончайших приповерхностных слоев и границ раздела кристаллов высокой степени совершенства, в первую очередь полупроводниковых кристаллов, являющихся основой современной микроэлектроники.</a:t>
            </a:r>
            <a:r>
              <a:rPr lang="en-US" altLang="ru-RU" sz="1800">
                <a:solidFill>
                  <a:srgbClr val="3333FF"/>
                </a:solidFill>
                <a:latin typeface="Arial" panose="020B0604020202020204" pitchFamily="34" charset="0"/>
              </a:rPr>
              <a:t> </a:t>
            </a:r>
            <a:endParaRPr lang="ru-RU" altLang="ru-RU" sz="1800">
              <a:solidFill>
                <a:srgbClr val="3333FF"/>
              </a:solidFill>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L:\Temprorary files\Educations\Educational process\MSU\2012-2013\Arc\сканирование0005.jpg">
            <a:extLst>
              <a:ext uri="{FF2B5EF4-FFF2-40B4-BE49-F238E27FC236}">
                <a16:creationId xmlns:a16="http://schemas.microsoft.com/office/drawing/2014/main" id="{56390030-47AF-4F2A-8651-430B3AB0C7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5830"/>
            <a:ext cx="4117051" cy="606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3">
            <a:extLst>
              <a:ext uri="{FF2B5EF4-FFF2-40B4-BE49-F238E27FC236}">
                <a16:creationId xmlns:a16="http://schemas.microsoft.com/office/drawing/2014/main" id="{6D42D11B-CC18-4C7B-818D-B126384C9EEE}"/>
              </a:ext>
            </a:extLst>
          </p:cNvPr>
          <p:cNvSpPr txBox="1">
            <a:spLocks noChangeArrowheads="1"/>
          </p:cNvSpPr>
          <p:nvPr/>
        </p:nvSpPr>
        <p:spPr bwMode="auto">
          <a:xfrm>
            <a:off x="4306868" y="74235"/>
            <a:ext cx="4837132" cy="67095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dirty="0">
                <a:solidFill>
                  <a:srgbClr val="3333FF"/>
                </a:solidFill>
                <a:latin typeface="Arial" panose="020B0604020202020204" pitchFamily="34" charset="0"/>
              </a:rPr>
              <a:t>Б </a:t>
            </a:r>
            <a:r>
              <a:rPr lang="ru-RU" altLang="ru-RU" sz="1800" b="1" dirty="0">
                <a:solidFill>
                  <a:srgbClr val="3333FF"/>
                </a:solidFill>
                <a:latin typeface="Arial" panose="020B0604020202020204" pitchFamily="34" charset="0"/>
              </a:rPr>
              <a:t>о </a:t>
            </a:r>
            <a:r>
              <a:rPr lang="ru-RU" altLang="ru-RU" sz="1800" dirty="0">
                <a:solidFill>
                  <a:srgbClr val="3333FF"/>
                </a:solidFill>
                <a:latin typeface="Arial" panose="020B0604020202020204" pitchFamily="34" charset="0"/>
              </a:rPr>
              <a:t>у э </a:t>
            </a:r>
            <a:r>
              <a:rPr lang="ru-RU" altLang="ru-RU" sz="1800" b="1" dirty="0">
                <a:solidFill>
                  <a:srgbClr val="3333FF"/>
                </a:solidFill>
                <a:latin typeface="Arial" panose="020B0604020202020204" pitchFamily="34" charset="0"/>
              </a:rPr>
              <a:t>н </a:t>
            </a:r>
            <a:r>
              <a:rPr lang="ru-RU" altLang="ru-RU" sz="1800" dirty="0">
                <a:solidFill>
                  <a:srgbClr val="3333FF"/>
                </a:solidFill>
                <a:latin typeface="Arial" panose="020B0604020202020204" pitchFamily="34" charset="0"/>
              </a:rPr>
              <a:t>Д. К., </a:t>
            </a:r>
            <a:r>
              <a:rPr lang="ru-RU" altLang="ru-RU" sz="1800" b="1" dirty="0">
                <a:solidFill>
                  <a:srgbClr val="3333FF"/>
                </a:solidFill>
                <a:latin typeface="Arial" panose="020B0604020202020204" pitchFamily="34" charset="0"/>
              </a:rPr>
              <a:t>Т а н </a:t>
            </a:r>
            <a:r>
              <a:rPr lang="ru-RU" altLang="ru-RU" sz="1800" b="1" dirty="0" err="1">
                <a:solidFill>
                  <a:srgbClr val="3333FF"/>
                </a:solidFill>
                <a:latin typeface="Arial" panose="020B0604020202020204" pitchFamily="34" charset="0"/>
              </a:rPr>
              <a:t>н</a:t>
            </a:r>
            <a:r>
              <a:rPr lang="ru-RU" altLang="ru-RU" sz="1800" b="1" dirty="0">
                <a:solidFill>
                  <a:srgbClr val="3333FF"/>
                </a:solidFill>
                <a:latin typeface="Arial" panose="020B0604020202020204" pitchFamily="34" charset="0"/>
              </a:rPr>
              <a:t> е р Б. </a:t>
            </a:r>
            <a:r>
              <a:rPr lang="ru-RU" altLang="ru-RU" sz="1800" dirty="0">
                <a:solidFill>
                  <a:srgbClr val="3333FF"/>
                </a:solidFill>
                <a:latin typeface="Arial" panose="020B0604020202020204" pitchFamily="34" charset="0"/>
              </a:rPr>
              <a:t>К. </a:t>
            </a:r>
            <a:r>
              <a:rPr lang="ru-RU" altLang="ru-RU" sz="1800" b="1" dirty="0">
                <a:solidFill>
                  <a:srgbClr val="3333FF"/>
                </a:solidFill>
                <a:latin typeface="Arial" panose="020B0604020202020204" pitchFamily="34" charset="0"/>
              </a:rPr>
              <a:t>Высокоразрешающая рентгеновская </a:t>
            </a:r>
            <a:r>
              <a:rPr lang="ru-RU" altLang="ru-RU" sz="1800" b="1" dirty="0" err="1">
                <a:solidFill>
                  <a:srgbClr val="3333FF"/>
                </a:solidFill>
                <a:latin typeface="Arial" panose="020B0604020202020204" pitchFamily="34" charset="0"/>
              </a:rPr>
              <a:t>дифрактометрия</a:t>
            </a:r>
            <a:r>
              <a:rPr lang="ru-RU" altLang="ru-RU" sz="1800" b="1" dirty="0">
                <a:solidFill>
                  <a:srgbClr val="3333FF"/>
                </a:solidFill>
                <a:latin typeface="Arial" panose="020B0604020202020204" pitchFamily="34" charset="0"/>
              </a:rPr>
              <a:t> и топография </a:t>
            </a:r>
            <a:r>
              <a:rPr lang="ru-RU" altLang="ru-RU" sz="1800" dirty="0">
                <a:solidFill>
                  <a:srgbClr val="3333FF"/>
                </a:solidFill>
                <a:latin typeface="Arial" panose="020B0604020202020204" pitchFamily="34" charset="0"/>
              </a:rPr>
              <a:t>/ Перевод с англ. И. Л. </a:t>
            </a:r>
            <a:r>
              <a:rPr lang="ru-RU" altLang="ru-RU" sz="1800" dirty="0" err="1">
                <a:solidFill>
                  <a:srgbClr val="3333FF"/>
                </a:solidFill>
                <a:latin typeface="Arial" panose="020B0604020202020204" pitchFamily="34" charset="0"/>
              </a:rPr>
              <a:t>Шульпиной</a:t>
            </a:r>
            <a:r>
              <a:rPr lang="ru-RU" altLang="ru-RU" sz="1800" dirty="0">
                <a:solidFill>
                  <a:srgbClr val="3333FF"/>
                </a:solidFill>
                <a:latin typeface="Arial" panose="020B0604020202020204" pitchFamily="34" charset="0"/>
              </a:rPr>
              <a:t> и Т. С. </a:t>
            </a:r>
            <a:r>
              <a:rPr lang="ru-RU" altLang="ru-RU" sz="1800" dirty="0" err="1">
                <a:solidFill>
                  <a:srgbClr val="3333FF"/>
                </a:solidFill>
                <a:latin typeface="Arial" panose="020B0604020202020204" pitchFamily="34" charset="0"/>
              </a:rPr>
              <a:t>Аргуновой</a:t>
            </a:r>
            <a:r>
              <a:rPr lang="ru-RU" altLang="ru-RU" sz="1800" dirty="0">
                <a:solidFill>
                  <a:srgbClr val="3333FF"/>
                </a:solidFill>
                <a:latin typeface="Arial" panose="020B0604020202020204" pitchFamily="34" charset="0"/>
              </a:rPr>
              <a:t>. — СПб.: Наука, 2002. — 274 с., 147 ил.</a:t>
            </a:r>
          </a:p>
          <a:p>
            <a:pPr eaLnBrk="1" hangingPunct="1">
              <a:spcBef>
                <a:spcPct val="0"/>
              </a:spcBef>
              <a:buFontTx/>
              <a:buNone/>
            </a:pPr>
            <a:r>
              <a:rPr lang="en-US" altLang="ru-RU" sz="1800" dirty="0">
                <a:solidFill>
                  <a:srgbClr val="3333FF"/>
                </a:solidFill>
                <a:latin typeface="Arial" panose="020B0604020202020204" pitchFamily="34" charset="0"/>
              </a:rPr>
              <a:t>ISBN </a:t>
            </a:r>
            <a:r>
              <a:rPr lang="ru-RU" altLang="ru-RU" sz="1800" dirty="0">
                <a:solidFill>
                  <a:srgbClr val="3333FF"/>
                </a:solidFill>
                <a:latin typeface="Arial" panose="020B0604020202020204" pitchFamily="34" charset="0"/>
              </a:rPr>
              <a:t>5-02-024963-7</a:t>
            </a:r>
          </a:p>
          <a:p>
            <a:pPr eaLnBrk="1" hangingPunct="1">
              <a:spcBef>
                <a:spcPct val="0"/>
              </a:spcBef>
              <a:buFontTx/>
              <a:buNone/>
            </a:pPr>
            <a:r>
              <a:rPr lang="ru-RU" altLang="ru-RU" sz="1600" b="1" dirty="0">
                <a:solidFill>
                  <a:srgbClr val="3333FF"/>
                </a:solidFill>
                <a:latin typeface="Arial" panose="020B0604020202020204" pitchFamily="34" charset="0"/>
              </a:rPr>
              <a:t>В </a:t>
            </a:r>
            <a:r>
              <a:rPr lang="ru-RU" altLang="ru-RU" sz="1600" dirty="0">
                <a:solidFill>
                  <a:srgbClr val="3333FF"/>
                </a:solidFill>
                <a:latin typeface="Arial" panose="020B0604020202020204" pitchFamily="34" charset="0"/>
              </a:rPr>
              <a:t>монографии английских ученых освещены основы теории и практики современных неразрушающих рентгеновских методов исследования и контроля реальной структуры материалов электронной техники. Объединены высокоразрешающая </a:t>
            </a:r>
            <a:r>
              <a:rPr lang="ru-RU" altLang="ru-RU" sz="1600" dirty="0" err="1">
                <a:solidFill>
                  <a:srgbClr val="3333FF"/>
                </a:solidFill>
                <a:latin typeface="Arial" panose="020B0604020202020204" pitchFamily="34" charset="0"/>
              </a:rPr>
              <a:t>дифрактометрия</a:t>
            </a:r>
            <a:r>
              <a:rPr lang="ru-RU" altLang="ru-RU" sz="1600" dirty="0">
                <a:solidFill>
                  <a:srgbClr val="3333FF"/>
                </a:solidFill>
                <a:latin typeface="Arial" panose="020B0604020202020204" pitchFamily="34" charset="0"/>
              </a:rPr>
              <a:t> и топография, которые особенно эффективно используются совместно, охвачены все аспекты их применения. Особое внимание уделено интерпретации дифракционных данных и изображений дефектов в кристаллах, а также современной технике исследований, включая использование сверхмощных источников синхротронного излучения.</a:t>
            </a:r>
          </a:p>
          <a:p>
            <a:pPr eaLnBrk="1" hangingPunct="1">
              <a:spcBef>
                <a:spcPct val="0"/>
              </a:spcBef>
              <a:buFontTx/>
              <a:buNone/>
            </a:pPr>
            <a:r>
              <a:rPr lang="ru-RU" altLang="ru-RU" sz="1600" dirty="0">
                <a:solidFill>
                  <a:srgbClr val="3333FF"/>
                </a:solidFill>
                <a:latin typeface="Arial" panose="020B0604020202020204" pitchFamily="34" charset="0"/>
              </a:rPr>
              <a:t>Для научных работников, инженеров, преподавателей и студентов, специализирующихся в области материаловедения, кристаллофизики и технологии материалов электронной техники.</a:t>
            </a:r>
            <a:r>
              <a:rPr lang="en-US" altLang="ru-RU" sz="1600" dirty="0">
                <a:solidFill>
                  <a:srgbClr val="3333FF"/>
                </a:solidFill>
                <a:latin typeface="Arial" panose="020B0604020202020204" pitchFamily="34" charset="0"/>
              </a:rPr>
              <a:t> </a:t>
            </a:r>
            <a:endParaRPr lang="ru-RU" altLang="ru-RU" sz="1600" dirty="0">
              <a:solidFill>
                <a:srgbClr val="3333FF"/>
              </a:solidFill>
              <a:latin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L:\Temprorary files\Educations\Educational process\MSU\2012-2013\Arc\сканирование0022.jpg">
            <a:extLst>
              <a:ext uri="{FF2B5EF4-FFF2-40B4-BE49-F238E27FC236}">
                <a16:creationId xmlns:a16="http://schemas.microsoft.com/office/drawing/2014/main" id="{378B3002-E615-44C1-AB0E-F4BFD774B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72832" cy="687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3">
            <a:extLst>
              <a:ext uri="{FF2B5EF4-FFF2-40B4-BE49-F238E27FC236}">
                <a16:creationId xmlns:a16="http://schemas.microsoft.com/office/drawing/2014/main" id="{3FEC4AF1-0BEB-43C7-815C-F039864107B3}"/>
              </a:ext>
            </a:extLst>
          </p:cNvPr>
          <p:cNvSpPr txBox="1">
            <a:spLocks noChangeArrowheads="1"/>
          </p:cNvSpPr>
          <p:nvPr/>
        </p:nvSpPr>
        <p:spPr bwMode="auto">
          <a:xfrm>
            <a:off x="4671170" y="620712"/>
            <a:ext cx="4450281" cy="59093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400" dirty="0" err="1">
                <a:solidFill>
                  <a:srgbClr val="3333FF"/>
                </a:solidFill>
                <a:latin typeface="Arial" panose="020B0604020202020204" pitchFamily="34" charset="0"/>
              </a:rPr>
              <a:t>Скрышевский</a:t>
            </a:r>
            <a:r>
              <a:rPr lang="ru-RU" altLang="ru-RU" sz="1400" dirty="0">
                <a:solidFill>
                  <a:srgbClr val="3333FF"/>
                </a:solidFill>
                <a:latin typeface="Arial" panose="020B0604020202020204" pitchFamily="34" charset="0"/>
              </a:rPr>
              <a:t> А. Ф.</a:t>
            </a:r>
          </a:p>
          <a:p>
            <a:pPr eaLnBrk="1" hangingPunct="1">
              <a:spcBef>
                <a:spcPct val="0"/>
              </a:spcBef>
              <a:buFontTx/>
              <a:buNone/>
            </a:pPr>
            <a:r>
              <a:rPr lang="ru-RU" altLang="ru-RU" sz="1400" dirty="0">
                <a:solidFill>
                  <a:srgbClr val="3333FF"/>
                </a:solidFill>
                <a:latin typeface="Arial" panose="020B0604020202020204" pitchFamily="34" charset="0"/>
              </a:rPr>
              <a:t>Структурный анализ жидкостей. </a:t>
            </a:r>
            <a:r>
              <a:rPr lang="ru-RU" altLang="ru-RU" sz="1400" dirty="0" err="1">
                <a:solidFill>
                  <a:srgbClr val="3333FF"/>
                </a:solidFill>
                <a:latin typeface="Arial" panose="020B0604020202020204" pitchFamily="34" charset="0"/>
              </a:rPr>
              <a:t>Учсбп</a:t>
            </a:r>
            <a:r>
              <a:rPr lang="ru-RU" altLang="ru-RU" sz="1400" dirty="0">
                <a:solidFill>
                  <a:srgbClr val="3333FF"/>
                </a:solidFill>
                <a:latin typeface="Arial" panose="020B0604020202020204" pitchFamily="34" charset="0"/>
              </a:rPr>
              <a:t>. пособие. М., «Высшая школа», 1971. </a:t>
            </a:r>
          </a:p>
          <a:p>
            <a:pPr eaLnBrk="1" hangingPunct="1">
              <a:spcBef>
                <a:spcPct val="0"/>
              </a:spcBef>
              <a:buFontTx/>
              <a:buNone/>
            </a:pPr>
            <a:r>
              <a:rPr lang="ru-RU" altLang="ru-RU" sz="1400" dirty="0">
                <a:solidFill>
                  <a:srgbClr val="3333FF"/>
                </a:solidFill>
                <a:latin typeface="Arial" panose="020B0604020202020204" pitchFamily="34" charset="0"/>
              </a:rPr>
              <a:t>256 стр. с </a:t>
            </a:r>
            <a:r>
              <a:rPr lang="ru-RU" altLang="ru-RU" sz="1400" dirty="0" err="1">
                <a:solidFill>
                  <a:srgbClr val="3333FF"/>
                </a:solidFill>
                <a:latin typeface="Arial" panose="020B0604020202020204" pitchFamily="34" charset="0"/>
              </a:rPr>
              <a:t>илл</a:t>
            </a:r>
            <a:r>
              <a:rPr lang="ru-RU" altLang="ru-RU" sz="1400" dirty="0">
                <a:solidFill>
                  <a:srgbClr val="3333FF"/>
                </a:solidFill>
                <a:latin typeface="Arial" panose="020B0604020202020204" pitchFamily="34" charset="0"/>
              </a:rPr>
              <a:t>.</a:t>
            </a:r>
          </a:p>
          <a:p>
            <a:pPr eaLnBrk="1" hangingPunct="1">
              <a:spcBef>
                <a:spcPct val="0"/>
              </a:spcBef>
              <a:buFontTx/>
              <a:buNone/>
            </a:pPr>
            <a:r>
              <a:rPr lang="ru-RU" altLang="ru-RU" sz="1400" dirty="0">
                <a:solidFill>
                  <a:srgbClr val="3333FF"/>
                </a:solidFill>
                <a:latin typeface="Arial" panose="020B0604020202020204" pitchFamily="34" charset="0"/>
              </a:rPr>
              <a:t>В книге излагаются теоретические и экспериментальные основы </a:t>
            </a:r>
            <a:r>
              <a:rPr lang="ru-RU" altLang="ru-RU" sz="1400" dirty="0" err="1">
                <a:solidFill>
                  <a:srgbClr val="3333FF"/>
                </a:solidFill>
                <a:latin typeface="Arial" panose="020B0604020202020204" pitchFamily="34" charset="0"/>
              </a:rPr>
              <a:t>рентгенограоического</a:t>
            </a:r>
            <a:r>
              <a:rPr lang="ru-RU" altLang="ru-RU" sz="1400" dirty="0">
                <a:solidFill>
                  <a:srgbClr val="3333FF"/>
                </a:solidFill>
                <a:latin typeface="Arial" panose="020B0604020202020204" pitchFamily="34" charset="0"/>
              </a:rPr>
              <a:t>, электронографического и </a:t>
            </a:r>
            <a:r>
              <a:rPr lang="ru-RU" altLang="ru-RU" sz="1400" dirty="0" err="1">
                <a:solidFill>
                  <a:srgbClr val="3333FF"/>
                </a:solidFill>
                <a:latin typeface="Arial" panose="020B0604020202020204" pitchFamily="34" charset="0"/>
              </a:rPr>
              <a:t>нейтронографического</a:t>
            </a:r>
            <a:r>
              <a:rPr lang="ru-RU" altLang="ru-RU" sz="1400" dirty="0">
                <a:solidFill>
                  <a:srgbClr val="3333FF"/>
                </a:solidFill>
                <a:latin typeface="Arial" panose="020B0604020202020204" pitchFamily="34" charset="0"/>
              </a:rPr>
              <a:t> исследования молекулярной структуры жидкостей и аморфных тел; рассматривается тепловое движение в </a:t>
            </a:r>
            <a:r>
              <a:rPr lang="ru-RU" altLang="ru-RU" sz="1400" dirty="0" err="1">
                <a:solidFill>
                  <a:srgbClr val="3333FF"/>
                </a:solidFill>
                <a:latin typeface="Arial" panose="020B0604020202020204" pitchFamily="34" charset="0"/>
              </a:rPr>
              <a:t>моноатомных</a:t>
            </a:r>
            <a:r>
              <a:rPr lang="ru-RU" altLang="ru-RU" sz="1400" dirty="0">
                <a:solidFill>
                  <a:srgbClr val="3333FF"/>
                </a:solidFill>
                <a:latin typeface="Arial" panose="020B0604020202020204" pitchFamily="34" charset="0"/>
              </a:rPr>
              <a:t> жидкостях па основе данных о неупругом рассеянии медленных нейтронов. Приведены и проанализированы основные результаты исследования структуры сжиженных инертных газов, жидких металлов и сплавов, парафинов, </a:t>
            </a:r>
            <a:r>
              <a:rPr lang="ru-RU" altLang="ru-RU" sz="1400" dirty="0" err="1">
                <a:solidFill>
                  <a:srgbClr val="3333FF"/>
                </a:solidFill>
                <a:latin typeface="Arial" panose="020B0604020202020204" pitchFamily="34" charset="0"/>
              </a:rPr>
              <a:t>силоксапов</a:t>
            </a:r>
            <a:r>
              <a:rPr lang="ru-RU" altLang="ru-RU" sz="1400" dirty="0">
                <a:solidFill>
                  <a:srgbClr val="3333FF"/>
                </a:solidFill>
                <a:latin typeface="Arial" panose="020B0604020202020204" pitchFamily="34" charset="0"/>
              </a:rPr>
              <a:t>, расплавов полимеров, жидких кристаллов, солей, воды, спиртов, гелей кремниевой кислоты, растворов электролитов и ряда других жидкостей. Рассмотрен метод </a:t>
            </a:r>
            <a:r>
              <a:rPr lang="ru-RU" altLang="ru-RU" sz="1400" dirty="0" err="1">
                <a:solidFill>
                  <a:srgbClr val="3333FF"/>
                </a:solidFill>
                <a:latin typeface="Arial" panose="020B0604020202020204" pitchFamily="34" charset="0"/>
              </a:rPr>
              <a:t>малоуглового</a:t>
            </a:r>
            <a:r>
              <a:rPr lang="ru-RU" altLang="ru-RU" sz="1400" dirty="0">
                <a:solidFill>
                  <a:srgbClr val="3333FF"/>
                </a:solidFill>
                <a:latin typeface="Arial" panose="020B0604020202020204" pitchFamily="34" charset="0"/>
              </a:rPr>
              <a:t> рассеяния рентгеновских лучей и некоторые результаты, полученные с его помощью. Помимо литературных источников, работа содержит обобщения результатов исследований автора. </a:t>
            </a:r>
          </a:p>
          <a:p>
            <a:pPr eaLnBrk="1" hangingPunct="1">
              <a:spcBef>
                <a:spcPct val="0"/>
              </a:spcBef>
              <a:buFontTx/>
              <a:buNone/>
            </a:pPr>
            <a:r>
              <a:rPr lang="ru-RU" altLang="ru-RU" sz="1400" dirty="0">
                <a:solidFill>
                  <a:srgbClr val="3333FF"/>
                </a:solidFill>
                <a:latin typeface="Arial" panose="020B0604020202020204" pitchFamily="34" charset="0"/>
              </a:rPr>
              <a:t>Предназначена для студентов высших учебных заведений; может быть полезна для аспирантов и научных работников.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L:\Temprorary files\Educations\Educational process\MSU\2012-2013\Arc\сканирование0028.jpg">
            <a:extLst>
              <a:ext uri="{FF2B5EF4-FFF2-40B4-BE49-F238E27FC236}">
                <a16:creationId xmlns:a16="http://schemas.microsoft.com/office/drawing/2014/main" id="{3ED0D32F-674E-4A5A-91CA-437A83A0A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629"/>
            <a:ext cx="4355976" cy="6708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3">
            <a:extLst>
              <a:ext uri="{FF2B5EF4-FFF2-40B4-BE49-F238E27FC236}">
                <a16:creationId xmlns:a16="http://schemas.microsoft.com/office/drawing/2014/main" id="{F2CB6453-CE54-47A4-8CB1-511887F5D7D5}"/>
              </a:ext>
            </a:extLst>
          </p:cNvPr>
          <p:cNvSpPr txBox="1">
            <a:spLocks noChangeArrowheads="1"/>
          </p:cNvSpPr>
          <p:nvPr/>
        </p:nvSpPr>
        <p:spPr bwMode="auto">
          <a:xfrm>
            <a:off x="4462463" y="546869"/>
            <a:ext cx="4681537" cy="5859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dirty="0">
                <a:solidFill>
                  <a:srgbClr val="3333FF"/>
                </a:solidFill>
                <a:latin typeface="Arial" panose="020B0604020202020204" pitchFamily="34" charset="0"/>
              </a:rPr>
              <a:t>В книге </a:t>
            </a:r>
            <a:r>
              <a:rPr lang="ru-RU" altLang="ru-RU" sz="1800" dirty="0" err="1">
                <a:solidFill>
                  <a:srgbClr val="3333FF"/>
                </a:solidFill>
                <a:latin typeface="Arial" panose="020B0604020202020204" pitchFamily="34" charset="0"/>
              </a:rPr>
              <a:t>Я.С.Уманского</a:t>
            </a:r>
            <a:r>
              <a:rPr lang="ru-RU" altLang="ru-RU" sz="1800" dirty="0">
                <a:solidFill>
                  <a:srgbClr val="3333FF"/>
                </a:solidFill>
                <a:latin typeface="Arial" panose="020B0604020202020204" pitchFamily="34" charset="0"/>
              </a:rPr>
              <a:t> излагается теории рассеяния рентгеновских лучей и ее применение к рентгеноструктурному исследованию сплавов. Рассматриваются некоторые важные разделы прикладного рентгено­структурного анализа, получившие развитие в последние годы (определение субмикроскопических неоднородностей по рассеянию лучей под малыми углами, анализ ближнего порядка </a:t>
            </a:r>
            <a:r>
              <a:rPr lang="ru-RU" altLang="ru-RU" sz="1800" i="1" dirty="0">
                <a:solidFill>
                  <a:srgbClr val="3333FF"/>
                </a:solidFill>
                <a:latin typeface="Arial" panose="020B0604020202020204" pitchFamily="34" charset="0"/>
              </a:rPr>
              <a:t>г</a:t>
            </a:r>
            <a:r>
              <a:rPr lang="ru-RU" altLang="ru-RU" sz="1800" dirty="0">
                <a:solidFill>
                  <a:srgbClr val="3333FF"/>
                </a:solidFill>
                <a:latin typeface="Arial" panose="020B0604020202020204" pitchFamily="34" charset="0"/>
              </a:rPr>
              <a:t> расплавленных металлах и твердых растворах, установление некоторых особенностей дислокационной структуры и т. д.).</a:t>
            </a:r>
          </a:p>
          <a:p>
            <a:pPr eaLnBrk="1" hangingPunct="1">
              <a:spcBef>
                <a:spcPct val="0"/>
              </a:spcBef>
              <a:buFontTx/>
              <a:buNone/>
            </a:pPr>
            <a:r>
              <a:rPr lang="ru-RU" altLang="ru-RU" sz="1800" dirty="0">
                <a:solidFill>
                  <a:srgbClr val="3333FF"/>
                </a:solidFill>
                <a:latin typeface="Arial" panose="020B0604020202020204" pitchFamily="34" charset="0"/>
              </a:rPr>
              <a:t>Книга предназначается в качестве учебника для студентов высших учеб­ных заведений, специализирующихся по физике металлов, и может быть полезна аспирантам и научным работникам — металлофизикам и металловедам.</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L:\Temprorary files\Educations\Educational process\MSU\2012-2013\Arc\сканирование0013.jpg">
            <a:extLst>
              <a:ext uri="{FF2B5EF4-FFF2-40B4-BE49-F238E27FC236}">
                <a16:creationId xmlns:a16="http://schemas.microsoft.com/office/drawing/2014/main" id="{CB01D2E5-2E50-42FF-93EC-C5FD7585F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3" y="116632"/>
            <a:ext cx="4182981" cy="671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3">
            <a:extLst>
              <a:ext uri="{FF2B5EF4-FFF2-40B4-BE49-F238E27FC236}">
                <a16:creationId xmlns:a16="http://schemas.microsoft.com/office/drawing/2014/main" id="{5FB81F37-EEB7-43E4-9F41-71A0DD52C513}"/>
              </a:ext>
            </a:extLst>
          </p:cNvPr>
          <p:cNvSpPr txBox="1">
            <a:spLocks noChangeArrowheads="1"/>
          </p:cNvSpPr>
          <p:nvPr/>
        </p:nvSpPr>
        <p:spPr bwMode="auto">
          <a:xfrm>
            <a:off x="4751834" y="1028343"/>
            <a:ext cx="4392166" cy="48013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dirty="0">
                <a:solidFill>
                  <a:srgbClr val="3333FF"/>
                </a:solidFill>
                <a:latin typeface="Arial" panose="020B0604020202020204" pitchFamily="34" charset="0"/>
              </a:rPr>
              <a:t>Монография </a:t>
            </a:r>
            <a:r>
              <a:rPr lang="ru-RU" altLang="ru-RU" sz="1800" dirty="0" err="1">
                <a:solidFill>
                  <a:srgbClr val="3333FF"/>
                </a:solidFill>
                <a:latin typeface="Arial" panose="020B0604020202020204" pitchFamily="34" charset="0"/>
              </a:rPr>
              <a:t>А.А.Харкевича</a:t>
            </a:r>
            <a:r>
              <a:rPr lang="ru-RU" altLang="ru-RU" sz="1800" dirty="0">
                <a:solidFill>
                  <a:srgbClr val="3333FF"/>
                </a:solidFill>
                <a:latin typeface="Arial" panose="020B0604020202020204" pitchFamily="34" charset="0"/>
              </a:rPr>
              <a:t> посвящена разбору спектральных представлений, применяемых в теории колебаний, акустике и радиотехнике, и обсуждению методов спектрального анализа. Цель книги — расширить теоретический кругозор инженеров, работающих в области радио и акустики.</a:t>
            </a:r>
          </a:p>
          <a:p>
            <a:pPr eaLnBrk="1" hangingPunct="1">
              <a:spcBef>
                <a:spcPct val="0"/>
              </a:spcBef>
              <a:buFontTx/>
              <a:buNone/>
            </a:pPr>
            <a:r>
              <a:rPr lang="ru-RU" altLang="ru-RU" sz="1800" dirty="0">
                <a:solidFill>
                  <a:srgbClr val="3333FF"/>
                </a:solidFill>
                <a:latin typeface="Arial" panose="020B0604020202020204" pitchFamily="34" charset="0"/>
              </a:rPr>
              <a:t>В третьем издании был сделан ряд добавлений и исправлений. Настоящее четвертое издание печатается без изменений.</a:t>
            </a:r>
          </a:p>
          <a:p>
            <a:pPr eaLnBrk="1" hangingPunct="1">
              <a:spcBef>
                <a:spcPct val="0"/>
              </a:spcBef>
              <a:buFontTx/>
              <a:buNone/>
            </a:pPr>
            <a:r>
              <a:rPr lang="ru-RU" altLang="ru-RU" sz="1800" dirty="0">
                <a:solidFill>
                  <a:srgbClr val="3333FF"/>
                </a:solidFill>
                <a:latin typeface="Arial" panose="020B0604020202020204" pitchFamily="34" charset="0"/>
              </a:rPr>
              <a:t>Книга рассчитана на инженеров, преподавателей высшей школы и студентов указанных выше специальностей.</a:t>
            </a:r>
            <a:r>
              <a:rPr lang="en-US" altLang="ru-RU" sz="1800" dirty="0">
                <a:solidFill>
                  <a:srgbClr val="3333FF"/>
                </a:solidFill>
                <a:latin typeface="Arial" panose="020B0604020202020204" pitchFamily="34" charset="0"/>
              </a:rPr>
              <a:t> </a:t>
            </a:r>
            <a:endParaRPr lang="ru-RU" altLang="ru-RU" sz="1800" dirty="0">
              <a:solidFill>
                <a:srgbClr val="3333FF"/>
              </a:solidFill>
              <a:latin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L:\Temprorary files\Educations\Educational process\MSU\2012-2013\Arc\сканирование0008.jpg">
            <a:extLst>
              <a:ext uri="{FF2B5EF4-FFF2-40B4-BE49-F238E27FC236}">
                <a16:creationId xmlns:a16="http://schemas.microsoft.com/office/drawing/2014/main" id="{2442F602-BE7E-43A9-8D96-5DDF3E510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672"/>
            <a:ext cx="3650494" cy="5643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3">
            <a:extLst>
              <a:ext uri="{FF2B5EF4-FFF2-40B4-BE49-F238E27FC236}">
                <a16:creationId xmlns:a16="http://schemas.microsoft.com/office/drawing/2014/main" id="{199B6A4E-640D-48D3-B078-8D5ECE5D66BD}"/>
              </a:ext>
            </a:extLst>
          </p:cNvPr>
          <p:cNvSpPr txBox="1">
            <a:spLocks noChangeArrowheads="1"/>
          </p:cNvSpPr>
          <p:nvPr/>
        </p:nvSpPr>
        <p:spPr bwMode="auto">
          <a:xfrm>
            <a:off x="3708400" y="549275"/>
            <a:ext cx="5184775" cy="535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a:solidFill>
                  <a:srgbClr val="3333FF"/>
                </a:solidFill>
                <a:latin typeface="Arial" panose="020B0604020202020204" pitchFamily="34" charset="0"/>
              </a:rPr>
              <a:t>Книга Р. Джеймса представляет собой фундаментальную монографию, посвященную вопросам дифракции рентгеновских лучей. В ней систематически изложены теоретические основы методов исследования кристаллических и аморфных твердых тел, жидкостей и газов с помощью рентгеновских лучей. Теоретические результаты всюду сопоставляются с многочисленными опытными данными.</a:t>
            </a:r>
          </a:p>
          <a:p>
            <a:pPr eaLnBrk="1" hangingPunct="1">
              <a:spcBef>
                <a:spcPct val="0"/>
              </a:spcBef>
              <a:buFontTx/>
              <a:buNone/>
            </a:pPr>
            <a:r>
              <a:rPr lang="ru-RU" altLang="ru-RU" sz="1800">
                <a:solidFill>
                  <a:srgbClr val="3333FF"/>
                </a:solidFill>
                <a:latin typeface="Arial" panose="020B0604020202020204" pitchFamily="34" charset="0"/>
              </a:rPr>
              <a:t>Книга является вторым томом из серии «Кристаллическое состояние», выходящей в Англии под редакцией Брэгга.</a:t>
            </a:r>
          </a:p>
          <a:p>
            <a:pPr eaLnBrk="1" hangingPunct="1">
              <a:spcBef>
                <a:spcPct val="0"/>
              </a:spcBef>
              <a:buFontTx/>
              <a:buNone/>
            </a:pPr>
            <a:r>
              <a:rPr lang="ru-RU" altLang="ru-RU" sz="1800">
                <a:solidFill>
                  <a:srgbClr val="3333FF"/>
                </a:solidFill>
                <a:latin typeface="Arial" panose="020B0604020202020204" pitchFamily="34" charset="0"/>
              </a:rPr>
              <a:t>Книга рассчитана, на. широкий круг </a:t>
            </a:r>
            <a:r>
              <a:rPr lang="en-US" altLang="ru-RU" sz="1800">
                <a:solidFill>
                  <a:srgbClr val="3333FF"/>
                </a:solidFill>
                <a:latin typeface="Arial" panose="020B0604020202020204" pitchFamily="34" charset="0"/>
              </a:rPr>
              <a:t> </a:t>
            </a:r>
            <a:r>
              <a:rPr lang="ru-RU" altLang="ru-RU" sz="1800">
                <a:solidFill>
                  <a:srgbClr val="3333FF"/>
                </a:solidFill>
                <a:latin typeface="Arial" panose="020B0604020202020204" pitchFamily="34" charset="0"/>
              </a:rPr>
              <a:t>научных работников рентгенологов, а также аспирантов и студентов старших курсов физических факультетов, специализирующихся в области рентгеновского анализа.</a:t>
            </a:r>
            <a:r>
              <a:rPr lang="en-US" altLang="ru-RU" sz="1800">
                <a:solidFill>
                  <a:srgbClr val="3333FF"/>
                </a:solidFill>
                <a:latin typeface="Arial" panose="020B0604020202020204" pitchFamily="34" charset="0"/>
              </a:rPr>
              <a:t> </a:t>
            </a:r>
            <a:endParaRPr lang="ru-RU" altLang="ru-RU" sz="1800">
              <a:solidFill>
                <a:srgbClr val="3333FF"/>
              </a:solidFill>
              <a:latin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04BE7ACC-E071-40E1-AFCF-10C54E1F6EAB}"/>
              </a:ext>
            </a:extLst>
          </p:cNvPr>
          <p:cNvSpPr>
            <a:spLocks noChangeArrowheads="1"/>
          </p:cNvSpPr>
          <p:nvPr/>
        </p:nvSpPr>
        <p:spPr bwMode="auto">
          <a:xfrm>
            <a:off x="2843808" y="86628"/>
            <a:ext cx="6155730" cy="67403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800" dirty="0">
                <a:solidFill>
                  <a:srgbClr val="3333FF"/>
                </a:solidFill>
                <a:latin typeface="Arial" panose="020B0604020202020204" pitchFamily="34" charset="0"/>
              </a:rPr>
              <a:t>For nearly fifty years after P. P. Ewald laid its foundations, the dynamical theory of diffraction remained an elegant construction but of little practical use. The geomet­rical, or kinematical, theory had the advantage of being much simpler and, although an approximation, it was much better suited for the interpretation of the diffraction patterns used for structure determination purposes or powder analysis. Dynamical theory only worked for a few natural crystals such as calcite, quartz, sodium chloride or diamond that were perfect enough. One actually avoided better crystals to get rid of the extinction problem! The situation changed drastically when highly perfect silicon and germanium crystals were grown for the microelectronic industry. The pioneer observations of single dislocation lines by A. R. Lang, G. </a:t>
            </a:r>
            <a:r>
              <a:rPr lang="en-US" altLang="ru-RU" sz="800" dirty="0" err="1">
                <a:solidFill>
                  <a:srgbClr val="3333FF"/>
                </a:solidFill>
                <a:latin typeface="Arial" panose="020B0604020202020204" pitchFamily="34" charset="0"/>
              </a:rPr>
              <a:t>Borrmann</a:t>
            </a:r>
            <a:r>
              <a:rPr lang="en-US" altLang="ru-RU" sz="800" dirty="0">
                <a:solidFill>
                  <a:srgbClr val="3333FF"/>
                </a:solidFill>
                <a:latin typeface="Arial" panose="020B0604020202020204" pitchFamily="34" charset="0"/>
              </a:rPr>
              <a:t>, U. </a:t>
            </a:r>
            <a:r>
              <a:rPr lang="en-US" altLang="ru-RU" sz="800" dirty="0" err="1">
                <a:solidFill>
                  <a:srgbClr val="3333FF"/>
                </a:solidFill>
                <a:latin typeface="Arial" panose="020B0604020202020204" pitchFamily="34" charset="0"/>
              </a:rPr>
              <a:t>Bonse</a:t>
            </a:r>
            <a:r>
              <a:rPr lang="en-US" altLang="ru-RU" sz="800" dirty="0">
                <a:solidFill>
                  <a:srgbClr val="3333FF"/>
                </a:solidFill>
                <a:latin typeface="Arial" panose="020B0604020202020204" pitchFamily="34" charset="0"/>
              </a:rPr>
              <a:t> and J. B. Newkirk showed that it was possible to characterize crystal perfection and to relate it to the growth history of the sample on the one hand and to its physical properties on the other hand, and it is this double aspect that makes diffraction topography so useful. For the understanding of the diffraction by perfect or nearly perfect crystals, the dynamical theory is compulsory. Until then one had only been interested in the global intensity diffracted by X-rays and not at all in the propagation of the beam inside the crystal. This is however required to explain the formation of defect images on diffraction </a:t>
            </a:r>
            <a:r>
              <a:rPr lang="en-US" altLang="ru-RU" sz="800" dirty="0" err="1">
                <a:solidFill>
                  <a:srgbClr val="3333FF"/>
                </a:solidFill>
                <a:latin typeface="Arial" panose="020B0604020202020204" pitchFamily="34" charset="0"/>
              </a:rPr>
              <a:t>topographs</a:t>
            </a:r>
            <a:r>
              <a:rPr lang="en-US" altLang="ru-RU" sz="800" dirty="0">
                <a:solidFill>
                  <a:srgbClr val="3333FF"/>
                </a:solidFill>
                <a:latin typeface="Arial" panose="020B0604020202020204" pitchFamily="34" charset="0"/>
              </a:rPr>
              <a:t>. The fundamental work of G. </a:t>
            </a:r>
            <a:r>
              <a:rPr lang="en-US" altLang="ru-RU" sz="800" dirty="0" err="1">
                <a:solidFill>
                  <a:srgbClr val="3333FF"/>
                </a:solidFill>
                <a:latin typeface="Arial" panose="020B0604020202020204" pitchFamily="34" charset="0"/>
              </a:rPr>
              <a:t>Borrmann</a:t>
            </a:r>
            <a:r>
              <a:rPr lang="en-US" altLang="ru-RU" sz="800" dirty="0">
                <a:solidFill>
                  <a:srgbClr val="3333FF"/>
                </a:solidFill>
                <a:latin typeface="Arial" panose="020B0604020202020204" pitchFamily="34" charset="0"/>
              </a:rPr>
              <a:t> and N. Kato in the late fifties on anomalous absorption, on X-ray trajectories and on spherical-wave Pen- </a:t>
            </a:r>
            <a:r>
              <a:rPr lang="en-US" altLang="ru-RU" sz="800" dirty="0" err="1">
                <a:solidFill>
                  <a:srgbClr val="3333FF"/>
                </a:solidFill>
                <a:latin typeface="Arial" panose="020B0604020202020204" pitchFamily="34" charset="0"/>
              </a:rPr>
              <a:t>dellosung</a:t>
            </a:r>
            <a:r>
              <a:rPr lang="en-US" altLang="ru-RU" sz="800" dirty="0">
                <a:solidFill>
                  <a:srgbClr val="3333FF"/>
                </a:solidFill>
                <a:latin typeface="Arial" panose="020B0604020202020204" pitchFamily="34" charset="0"/>
              </a:rPr>
              <a:t> showed the physical reality of the wavefields which had been introduced by P. P. Ewald as a mathematical notion in his thesis. This was the first renewal of dynamical diffraction. These were very exciting times and I was lucky enough to enter the game at that moment and to meet the main actors. By proving experimentally the double refraction of X-rays I added my stone to the construction.</a:t>
            </a:r>
            <a:endParaRPr lang="ru-RU" altLang="ru-RU" sz="800" dirty="0">
              <a:solidFill>
                <a:srgbClr val="3333FF"/>
              </a:solidFill>
              <a:latin typeface="Arial" panose="020B0604020202020204" pitchFamily="34" charset="0"/>
            </a:endParaRPr>
          </a:p>
          <a:p>
            <a:pPr eaLnBrk="1" hangingPunct="1">
              <a:spcBef>
                <a:spcPct val="0"/>
              </a:spcBef>
              <a:buFontTx/>
              <a:buNone/>
            </a:pPr>
            <a:r>
              <a:rPr lang="en-US" altLang="ru-RU" sz="800" dirty="0">
                <a:solidFill>
                  <a:srgbClr val="3333FF"/>
                </a:solidFill>
                <a:latin typeface="Arial" panose="020B0604020202020204" pitchFamily="34" charset="0"/>
              </a:rPr>
              <a:t>Fascinating developments of dynamical diffraction took place, such as the X-ray interferometer invented by U. </a:t>
            </a:r>
            <a:r>
              <a:rPr lang="en-US" altLang="ru-RU" sz="800" dirty="0" err="1">
                <a:solidFill>
                  <a:srgbClr val="3333FF"/>
                </a:solidFill>
                <a:latin typeface="Arial" panose="020B0604020202020204" pitchFamily="34" charset="0"/>
              </a:rPr>
              <a:t>Bonse</a:t>
            </a:r>
            <a:r>
              <a:rPr lang="en-US" altLang="ru-RU" sz="800" dirty="0">
                <a:solidFill>
                  <a:srgbClr val="3333FF"/>
                </a:solidFill>
                <a:latin typeface="Arial" panose="020B0604020202020204" pitchFamily="34" charset="0"/>
              </a:rPr>
              <a:t> and M. Hart, which enables one to measure accurately the anomalous dispersion corrections and is the ideal tool for </a:t>
            </a:r>
            <a:r>
              <a:rPr lang="en-US" altLang="ru-RU" sz="800" dirty="0" err="1">
                <a:solidFill>
                  <a:srgbClr val="3333FF"/>
                </a:solidFill>
                <a:latin typeface="Arial" panose="020B0604020202020204" pitchFamily="34" charset="0"/>
              </a:rPr>
              <a:t>nanometre</a:t>
            </a:r>
            <a:r>
              <a:rPr lang="en-US" altLang="ru-RU" sz="800" dirty="0">
                <a:solidFill>
                  <a:srgbClr val="3333FF"/>
                </a:solidFill>
                <a:latin typeface="Arial" panose="020B0604020202020204" pitchFamily="34" charset="0"/>
              </a:rPr>
              <a:t> technology, or the standing waves technique for the location of atoms and impurities at surfaces and interfaces suggested by B. W. Batterman.</a:t>
            </a:r>
            <a:endParaRPr lang="ru-RU" altLang="ru-RU" sz="800" dirty="0">
              <a:solidFill>
                <a:srgbClr val="3333FF"/>
              </a:solidFill>
              <a:latin typeface="Arial" panose="020B0604020202020204" pitchFamily="34" charset="0"/>
            </a:endParaRPr>
          </a:p>
          <a:p>
            <a:pPr eaLnBrk="1" hangingPunct="1">
              <a:spcBef>
                <a:spcPct val="0"/>
              </a:spcBef>
              <a:buFontTx/>
              <a:buNone/>
            </a:pPr>
            <a:r>
              <a:rPr lang="en-US" altLang="ru-RU" sz="800" dirty="0">
                <a:solidFill>
                  <a:srgbClr val="3333FF"/>
                </a:solidFill>
                <a:latin typeface="Arial" panose="020B0604020202020204" pitchFamily="34" charset="0"/>
              </a:rPr>
              <a:t>The extension of the theory to deformed crystals by P. Penning and D. Polder, U. </a:t>
            </a:r>
            <a:r>
              <a:rPr lang="en-US" altLang="ru-RU" sz="800" dirty="0" err="1">
                <a:solidFill>
                  <a:srgbClr val="3333FF"/>
                </a:solidFill>
                <a:latin typeface="Arial" panose="020B0604020202020204" pitchFamily="34" charset="0"/>
              </a:rPr>
              <a:t>Bonse</a:t>
            </a:r>
            <a:r>
              <a:rPr lang="en-US" altLang="ru-RU" sz="800" dirty="0">
                <a:solidFill>
                  <a:srgbClr val="3333FF"/>
                </a:solidFill>
                <a:latin typeface="Arial" panose="020B0604020202020204" pitchFamily="34" charset="0"/>
              </a:rPr>
              <a:t>, S. Takagi and N. Kato came very rapidly while the practical applica­tions of diffraction topography became innumerable. It has proved invaluable for the characterization of high-technology materials such as semiconductors, magnetic, </a:t>
            </a:r>
            <a:r>
              <a:rPr lang="en-US" altLang="ru-RU" sz="800" dirty="0" err="1">
                <a:solidFill>
                  <a:srgbClr val="3333FF"/>
                </a:solidFill>
                <a:latin typeface="Arial" panose="020B0604020202020204" pitchFamily="34" charset="0"/>
              </a:rPr>
              <a:t>ferroelastic</a:t>
            </a:r>
            <a:r>
              <a:rPr lang="en-US" altLang="ru-RU" sz="800" dirty="0">
                <a:solidFill>
                  <a:srgbClr val="3333FF"/>
                </a:solidFill>
                <a:latin typeface="Arial" panose="020B0604020202020204" pitchFamily="34" charset="0"/>
              </a:rPr>
              <a:t>, ferroelectric and piezoelectric materials, crystals for non linear optics, shape-memory alloys, for the understanding of the growth mechanisms not only in synthetic crystals but also in minerals, for the study of the generation and movement of defects during plastic deformation, of the movement of magnetic and ferroelectric domains under an applied field.</a:t>
            </a:r>
            <a:endParaRPr lang="ru-RU" altLang="ru-RU" sz="800" dirty="0">
              <a:solidFill>
                <a:srgbClr val="3333FF"/>
              </a:solidFill>
              <a:latin typeface="Arial" panose="020B0604020202020204" pitchFamily="34" charset="0"/>
            </a:endParaRPr>
          </a:p>
          <a:p>
            <a:pPr eaLnBrk="1" hangingPunct="1">
              <a:spcBef>
                <a:spcPct val="0"/>
              </a:spcBef>
              <a:buFontTx/>
              <a:buNone/>
            </a:pPr>
            <a:r>
              <a:rPr lang="en-US" altLang="ru-RU" sz="800" dirty="0">
                <a:solidFill>
                  <a:srgbClr val="3333FF"/>
                </a:solidFill>
                <a:latin typeface="Arial" panose="020B0604020202020204" pitchFamily="34" charset="0"/>
              </a:rPr>
              <a:t>The advent of synchrotron radiation and, in particular, of third-generation syn­chrotron radiation has brought about a second renewal of the dynamical theory and its applications. Exposure times are so short that real-time, </a:t>
            </a:r>
            <a:r>
              <a:rPr lang="en-US" altLang="ru-RU" sz="800" i="1" dirty="0">
                <a:solidFill>
                  <a:srgbClr val="3333FF"/>
                </a:solidFill>
                <a:latin typeface="Arial" panose="020B0604020202020204" pitchFamily="34" charset="0"/>
              </a:rPr>
              <a:t>in situ</a:t>
            </a:r>
            <a:r>
              <a:rPr lang="en-US" altLang="ru-RU" sz="800" dirty="0">
                <a:solidFill>
                  <a:srgbClr val="3333FF"/>
                </a:solidFill>
                <a:latin typeface="Arial" panose="020B0604020202020204" pitchFamily="34" charset="0"/>
              </a:rPr>
              <a:t> experiments of crystal growth, plastic deformation and domain movement have become routinely possible. The pulse nature of the radiation enables the stroboscopic study of the strains asso­ciated with acoustic vibrations. All the beamlines at a synchrotron source require X-ray optical systems and beam conditioners that are based on the properties of the diffraction by perfect crystals. Thanks to the special properties of third-generation synchrotron radiation such as small source size and very long source-to-sample dis­tances, entirely new experiments based on the properties of coherent beams have become possible. With the recent development of fourth-generation synchrotrons (FELs) time-dependent extensions of the theory have become necessary to interpret the diffraction of femtosecond pulses. For all these reasons the knowledge and under­standing of dynamical theory and of its applications have never been as needed as they are now.</a:t>
            </a:r>
            <a:endParaRPr lang="ru-RU" altLang="ru-RU" sz="800" dirty="0">
              <a:solidFill>
                <a:srgbClr val="3333FF"/>
              </a:solidFill>
              <a:latin typeface="Arial" panose="020B0604020202020204" pitchFamily="34" charset="0"/>
            </a:endParaRPr>
          </a:p>
          <a:p>
            <a:pPr eaLnBrk="1" hangingPunct="1">
              <a:spcBef>
                <a:spcPct val="0"/>
              </a:spcBef>
              <a:buFontTx/>
              <a:buNone/>
            </a:pPr>
            <a:r>
              <a:rPr lang="en-US" altLang="ru-RU" sz="800" dirty="0">
                <a:solidFill>
                  <a:srgbClr val="3333FF"/>
                </a:solidFill>
                <a:latin typeface="Arial" panose="020B0604020202020204" pitchFamily="34" charset="0"/>
              </a:rPr>
              <a:t>One of the beauties of X-ray dynamical theory is that it is entirely based on Maxwell’s classic electromagnetic theory; its foundations never had to be reformu­lated and it is still very actual. It is very similar to the dynamical theories of neutron and electron diffraction because the propagation equation valid for material waves, Schrodinger’s equation, is of the same mathematical nature as that deduced for pho­tons from Maxwell’s equations. A remarkable aspect of Ewald’s work is that it shows the very close relationship between the diffraction of X-rays and the refraction and reflection in usual optics. The fundamental equation of the dynamical theory was already present in his thesis, which was a theory of reflection and refraction, inde­pendently of the wavelength. And it is a question relative to this equation which set off Laue’s mind in the direction which led to the famous experiment by Friedrich and </a:t>
            </a:r>
            <a:r>
              <a:rPr lang="en-US" altLang="ru-RU" sz="800" dirty="0" err="1">
                <a:solidFill>
                  <a:srgbClr val="3333FF"/>
                </a:solidFill>
                <a:latin typeface="Arial" panose="020B0604020202020204" pitchFamily="34" charset="0"/>
              </a:rPr>
              <a:t>Knipping</a:t>
            </a:r>
            <a:r>
              <a:rPr lang="en-US" altLang="ru-RU" sz="800" dirty="0">
                <a:solidFill>
                  <a:srgbClr val="3333FF"/>
                </a:solidFill>
                <a:latin typeface="Arial" panose="020B0604020202020204" pitchFamily="34" charset="0"/>
              </a:rPr>
              <a:t>.</a:t>
            </a:r>
            <a:endParaRPr lang="ru-RU" altLang="ru-RU" sz="800" dirty="0">
              <a:solidFill>
                <a:srgbClr val="3333FF"/>
              </a:solidFill>
              <a:latin typeface="Arial" panose="020B0604020202020204" pitchFamily="34" charset="0"/>
            </a:endParaRPr>
          </a:p>
          <a:p>
            <a:pPr eaLnBrk="1" hangingPunct="1">
              <a:spcBef>
                <a:spcPct val="0"/>
              </a:spcBef>
              <a:buFontTx/>
              <a:buNone/>
            </a:pPr>
            <a:r>
              <a:rPr lang="en-US" altLang="ru-RU" sz="800" dirty="0">
                <a:solidFill>
                  <a:srgbClr val="3333FF"/>
                </a:solidFill>
                <a:latin typeface="Arial" panose="020B0604020202020204" pitchFamily="34" charset="0"/>
              </a:rPr>
              <a:t>The book comprises four parts. The first part includes a soft introduction to dynam­ical theory, some historical considerations, a short reminder of the geometrical theory and a chapter on the interaction of X-rays and matter. The second one gives a detailed treatment of dynamical diffraction of plane and spherical waves by perfect crystals. The third part is devoted to the extensions of the dynamical theory to slightly and highly deformed crystals and the fourth one to a few applications, X-ray optics, stand­ing wave studies of surfaces and interfaces, diffraction topography. Appendix 1 gives a summary of the most frequently used formulae in dynamical theory and Appendix 2 is an unpublished transcript of an evening lecture given by P. P. Ewald at the Summer School on X-ray Topography and Dynamical Theory, which took place in Limoges, France, in August 1975. A list of symbols is given at the end.</a:t>
            </a:r>
            <a:endParaRPr lang="ru-RU" altLang="ru-RU" sz="800" dirty="0">
              <a:solidFill>
                <a:srgbClr val="3333FF"/>
              </a:solidFill>
              <a:latin typeface="Arial" panose="020B0604020202020204" pitchFamily="34" charset="0"/>
            </a:endParaRPr>
          </a:p>
          <a:p>
            <a:pPr eaLnBrk="1" hangingPunct="1">
              <a:spcBef>
                <a:spcPct val="0"/>
              </a:spcBef>
              <a:buFontTx/>
              <a:buNone/>
            </a:pPr>
            <a:r>
              <a:rPr lang="en-US" altLang="ru-RU" sz="800" dirty="0">
                <a:solidFill>
                  <a:srgbClr val="3333FF"/>
                </a:solidFill>
                <a:latin typeface="Arial" panose="020B0604020202020204" pitchFamily="34" charset="0"/>
              </a:rPr>
              <a:t> </a:t>
            </a:r>
            <a:endParaRPr lang="ru-RU" altLang="ru-RU" sz="800" dirty="0">
              <a:solidFill>
                <a:srgbClr val="3333FF"/>
              </a:solidFill>
              <a:latin typeface="Arial" panose="020B0604020202020204" pitchFamily="34" charset="0"/>
            </a:endParaRPr>
          </a:p>
          <a:p>
            <a:pPr eaLnBrk="1" hangingPunct="1">
              <a:spcBef>
                <a:spcPct val="0"/>
              </a:spcBef>
              <a:buFontTx/>
              <a:buNone/>
            </a:pPr>
            <a:r>
              <a:rPr lang="en-US" altLang="ru-RU" sz="800" dirty="0">
                <a:solidFill>
                  <a:srgbClr val="3333FF"/>
                </a:solidFill>
                <a:latin typeface="Arial" panose="020B0604020202020204" pitchFamily="34" charset="0"/>
              </a:rPr>
              <a:t>A.A. July 2000 </a:t>
            </a:r>
            <a:endParaRPr lang="ru-RU" altLang="ru-RU" sz="800" dirty="0">
              <a:solidFill>
                <a:srgbClr val="3333FF"/>
              </a:solidFill>
              <a:latin typeface="Arial" panose="020B0604020202020204" pitchFamily="34" charset="0"/>
            </a:endParaRPr>
          </a:p>
          <a:p>
            <a:pPr eaLnBrk="1" hangingPunct="1">
              <a:spcBef>
                <a:spcPct val="0"/>
              </a:spcBef>
              <a:buFontTx/>
              <a:buNone/>
            </a:pPr>
            <a:endParaRPr lang="ru-RU" altLang="ru-RU" sz="800" dirty="0">
              <a:latin typeface="Arial" panose="020B0604020202020204" pitchFamily="34" charset="0"/>
            </a:endParaRPr>
          </a:p>
        </p:txBody>
      </p:sp>
      <p:pic>
        <p:nvPicPr>
          <p:cNvPr id="24579" name="Рисунок 1" descr="сканирование0011">
            <a:extLst>
              <a:ext uri="{FF2B5EF4-FFF2-40B4-BE49-F238E27FC236}">
                <a16:creationId xmlns:a16="http://schemas.microsoft.com/office/drawing/2014/main" id="{21D27382-385D-41F1-875D-9AA39F621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3778"/>
            <a:ext cx="2735833" cy="4070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L:\Temprorary files\Educations\Educational process\MSU\2012-2013\Arc\сканирование0031.jpg">
            <a:extLst>
              <a:ext uri="{FF2B5EF4-FFF2-40B4-BE49-F238E27FC236}">
                <a16:creationId xmlns:a16="http://schemas.microsoft.com/office/drawing/2014/main" id="{77443D18-5F5A-4B77-8BE0-F1C2FF87CC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50" y="274586"/>
            <a:ext cx="3631436" cy="5746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3">
            <a:extLst>
              <a:ext uri="{FF2B5EF4-FFF2-40B4-BE49-F238E27FC236}">
                <a16:creationId xmlns:a16="http://schemas.microsoft.com/office/drawing/2014/main" id="{3BC4B20E-1399-44DA-92DD-A218F9DDFC2C}"/>
              </a:ext>
            </a:extLst>
          </p:cNvPr>
          <p:cNvSpPr txBox="1">
            <a:spLocks noChangeArrowheads="1"/>
          </p:cNvSpPr>
          <p:nvPr/>
        </p:nvSpPr>
        <p:spPr bwMode="auto">
          <a:xfrm>
            <a:off x="3670697" y="58846"/>
            <a:ext cx="5473303" cy="67403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dirty="0">
                <a:solidFill>
                  <a:srgbClr val="3333FF"/>
                </a:solidFill>
                <a:latin typeface="Arial" panose="020B0604020202020204" pitchFamily="34" charset="0"/>
              </a:rPr>
              <a:t>Пинскер 3. Г. Рентгеновская кристаллооптика.—</a:t>
            </a:r>
            <a:r>
              <a:rPr lang="en-US" altLang="ru-RU" sz="1800" dirty="0">
                <a:solidFill>
                  <a:srgbClr val="3333FF"/>
                </a:solidFill>
                <a:latin typeface="Arial" panose="020B0604020202020204" pitchFamily="34" charset="0"/>
              </a:rPr>
              <a:t> </a:t>
            </a:r>
            <a:r>
              <a:rPr lang="ru-RU" altLang="ru-RU" sz="1800" dirty="0">
                <a:solidFill>
                  <a:srgbClr val="3333FF"/>
                </a:solidFill>
                <a:latin typeface="Arial" panose="020B0604020202020204" pitchFamily="34" charset="0"/>
              </a:rPr>
              <a:t>М.; Наука. Главная редакция физико-математической литературы, 1982 — 392 с.</a:t>
            </a:r>
          </a:p>
          <a:p>
            <a:pPr eaLnBrk="1" hangingPunct="1">
              <a:spcBef>
                <a:spcPct val="0"/>
              </a:spcBef>
              <a:buFontTx/>
              <a:buNone/>
            </a:pPr>
            <a:r>
              <a:rPr lang="ru-RU" altLang="ru-RU" sz="1800" dirty="0">
                <a:solidFill>
                  <a:srgbClr val="3333FF"/>
                </a:solidFill>
                <a:latin typeface="Arial" panose="020B0604020202020204" pitchFamily="34" charset="0"/>
              </a:rPr>
              <a:t>Книга посвящена изложению динамического рассеяния рентгеновских лучей в идеальных кристаллах и кристаллах с постоянным градиентом деформации. Она является 2-м, переработанным и дополненным изданием книги «Динамическое рассеяние рентгеновских лучей в идеальных кристаллах» (М.: Наука, 1974). С</a:t>
            </a:r>
            <a:r>
              <a:rPr lang="en-US" altLang="ru-RU" sz="1800" dirty="0">
                <a:solidFill>
                  <a:srgbClr val="3333FF"/>
                </a:solidFill>
                <a:latin typeface="Arial" panose="020B0604020202020204" pitchFamily="34" charset="0"/>
              </a:rPr>
              <a:t> </a:t>
            </a:r>
            <a:r>
              <a:rPr lang="ru-RU" altLang="ru-RU" sz="1800" dirty="0">
                <a:solidFill>
                  <a:srgbClr val="3333FF"/>
                </a:solidFill>
                <a:latin typeface="Arial" panose="020B0604020202020204" pitchFamily="34" charset="0"/>
              </a:rPr>
              <a:t>возможной полнотой изложена теория рассеяния в прозрачных и поглощающих кристаллах, включая муар и другие интерференционные эффекты, в приближении падения как плоской монохроматической волны, так и волнового пакета. При этом используется также современная обобщенная форма теории. Многоволновое рассеяние рассмотрено с общих принципов, позволяющих вычислить основные параметры при любом числе отраженных волн. Книга содержит также изложение и классических и современных экспериментальных методов и результатов, опубликованных до 1978—1980 гг.</a:t>
            </a:r>
          </a:p>
          <a:p>
            <a:pPr eaLnBrk="1" hangingPunct="1">
              <a:spcBef>
                <a:spcPct val="0"/>
              </a:spcBef>
              <a:buFontTx/>
              <a:buNone/>
            </a:pPr>
            <a:r>
              <a:rPr lang="ru-RU" altLang="ru-RU" sz="1800" dirty="0">
                <a:solidFill>
                  <a:srgbClr val="3333FF"/>
                </a:solidFill>
                <a:latin typeface="Arial" panose="020B0604020202020204" pitchFamily="34" charset="0"/>
              </a:rPr>
              <a:t>Рис. 105. Библ. 272 назв. Табл. 10.</a:t>
            </a:r>
            <a:r>
              <a:rPr lang="en-US" altLang="ru-RU" sz="1800" dirty="0">
                <a:solidFill>
                  <a:srgbClr val="3333FF"/>
                </a:solidFill>
                <a:latin typeface="Arial" panose="020B0604020202020204" pitchFamily="34" charset="0"/>
              </a:rPr>
              <a:t> </a:t>
            </a:r>
            <a:endParaRPr lang="ru-RU" altLang="ru-RU" sz="1800" dirty="0">
              <a:solidFill>
                <a:srgbClr val="3333FF"/>
              </a:solidFill>
              <a:latin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L:\Temprorary files\Educations\Educational process\MSU\2012-2013\Arc\сканирование0007.jpg">
            <a:extLst>
              <a:ext uri="{FF2B5EF4-FFF2-40B4-BE49-F238E27FC236}">
                <a16:creationId xmlns:a16="http://schemas.microsoft.com/office/drawing/2014/main" id="{2EFD7A1E-A88C-42D6-86C7-C3C665E62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379"/>
            <a:ext cx="4294207" cy="643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3">
            <a:extLst>
              <a:ext uri="{FF2B5EF4-FFF2-40B4-BE49-F238E27FC236}">
                <a16:creationId xmlns:a16="http://schemas.microsoft.com/office/drawing/2014/main" id="{343824B8-4DCA-4FB6-9E0C-4F6B39DD4C02}"/>
              </a:ext>
            </a:extLst>
          </p:cNvPr>
          <p:cNvSpPr txBox="1">
            <a:spLocks noChangeArrowheads="1"/>
          </p:cNvSpPr>
          <p:nvPr/>
        </p:nvSpPr>
        <p:spPr bwMode="auto">
          <a:xfrm>
            <a:off x="4391794" y="284404"/>
            <a:ext cx="4752206" cy="61247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400" dirty="0">
                <a:solidFill>
                  <a:srgbClr val="3333FF"/>
                </a:solidFill>
                <a:latin typeface="Arial" panose="020B0604020202020204" pitchFamily="34" charset="0"/>
              </a:rPr>
              <a:t>Электронная микроскопия является одним из мощных методов научного исследования и в настоящее время плодо­творно применяется в физике, химии, биологии, технике.</a:t>
            </a:r>
          </a:p>
          <a:p>
            <a:pPr eaLnBrk="1" hangingPunct="1">
              <a:spcBef>
                <a:spcPct val="0"/>
              </a:spcBef>
              <a:buFontTx/>
              <a:buNone/>
            </a:pPr>
            <a:r>
              <a:rPr lang="ru-RU" altLang="ru-RU" sz="1400" dirty="0">
                <a:solidFill>
                  <a:srgbClr val="3333FF"/>
                </a:solidFill>
                <a:latin typeface="Arial" panose="020B0604020202020204" pitchFamily="34" charset="0"/>
              </a:rPr>
              <a:t>Предлагаемая книга известного американского физика </a:t>
            </a:r>
          </a:p>
          <a:p>
            <a:pPr eaLnBrk="1" hangingPunct="1">
              <a:spcBef>
                <a:spcPct val="0"/>
              </a:spcBef>
              <a:buFontTx/>
              <a:buNone/>
            </a:pPr>
            <a:r>
              <a:rPr lang="ru-RU" altLang="ru-RU" sz="1400" dirty="0">
                <a:solidFill>
                  <a:srgbClr val="3333FF"/>
                </a:solidFill>
                <a:latin typeface="Arial" panose="020B0604020202020204" pitchFamily="34" charset="0"/>
              </a:rPr>
              <a:t>Р. </a:t>
            </a:r>
            <a:r>
              <a:rPr lang="ru-RU" altLang="ru-RU" sz="1400" dirty="0" err="1">
                <a:solidFill>
                  <a:srgbClr val="3333FF"/>
                </a:solidFill>
                <a:latin typeface="Arial" panose="020B0604020202020204" pitchFamily="34" charset="0"/>
              </a:rPr>
              <a:t>Хейденрайха</a:t>
            </a:r>
            <a:r>
              <a:rPr lang="ru-RU" altLang="ru-RU" sz="1400" dirty="0">
                <a:solidFill>
                  <a:srgbClr val="3333FF"/>
                </a:solidFill>
                <a:latin typeface="Arial" panose="020B0604020202020204" pitchFamily="34" charset="0"/>
              </a:rPr>
              <a:t> посвящена теории просвечивающей (транс- </a:t>
            </a:r>
            <a:r>
              <a:rPr lang="ru-RU" altLang="ru-RU" sz="1400" dirty="0" err="1">
                <a:solidFill>
                  <a:srgbClr val="3333FF"/>
                </a:solidFill>
                <a:latin typeface="Arial" panose="020B0604020202020204" pitchFamily="34" charset="0"/>
              </a:rPr>
              <a:t>миссионной</a:t>
            </a:r>
            <a:r>
              <a:rPr lang="ru-RU" altLang="ru-RU" sz="1400" dirty="0">
                <a:solidFill>
                  <a:srgbClr val="3333FF"/>
                </a:solidFill>
                <a:latin typeface="Arial" panose="020B0604020202020204" pitchFamily="34" charset="0"/>
              </a:rPr>
              <a:t>) электронной микроскопии. В ней систематически изложены теоретические основы методов получения изображения кристаллических и аморфных объектов. Подробно рассматриваются дифракция электронов, механизмы формирования изображения (фазовый и амплитудный контраст, контраст, обусловленный эффективной толщиной), потери энергии, связанные с возбуждением плазмы и электронов внутренних оболочек атомов, и влияние их на изображение. Отдельные главы посвящены теории дифракционного контраста, качеству изображения и разрешению. Теоретические результаты всюду сопо­ставляются с многочисленными экспериментальными данными.</a:t>
            </a:r>
          </a:p>
          <a:p>
            <a:pPr eaLnBrk="1" hangingPunct="1">
              <a:spcBef>
                <a:spcPct val="0"/>
              </a:spcBef>
              <a:buFontTx/>
              <a:buNone/>
            </a:pPr>
            <a:r>
              <a:rPr lang="ru-RU" altLang="ru-RU" sz="1400" dirty="0">
                <a:solidFill>
                  <a:srgbClr val="3333FF"/>
                </a:solidFill>
                <a:latin typeface="Arial" panose="020B0604020202020204" pitchFamily="34" charset="0"/>
              </a:rPr>
              <a:t>Книга рассчитана на широкий круг научных работников, использующих электронно-микроскопические методы исследования, а также тех, кто занимается разработкой электронных микроскопов и электронной оптикой. Книга может служить дополнительным учебным пособием для студентов и аспирантов, специализирующихся в области электронной микроскопии или ее применений. </a:t>
            </a:r>
            <a:endParaRPr lang="ru-RU" altLang="ru-RU" sz="1400" dirty="0">
              <a:latin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L:\Temprorary files\Educations\Educational process\MSU\2012-2013\Arc\сканирование0009.jpg">
            <a:extLst>
              <a:ext uri="{FF2B5EF4-FFF2-40B4-BE49-F238E27FC236}">
                <a16:creationId xmlns:a16="http://schemas.microsoft.com/office/drawing/2014/main" id="{F91AE7E1-03B3-44AA-AA22-B8C9CC97A0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8913"/>
            <a:ext cx="4333875"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3">
            <a:extLst>
              <a:ext uri="{FF2B5EF4-FFF2-40B4-BE49-F238E27FC236}">
                <a16:creationId xmlns:a16="http://schemas.microsoft.com/office/drawing/2014/main" id="{38BC69B8-46EE-4EDC-8377-0F4852538A1C}"/>
              </a:ext>
            </a:extLst>
          </p:cNvPr>
          <p:cNvSpPr txBox="1">
            <a:spLocks noChangeArrowheads="1"/>
          </p:cNvSpPr>
          <p:nvPr/>
        </p:nvSpPr>
        <p:spPr bwMode="auto">
          <a:xfrm>
            <a:off x="4414838" y="620713"/>
            <a:ext cx="4749800" cy="5632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2400" b="1"/>
              <a:t>Дж. Каули </a:t>
            </a:r>
          </a:p>
          <a:p>
            <a:pPr algn="ctr" eaLnBrk="1" hangingPunct="1">
              <a:spcBef>
                <a:spcPct val="0"/>
              </a:spcBef>
              <a:buFontTx/>
              <a:buNone/>
            </a:pPr>
            <a:r>
              <a:rPr lang="ru-RU" altLang="ru-RU" sz="2400" b="1"/>
              <a:t>Физика дифракции.</a:t>
            </a:r>
          </a:p>
          <a:p>
            <a:pPr eaLnBrk="1" hangingPunct="1">
              <a:spcBef>
                <a:spcPct val="0"/>
              </a:spcBef>
              <a:buFontTx/>
              <a:buNone/>
            </a:pPr>
            <a:r>
              <a:rPr lang="ru-RU" altLang="ru-RU" sz="2400">
                <a:solidFill>
                  <a:srgbClr val="3333FF"/>
                </a:solidFill>
              </a:rPr>
              <a:t> </a:t>
            </a:r>
            <a:r>
              <a:rPr lang="ru-RU" altLang="ru-RU" sz="1600">
                <a:solidFill>
                  <a:srgbClr val="3333FF"/>
                </a:solidFill>
              </a:rPr>
              <a:t>Книга проф., Дж. Каули внесшего существенный вклад в развитие физической оптики, охватывает материал, относящийся к оптике рентгеновских лучей, электронов и нейтронов. Рассматриваются основы кинематической и динамической теории дифракции, диффузное и неупругое рассеяние, структурный анализ, явления упорядочения, а также конкретные дифракционные методы изучения структуры кристаллов.</a:t>
            </a:r>
          </a:p>
          <a:p>
            <a:pPr eaLnBrk="1" hangingPunct="1">
              <a:spcBef>
                <a:spcPct val="0"/>
              </a:spcBef>
              <a:buFontTx/>
              <a:buNone/>
            </a:pPr>
            <a:r>
              <a:rPr lang="ru-RU" altLang="ru-RU" sz="1600">
                <a:solidFill>
                  <a:srgbClr val="3333FF"/>
                </a:solidFill>
              </a:rPr>
              <a:t>Книга предназначена для студентов, аспирантов, научных работников, применяющих дифракционные методы для исследования структуры и свойств материалов, для инженеров, занимающихся разработкой соответствующих приборов, а также преподавателей вузов, аспирантов и студентов старших курсов, специализирующихся в области физической оптики.</a:t>
            </a:r>
            <a:r>
              <a:rPr lang="en-US" altLang="ru-RU" sz="1600">
                <a:solidFill>
                  <a:srgbClr val="3333FF"/>
                </a:solidFill>
              </a:rPr>
              <a:t> </a:t>
            </a:r>
            <a:endParaRPr lang="ru-RU" altLang="ru-RU" sz="1600">
              <a:solidFill>
                <a:srgbClr val="3333FF"/>
              </a:solidFill>
            </a:endParaRPr>
          </a:p>
        </p:txBody>
      </p:sp>
    </p:spTree>
    <p:extLst>
      <p:ext uri="{BB962C8B-B14F-4D97-AF65-F5344CB8AC3E}">
        <p14:creationId xmlns:p14="http://schemas.microsoft.com/office/powerpoint/2010/main" val="3992611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Untitled-1">
            <a:extLst>
              <a:ext uri="{FF2B5EF4-FFF2-40B4-BE49-F238E27FC236}">
                <a16:creationId xmlns:a16="http://schemas.microsoft.com/office/drawing/2014/main" id="{D02475A4-F5D8-4EFA-B14A-F37EDA953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8" y="116632"/>
            <a:ext cx="4340778" cy="6685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3">
            <a:extLst>
              <a:ext uri="{FF2B5EF4-FFF2-40B4-BE49-F238E27FC236}">
                <a16:creationId xmlns:a16="http://schemas.microsoft.com/office/drawing/2014/main" id="{12096448-98E9-4251-A1D6-061CFF2E2109}"/>
              </a:ext>
            </a:extLst>
          </p:cNvPr>
          <p:cNvSpPr txBox="1">
            <a:spLocks noChangeArrowheads="1"/>
          </p:cNvSpPr>
          <p:nvPr/>
        </p:nvSpPr>
        <p:spPr bwMode="auto">
          <a:xfrm>
            <a:off x="4499992" y="116632"/>
            <a:ext cx="4644008" cy="65556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400" dirty="0">
                <a:solidFill>
                  <a:srgbClr val="3333FF"/>
                </a:solidFill>
                <a:latin typeface="Arial" panose="020B0604020202020204" pitchFamily="34" charset="0"/>
              </a:rPr>
              <a:t>В настоящее время электронная микроскопия является одним из основных и высокоэффективных методов экспериментального исследования в физике твердого тела, материаловедении, биологии, химии и т. д., широко применяемым не только в научно исследовательских институтах и вузах, но и в промышленных лабораториях.</a:t>
            </a:r>
          </a:p>
          <a:p>
            <a:pPr eaLnBrk="1" hangingPunct="1">
              <a:spcBef>
                <a:spcPct val="0"/>
              </a:spcBef>
              <a:buFontTx/>
              <a:buNone/>
            </a:pPr>
            <a:r>
              <a:rPr lang="ru-RU" altLang="ru-RU" sz="1400" dirty="0">
                <a:solidFill>
                  <a:srgbClr val="FF0000"/>
                </a:solidFill>
                <a:latin typeface="Arial" panose="020B0604020202020204" pitchFamily="34" charset="0"/>
              </a:rPr>
              <a:t>Данная книга представляет собой фундаментальную энциклопедическую монографию учебного характера, весьма полно освещающую основы теории и экспериментальную практику современной просвечивающей электронной микроскопии кристаллов.</a:t>
            </a:r>
            <a:r>
              <a:rPr lang="ru-RU" altLang="ru-RU" sz="1400" dirty="0">
                <a:solidFill>
                  <a:srgbClr val="3333FF"/>
                </a:solidFill>
                <a:latin typeface="Arial" panose="020B0604020202020204" pitchFamily="34" charset="0"/>
              </a:rPr>
              <a:t> Подробно описаны техника приготовления образцов, методика работы с электронным микроскопом, большое внимание уделено теориям дифракции электронов и дифракционного контраста, интерпретации и анализу электронных микрофотографий и микро </a:t>
            </a:r>
            <a:r>
              <a:rPr lang="ru-RU" altLang="ru-RU" sz="1400" dirty="0" err="1">
                <a:solidFill>
                  <a:srgbClr val="3333FF"/>
                </a:solidFill>
                <a:latin typeface="Arial" panose="020B0604020202020204" pitchFamily="34" charset="0"/>
              </a:rPr>
              <a:t>электронограмм</a:t>
            </a:r>
            <a:r>
              <a:rPr lang="ru-RU" altLang="ru-RU" sz="1400" dirty="0">
                <a:solidFill>
                  <a:srgbClr val="3333FF"/>
                </a:solidFill>
                <a:latin typeface="Arial" panose="020B0604020202020204" pitchFamily="34" charset="0"/>
              </a:rPr>
              <a:t> реальных кристаллов.</a:t>
            </a:r>
          </a:p>
          <a:p>
            <a:pPr eaLnBrk="1" hangingPunct="1">
              <a:spcBef>
                <a:spcPct val="0"/>
              </a:spcBef>
              <a:buFontTx/>
              <a:buNone/>
            </a:pPr>
            <a:r>
              <a:rPr lang="ru-RU" altLang="ru-RU" sz="1400" dirty="0">
                <a:solidFill>
                  <a:srgbClr val="FF0000"/>
                </a:solidFill>
                <a:latin typeface="Arial" panose="020B0604020202020204" pitchFamily="34" charset="0"/>
              </a:rPr>
              <a:t>Авторы книги — крупные английские ученые, известные своим большим вкладом в теорию, методику и применения электронной микроскопии кристаллов</a:t>
            </a:r>
            <a:r>
              <a:rPr lang="ru-RU" altLang="ru-RU" sz="1400" dirty="0">
                <a:solidFill>
                  <a:srgbClr val="3333FF"/>
                </a:solidFill>
                <a:latin typeface="Arial" panose="020B0604020202020204" pitchFamily="34" charset="0"/>
              </a:rPr>
              <a:t>.</a:t>
            </a:r>
          </a:p>
          <a:p>
            <a:pPr eaLnBrk="1" hangingPunct="1">
              <a:spcBef>
                <a:spcPct val="0"/>
              </a:spcBef>
              <a:buFontTx/>
              <a:buNone/>
            </a:pPr>
            <a:r>
              <a:rPr lang="ru-RU" altLang="ru-RU" sz="1400" dirty="0">
                <a:solidFill>
                  <a:srgbClr val="3333FF"/>
                </a:solidFill>
                <a:latin typeface="Arial" panose="020B0604020202020204" pitchFamily="34" charset="0"/>
              </a:rPr>
              <a:t>Книга предназначена для научных работников и инженеров, использующих электронную микроскопию в исследовательских и прикладных целях, а также для преподавателей и студентов — материаловедов и </a:t>
            </a:r>
            <a:r>
              <a:rPr lang="ru-RU" altLang="ru-RU" sz="1400" dirty="0" err="1">
                <a:solidFill>
                  <a:srgbClr val="3333FF"/>
                </a:solidFill>
                <a:latin typeface="Arial" panose="020B0604020202020204" pitchFamily="34" charset="0"/>
              </a:rPr>
              <a:t>кристаллофизиков</a:t>
            </a:r>
            <a:r>
              <a:rPr lang="ru-RU" altLang="ru-RU" sz="1400" dirty="0">
                <a:solidFill>
                  <a:srgbClr val="3333FF"/>
                </a:solidFill>
                <a:latin typeface="Arial" panose="020B0604020202020204" pitchFamily="34" charset="0"/>
              </a:rPr>
              <a:t> — в качестве дополнительного пособия по электронной микроскопии. </a:t>
            </a:r>
            <a:endParaRPr lang="ru-RU" altLang="ru-RU" sz="1800" dirty="0">
              <a:latin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L:\Temprorary files\Educations\Educational process\MSU\2012-2013\Arc\сканирование0029.jpg">
            <a:extLst>
              <a:ext uri="{FF2B5EF4-FFF2-40B4-BE49-F238E27FC236}">
                <a16:creationId xmlns:a16="http://schemas.microsoft.com/office/drawing/2014/main" id="{02D6FB28-5D76-4837-AA6A-DA7C922124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98" y="147842"/>
            <a:ext cx="4427985" cy="656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3">
            <a:extLst>
              <a:ext uri="{FF2B5EF4-FFF2-40B4-BE49-F238E27FC236}">
                <a16:creationId xmlns:a16="http://schemas.microsoft.com/office/drawing/2014/main" id="{D1DBF07E-CF45-4357-A489-D397546C96A2}"/>
              </a:ext>
            </a:extLst>
          </p:cNvPr>
          <p:cNvSpPr txBox="1">
            <a:spLocks noChangeArrowheads="1"/>
          </p:cNvSpPr>
          <p:nvPr/>
        </p:nvSpPr>
        <p:spPr bwMode="auto">
          <a:xfrm>
            <a:off x="4427985" y="1305341"/>
            <a:ext cx="4716016" cy="31393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dirty="0">
                <a:solidFill>
                  <a:srgbClr val="3333FF"/>
                </a:solidFill>
                <a:latin typeface="Arial" panose="020B0604020202020204" pitchFamily="34" charset="0"/>
              </a:rPr>
              <a:t>В </a:t>
            </a:r>
            <a:r>
              <a:rPr lang="ru-RU" altLang="ru-RU" sz="1800" dirty="0">
                <a:solidFill>
                  <a:srgbClr val="0000FF"/>
                </a:solidFill>
                <a:latin typeface="Arial" panose="020B0604020202020204" pitchFamily="34" charset="0"/>
              </a:rPr>
              <a:t>Сборнике статей под ред. </a:t>
            </a:r>
            <a:r>
              <a:rPr lang="ru-RU" altLang="ru-RU" sz="1800" dirty="0" err="1">
                <a:solidFill>
                  <a:srgbClr val="0000FF"/>
                </a:solidFill>
                <a:latin typeface="Arial" panose="020B0604020202020204" pitchFamily="34" charset="0"/>
              </a:rPr>
              <a:t>Б.Б.Звягина</a:t>
            </a:r>
            <a:r>
              <a:rPr lang="ru-RU" altLang="ru-RU" sz="1800" dirty="0">
                <a:latin typeface="Arial" panose="020B0604020202020204" pitchFamily="34" charset="0"/>
              </a:rPr>
              <a:t> </a:t>
            </a:r>
            <a:r>
              <a:rPr lang="ru-RU" altLang="ru-RU" sz="1800" dirty="0">
                <a:solidFill>
                  <a:srgbClr val="3333FF"/>
                </a:solidFill>
                <a:latin typeface="Arial" panose="020B0604020202020204" pitchFamily="34" charset="0"/>
              </a:rPr>
              <a:t>рассмотрено использование различных методов просвечивающей и растровой электронной микроскопии в физике, химии, материаловедении, геологии, медицине и пр. Приведены сведения, демонстрирующие эффективность описанных методов. </a:t>
            </a:r>
          </a:p>
          <a:p>
            <a:pPr eaLnBrk="1" hangingPunct="1">
              <a:spcBef>
                <a:spcPct val="0"/>
              </a:spcBef>
              <a:buFontTx/>
              <a:buNone/>
            </a:pPr>
            <a:r>
              <a:rPr lang="ru-RU" altLang="ru-RU" sz="1800" dirty="0">
                <a:solidFill>
                  <a:srgbClr val="3333FF"/>
                </a:solidFill>
                <a:latin typeface="Arial" panose="020B0604020202020204" pitchFamily="34" charset="0"/>
              </a:rPr>
              <a:t>Для исследователей, занимающихся развитием и использованием па практике электронной микроскопии.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L:\Temprorary files\Educations\Educational process\MSU\2012-2013\Arc\сканирование0030.jpg">
            <a:extLst>
              <a:ext uri="{FF2B5EF4-FFF2-40B4-BE49-F238E27FC236}">
                <a16:creationId xmlns:a16="http://schemas.microsoft.com/office/drawing/2014/main" id="{C21CE966-259B-407D-893A-3E49986A3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9903"/>
            <a:ext cx="3798869" cy="587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3">
            <a:extLst>
              <a:ext uri="{FF2B5EF4-FFF2-40B4-BE49-F238E27FC236}">
                <a16:creationId xmlns:a16="http://schemas.microsoft.com/office/drawing/2014/main" id="{C185F508-9FDD-4A73-A82E-FC7B2E0273FC}"/>
              </a:ext>
            </a:extLst>
          </p:cNvPr>
          <p:cNvSpPr txBox="1">
            <a:spLocks noChangeArrowheads="1"/>
          </p:cNvSpPr>
          <p:nvPr/>
        </p:nvSpPr>
        <p:spPr bwMode="auto">
          <a:xfrm>
            <a:off x="3930681" y="58846"/>
            <a:ext cx="5220072" cy="67403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b="1" dirty="0">
                <a:solidFill>
                  <a:srgbClr val="3333FF"/>
                </a:solidFill>
                <a:latin typeface="Arial" panose="020B0604020202020204" pitchFamily="34" charset="0"/>
              </a:rPr>
              <a:t>СПЕНС Дж. Экспериментальная электронная микроскопия высокого разрешения: </a:t>
            </a:r>
            <a:r>
              <a:rPr lang="ru-RU" altLang="ru-RU" sz="1800" dirty="0">
                <a:solidFill>
                  <a:srgbClr val="3333FF"/>
                </a:solidFill>
                <a:latin typeface="Arial" panose="020B0604020202020204" pitchFamily="34" charset="0"/>
              </a:rPr>
              <a:t>Пер. с англ./Под ред. В. Н. </a:t>
            </a:r>
            <a:r>
              <a:rPr lang="ru-RU" altLang="ru-RU" sz="1800" dirty="0" err="1">
                <a:solidFill>
                  <a:srgbClr val="3333FF"/>
                </a:solidFill>
                <a:latin typeface="Arial" panose="020B0604020202020204" pitchFamily="34" charset="0"/>
              </a:rPr>
              <a:t>Рожанского</a:t>
            </a:r>
            <a:r>
              <a:rPr lang="ru-RU" altLang="ru-RU" sz="1800" dirty="0">
                <a:solidFill>
                  <a:srgbClr val="3333FF"/>
                </a:solidFill>
                <a:latin typeface="Arial" panose="020B0604020202020204" pitchFamily="34" charset="0"/>
              </a:rPr>
              <a:t>.— М.: Наука. Гл. ред. физ.- мат. лит., 1986.— 320 с., ил.</a:t>
            </a:r>
          </a:p>
          <a:p>
            <a:pPr eaLnBrk="1" hangingPunct="1">
              <a:spcBef>
                <a:spcPct val="0"/>
              </a:spcBef>
              <a:buFontTx/>
              <a:buNone/>
            </a:pPr>
            <a:r>
              <a:rPr lang="ru-RU" altLang="ru-RU" sz="1800" dirty="0">
                <a:solidFill>
                  <a:srgbClr val="3333FF"/>
                </a:solidFill>
                <a:latin typeface="Arial" panose="020B0604020202020204" pitchFamily="34" charset="0"/>
              </a:rPr>
              <a:t>Изложены теоретические и экспериментальные аспекты электронной микроскопии высокого разрешения. Рассмотрены физические основы формирования электронно-микроскопического изображения как периодических (кристаллические структуры), так и непериодических (отдельные молекулы и атомы) объектов, и влияние различных факторов на его разрешение.</a:t>
            </a:r>
          </a:p>
          <a:p>
            <a:pPr eaLnBrk="1" hangingPunct="1">
              <a:spcBef>
                <a:spcPct val="0"/>
              </a:spcBef>
              <a:buFontTx/>
              <a:buNone/>
            </a:pPr>
            <a:r>
              <a:rPr lang="ru-RU" altLang="ru-RU" sz="1800" dirty="0">
                <a:solidFill>
                  <a:srgbClr val="3333FF"/>
                </a:solidFill>
                <a:latin typeface="Arial" panose="020B0604020202020204" pitchFamily="34" charset="0"/>
              </a:rPr>
              <a:t>Для научных сотрудников и инженеров, работающих в области изучения тонкой структуры различных объектов с использованием современных высокоразрешающих просвечивающих электронных микроскопов, а также аспирантов и студентов, специализирующихся в этой области.</a:t>
            </a:r>
          </a:p>
          <a:p>
            <a:pPr eaLnBrk="1" hangingPunct="1">
              <a:spcBef>
                <a:spcPct val="0"/>
              </a:spcBef>
              <a:buFontTx/>
              <a:buNone/>
            </a:pPr>
            <a:r>
              <a:rPr lang="ru-RU" altLang="ru-RU" sz="1800" dirty="0">
                <a:solidFill>
                  <a:srgbClr val="3333FF"/>
                </a:solidFill>
                <a:latin typeface="Arial" panose="020B0604020202020204" pitchFamily="34" charset="0"/>
              </a:rPr>
              <a:t>Табл. 6. Ил. 132. </a:t>
            </a:r>
            <a:r>
              <a:rPr lang="ru-RU" altLang="ru-RU" sz="1800" dirty="0" err="1">
                <a:solidFill>
                  <a:srgbClr val="3333FF"/>
                </a:solidFill>
                <a:latin typeface="Arial" panose="020B0604020202020204" pitchFamily="34" charset="0"/>
              </a:rPr>
              <a:t>Библиогр</a:t>
            </a:r>
            <a:r>
              <a:rPr lang="ru-RU" altLang="ru-RU" sz="1800" dirty="0">
                <a:solidFill>
                  <a:srgbClr val="3333FF"/>
                </a:solidFill>
                <a:latin typeface="Arial" panose="020B0604020202020204" pitchFamily="34" charset="0"/>
              </a:rPr>
              <a:t>. 283 назв.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Untitled-2">
            <a:extLst>
              <a:ext uri="{FF2B5EF4-FFF2-40B4-BE49-F238E27FC236}">
                <a16:creationId xmlns:a16="http://schemas.microsoft.com/office/drawing/2014/main" id="{95B8F55E-8BFE-45FB-8CE0-0116DFF39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 y="1268760"/>
            <a:ext cx="3521265" cy="475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2">
            <a:extLst>
              <a:ext uri="{FF2B5EF4-FFF2-40B4-BE49-F238E27FC236}">
                <a16:creationId xmlns:a16="http://schemas.microsoft.com/office/drawing/2014/main" id="{0ED8451A-3CC8-44FC-A8B2-C6F718BF905D}"/>
              </a:ext>
            </a:extLst>
          </p:cNvPr>
          <p:cNvSpPr txBox="1">
            <a:spLocks noChangeArrowheads="1"/>
          </p:cNvSpPr>
          <p:nvPr/>
        </p:nvSpPr>
        <p:spPr bwMode="auto">
          <a:xfrm>
            <a:off x="3563888" y="227806"/>
            <a:ext cx="5580112" cy="65556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000" dirty="0" err="1">
                <a:solidFill>
                  <a:srgbClr val="3333FF"/>
                </a:solidFill>
                <a:latin typeface="Arial" panose="020B0604020202020204" pitchFamily="34" charset="0"/>
              </a:rPr>
              <a:t>Electron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microscopes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have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been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available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com­mercially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for</a:t>
            </a:r>
            <a:r>
              <a:rPr lang="ru-RU" altLang="ru-RU" sz="1000" dirty="0">
                <a:solidFill>
                  <a:srgbClr val="3333FF"/>
                </a:solidFill>
                <a:latin typeface="Arial" panose="020B0604020202020204" pitchFamily="34" charset="0"/>
              </a:rPr>
              <a:t> 45 </a:t>
            </a:r>
            <a:r>
              <a:rPr lang="ru-RU" altLang="ru-RU" sz="1000" dirty="0" err="1">
                <a:solidFill>
                  <a:srgbClr val="3333FF"/>
                </a:solidFill>
                <a:latin typeface="Arial" panose="020B0604020202020204" pitchFamily="34" charset="0"/>
              </a:rPr>
              <a:t>years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now</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several</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thousands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are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use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throughout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world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operating</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in</a:t>
            </a:r>
            <a:r>
              <a:rPr lang="ru-RU" altLang="ru-RU" sz="1000" dirty="0">
                <a:solidFill>
                  <a:srgbClr val="3333FF"/>
                </a:solidFill>
                <a:latin typeface="Arial" panose="020B0604020202020204" pitchFamily="34" charset="0"/>
              </a:rPr>
              <a:t> a </a:t>
            </a:r>
            <a:r>
              <a:rPr lang="ru-RU" altLang="ru-RU" sz="1000" dirty="0" err="1">
                <a:solidFill>
                  <a:srgbClr val="3333FF"/>
                </a:solidFill>
                <a:latin typeface="Arial" panose="020B0604020202020204" pitchFamily="34" charset="0"/>
              </a:rPr>
              <a:t>wide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range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fields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Although</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started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out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transmission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instruments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with</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consequent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limitations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for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certain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types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examination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introduction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scanning</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microscope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only</a:t>
            </a:r>
            <a:r>
              <a:rPr lang="ru-RU" altLang="ru-RU" sz="1000" dirty="0">
                <a:solidFill>
                  <a:srgbClr val="3333FF"/>
                </a:solidFill>
                <a:latin typeface="Arial" panose="020B0604020202020204" pitchFamily="34" charset="0"/>
              </a:rPr>
              <a:t> 20 </a:t>
            </a:r>
            <a:r>
              <a:rPr lang="ru-RU" altLang="ru-RU" sz="1000" dirty="0" err="1">
                <a:solidFill>
                  <a:srgbClr val="3333FF"/>
                </a:solidFill>
                <a:latin typeface="Arial" panose="020B0604020202020204" pitchFamily="34" charset="0"/>
              </a:rPr>
              <a:t>years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ago</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revolutionised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electron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microscopy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broadened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its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scope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very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considerably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More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recently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availability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 </a:t>
            </a:r>
            <a:r>
              <a:rPr lang="ru-RU" altLang="ru-RU" sz="1000" dirty="0" err="1">
                <a:solidFill>
                  <a:srgbClr val="3333FF"/>
                </a:solidFill>
                <a:latin typeface="Arial" panose="020B0604020202020204" pitchFamily="34" charset="0"/>
              </a:rPr>
              <a:t>range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analytical</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techniques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development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both</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hybrid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more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specialised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models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microscope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have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made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necessary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to</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consider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which</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member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e.m</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family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most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appropriate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to</a:t>
            </a:r>
            <a:r>
              <a:rPr lang="ru-RU" altLang="ru-RU" sz="1000" dirty="0">
                <a:solidFill>
                  <a:srgbClr val="3333FF"/>
                </a:solidFill>
                <a:latin typeface="Arial" panose="020B0604020202020204" pitchFamily="34" charset="0"/>
              </a:rPr>
              <a:t> a </a:t>
            </a:r>
            <a:r>
              <a:rPr lang="ru-RU" altLang="ru-RU" sz="1000" dirty="0" err="1">
                <a:solidFill>
                  <a:srgbClr val="3333FF"/>
                </a:solidFill>
                <a:latin typeface="Arial" panose="020B0604020202020204" pitchFamily="34" charset="0"/>
              </a:rPr>
              <a:t>particular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examination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how</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can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best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employed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This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book</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has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been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written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for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anyone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whose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work</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study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encounters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results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electron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microscopy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whether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biology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medicine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technology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Its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purpose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to</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describe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simple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terms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range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instruments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techniques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now</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available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to</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illustrate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how</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their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capabilities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are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employed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book</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mentions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some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factors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which</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have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to</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considered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optimised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microscopist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hope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that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user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results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microscopy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will</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feel</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understands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more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what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going</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even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though</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may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never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see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electron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microscope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operation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this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results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in</a:t>
            </a:r>
            <a:r>
              <a:rPr lang="ru-RU" altLang="ru-RU" sz="1000" dirty="0">
                <a:solidFill>
                  <a:srgbClr val="3333FF"/>
                </a:solidFill>
                <a:latin typeface="Arial" panose="020B0604020202020204" pitchFamily="34" charset="0"/>
              </a:rPr>
              <a:t> a </a:t>
            </a:r>
            <a:r>
              <a:rPr lang="ru-RU" altLang="ru-RU" sz="1000" dirty="0" err="1">
                <a:solidFill>
                  <a:srgbClr val="3333FF"/>
                </a:solidFill>
                <a:latin typeface="Arial" panose="020B0604020202020204" pitchFamily="34" charset="0"/>
              </a:rPr>
              <a:t>closer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collaboration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between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customer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microscopist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will</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to</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advantage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both</a:t>
            </a:r>
            <a:r>
              <a:rPr lang="ru-RU" altLang="ru-RU" sz="1000" dirty="0">
                <a:solidFill>
                  <a:srgbClr val="3333FF"/>
                </a:solidFill>
                <a:latin typeface="Arial" panose="020B0604020202020204" pitchFamily="34" charset="0"/>
              </a:rPr>
              <a:t>. </a:t>
            </a:r>
          </a:p>
          <a:p>
            <a:pPr eaLnBrk="1" hangingPunct="1">
              <a:spcBef>
                <a:spcPct val="0"/>
              </a:spcBef>
              <a:buFontTx/>
              <a:buNone/>
            </a:pPr>
            <a:r>
              <a:rPr lang="ru-RU" altLang="ru-RU" sz="1000" dirty="0" err="1">
                <a:solidFill>
                  <a:srgbClr val="3333FF"/>
                </a:solidFill>
                <a:latin typeface="Arial" panose="020B0604020202020204" pitchFamily="34" charset="0"/>
              </a:rPr>
              <a:t>In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attempting</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to</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give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easily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understood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survey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broad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field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electron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microscopy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author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has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been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helped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his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background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as</a:t>
            </a:r>
            <a:r>
              <a:rPr lang="ru-RU" altLang="ru-RU" sz="1000" dirty="0">
                <a:solidFill>
                  <a:srgbClr val="3333FF"/>
                </a:solidFill>
                <a:latin typeface="Arial" panose="020B0604020202020204" pitchFamily="34" charset="0"/>
              </a:rPr>
              <a:t> a </a:t>
            </a:r>
            <a:r>
              <a:rPr lang="ru-RU" altLang="ru-RU" sz="1000" dirty="0" err="1">
                <a:solidFill>
                  <a:srgbClr val="3333FF"/>
                </a:solidFill>
                <a:latin typeface="Arial" panose="020B0604020202020204" pitchFamily="34" charset="0"/>
              </a:rPr>
              <a:t>general-purpose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microscopist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providing</a:t>
            </a:r>
            <a:r>
              <a:rPr lang="ru-RU" altLang="ru-RU" sz="1000" dirty="0">
                <a:solidFill>
                  <a:srgbClr val="3333FF"/>
                </a:solidFill>
                <a:latin typeface="Arial" panose="020B0604020202020204" pitchFamily="34" charset="0"/>
              </a:rPr>
              <a:t> a </a:t>
            </a:r>
            <a:r>
              <a:rPr lang="ru-RU" altLang="ru-RU" sz="1000" dirty="0" err="1">
                <a:solidFill>
                  <a:srgbClr val="3333FF"/>
                </a:solidFill>
                <a:latin typeface="Arial" panose="020B0604020202020204" pitchFamily="34" charset="0"/>
              </a:rPr>
              <a:t>service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electron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microscopy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to</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customers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from</a:t>
            </a:r>
            <a:r>
              <a:rPr lang="ru-RU" altLang="ru-RU" sz="1000" dirty="0">
                <a:solidFill>
                  <a:srgbClr val="3333FF"/>
                </a:solidFill>
                <a:latin typeface="Arial" panose="020B0604020202020204" pitchFamily="34" charset="0"/>
              </a:rPr>
              <a:t> a </a:t>
            </a:r>
            <a:r>
              <a:rPr lang="ru-RU" altLang="ru-RU" sz="1000" dirty="0" err="1">
                <a:solidFill>
                  <a:srgbClr val="3333FF"/>
                </a:solidFill>
                <a:latin typeface="Arial" panose="020B0604020202020204" pitchFamily="34" charset="0"/>
              </a:rPr>
              <a:t>range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disciplines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initially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Sira</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formerly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British</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Scientific</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Instru­ment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Research</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Association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more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recently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Research</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Centre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Johnson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Matthey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p.I.e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was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already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immersed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microscopy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when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scanning</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microscope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was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introduced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initially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as</a:t>
            </a:r>
            <a:r>
              <a:rPr lang="ru-RU" altLang="ru-RU" sz="1000" dirty="0">
                <a:solidFill>
                  <a:srgbClr val="3333FF"/>
                </a:solidFill>
                <a:latin typeface="Arial" panose="020B0604020202020204" pitchFamily="34" charset="0"/>
              </a:rPr>
              <a:t> a </a:t>
            </a:r>
            <a:r>
              <a:rPr lang="ru-RU" altLang="ru-RU" sz="1000" dirty="0" err="1">
                <a:solidFill>
                  <a:srgbClr val="3333FF"/>
                </a:solidFill>
                <a:latin typeface="Arial" panose="020B0604020202020204" pitchFamily="34" charset="0"/>
              </a:rPr>
              <a:t>technique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looking</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for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applications</a:t>
            </a:r>
            <a:r>
              <a:rPr lang="ru-RU" altLang="ru-RU" sz="1000" dirty="0">
                <a:solidFill>
                  <a:srgbClr val="3333FF"/>
                </a:solidFill>
                <a:latin typeface="Arial" panose="020B0604020202020204" pitchFamily="34" charset="0"/>
              </a:rPr>
              <a:t> - </a:t>
            </a:r>
            <a:r>
              <a:rPr lang="ru-RU" altLang="ru-RU" sz="1000" dirty="0" err="1">
                <a:solidFill>
                  <a:srgbClr val="3333FF"/>
                </a:solidFill>
                <a:latin typeface="Arial" panose="020B0604020202020204" pitchFamily="34" charset="0"/>
              </a:rPr>
              <a:t>how</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scene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has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changed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having</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had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use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both</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types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microscope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able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to</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appreciate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strong</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weak</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points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both</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This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balanced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viewpoint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was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helped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regular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association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over</a:t>
            </a:r>
            <a:r>
              <a:rPr lang="ru-RU" altLang="ru-RU" sz="1000" dirty="0">
                <a:solidFill>
                  <a:srgbClr val="3333FF"/>
                </a:solidFill>
                <a:latin typeface="Arial" panose="020B0604020202020204" pitchFamily="34" charset="0"/>
              </a:rPr>
              <a:t> a </a:t>
            </a:r>
            <a:r>
              <a:rPr lang="ru-RU" altLang="ru-RU" sz="1000" dirty="0" err="1">
                <a:solidFill>
                  <a:srgbClr val="3333FF"/>
                </a:solidFill>
                <a:latin typeface="Arial" panose="020B0604020202020204" pitchFamily="34" charset="0"/>
              </a:rPr>
              <a:t>number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years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with</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other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practising</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microscopists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who</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formed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steering</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committee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 </a:t>
            </a:r>
            <a:r>
              <a:rPr lang="ru-RU" altLang="ru-RU" sz="1000" dirty="0" err="1">
                <a:solidFill>
                  <a:srgbClr val="3333FF"/>
                </a:solidFill>
                <a:latin typeface="Arial" panose="020B0604020202020204" pitchFamily="34" charset="0"/>
              </a:rPr>
              <a:t>research</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group</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electron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micro­scope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techniques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based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EM </a:t>
            </a:r>
            <a:r>
              <a:rPr lang="ru-RU" altLang="ru-RU" sz="1000" dirty="0" err="1">
                <a:solidFill>
                  <a:srgbClr val="3333FF"/>
                </a:solidFill>
                <a:latin typeface="Arial" panose="020B0604020202020204" pitchFamily="34" charset="0"/>
              </a:rPr>
              <a:t>Unit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Sira</a:t>
            </a:r>
            <a:r>
              <a:rPr lang="ru-RU" altLang="ru-RU" sz="1000" dirty="0">
                <a:solidFill>
                  <a:srgbClr val="3333FF"/>
                </a:solidFill>
                <a:latin typeface="Arial" panose="020B0604020202020204" pitchFamily="34" charset="0"/>
              </a:rPr>
              <a:t>. </a:t>
            </a:r>
          </a:p>
          <a:p>
            <a:pPr eaLnBrk="1" hangingPunct="1">
              <a:spcBef>
                <a:spcPct val="0"/>
              </a:spcBef>
              <a:buFontTx/>
              <a:buNone/>
            </a:pPr>
            <a:r>
              <a:rPr lang="ru-RU" altLang="ru-RU" sz="1000" dirty="0" err="1">
                <a:solidFill>
                  <a:srgbClr val="3333FF"/>
                </a:solidFill>
                <a:latin typeface="Arial" panose="020B0604020202020204" pitchFamily="34" charset="0"/>
              </a:rPr>
              <a:t>It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only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possible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to</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mention</a:t>
            </a:r>
            <a:r>
              <a:rPr lang="ru-RU" altLang="ru-RU" sz="1000" dirty="0">
                <a:solidFill>
                  <a:srgbClr val="3333FF"/>
                </a:solidFill>
                <a:latin typeface="Arial" panose="020B0604020202020204" pitchFamily="34" charset="0"/>
              </a:rPr>
              <a:t> a </a:t>
            </a:r>
            <a:r>
              <a:rPr lang="ru-RU" altLang="ru-RU" sz="1000" dirty="0" err="1">
                <a:solidFill>
                  <a:srgbClr val="3333FF"/>
                </a:solidFill>
                <a:latin typeface="Arial" panose="020B0604020202020204" pitchFamily="34" charset="0"/>
              </a:rPr>
              <a:t>few</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many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people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to</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whom</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author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grateful</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for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support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stimulation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his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first</a:t>
            </a:r>
            <a:r>
              <a:rPr lang="ru-RU" altLang="ru-RU" sz="1000" dirty="0">
                <a:solidFill>
                  <a:srgbClr val="3333FF"/>
                </a:solidFill>
                <a:latin typeface="Arial" panose="020B0604020202020204" pitchFamily="34" charset="0"/>
              </a:rPr>
              <a:t> 25 </a:t>
            </a:r>
            <a:r>
              <a:rPr lang="ru-RU" altLang="ru-RU" sz="1000" dirty="0" err="1">
                <a:solidFill>
                  <a:srgbClr val="3333FF"/>
                </a:solidFill>
                <a:latin typeface="Arial" panose="020B0604020202020204" pitchFamily="34" charset="0"/>
              </a:rPr>
              <a:t>years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electron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microscopy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Without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forethought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late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Dr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John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Thomson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Dr</a:t>
            </a:r>
            <a:r>
              <a:rPr lang="ru-RU" altLang="ru-RU" sz="1000" dirty="0">
                <a:solidFill>
                  <a:srgbClr val="3333FF"/>
                </a:solidFill>
                <a:latin typeface="Arial" panose="020B0604020202020204" pitchFamily="34" charset="0"/>
              </a:rPr>
              <a:t> К</a:t>
            </a:r>
            <a:r>
              <a:rPr lang="en-US" altLang="ru-RU" sz="1000" dirty="0">
                <a:solidFill>
                  <a:srgbClr val="3333FF"/>
                </a:solidFill>
                <a:latin typeface="Arial" panose="020B0604020202020204" pitchFamily="34" charset="0"/>
              </a:rPr>
              <a:t>. </a:t>
            </a:r>
            <a:r>
              <a:rPr lang="ru-RU" altLang="ru-RU" sz="1000" dirty="0">
                <a:solidFill>
                  <a:srgbClr val="3333FF"/>
                </a:solidFill>
                <a:latin typeface="Arial" panose="020B0604020202020204" pitchFamily="34" charset="0"/>
              </a:rPr>
              <a:t>M. </a:t>
            </a:r>
            <a:r>
              <a:rPr lang="ru-RU" altLang="ru-RU" sz="1000" dirty="0" err="1">
                <a:solidFill>
                  <a:srgbClr val="3333FF"/>
                </a:solidFill>
                <a:latin typeface="Arial" panose="020B0604020202020204" pitchFamily="34" charset="0"/>
              </a:rPr>
              <a:t>Greenland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who</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arranged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for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unwanted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electron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microscope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to</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transferred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to</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Sira</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in</a:t>
            </a:r>
            <a:r>
              <a:rPr lang="ru-RU" altLang="ru-RU" sz="1000" dirty="0">
                <a:solidFill>
                  <a:srgbClr val="3333FF"/>
                </a:solidFill>
                <a:latin typeface="Arial" panose="020B0604020202020204" pitchFamily="34" charset="0"/>
              </a:rPr>
              <a:t> 1958 </a:t>
            </a:r>
            <a:r>
              <a:rPr lang="ru-RU" altLang="ru-RU" sz="1000" dirty="0" err="1">
                <a:solidFill>
                  <a:srgbClr val="3333FF"/>
                </a:solidFill>
                <a:latin typeface="Arial" panose="020B0604020202020204" pitchFamily="34" charset="0"/>
              </a:rPr>
              <a:t>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encouraged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authorto</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become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expert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using</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episode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would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not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have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begun</a:t>
            </a:r>
            <a:r>
              <a:rPr lang="ru-RU" altLang="ru-RU" sz="1000" dirty="0">
                <a:solidFill>
                  <a:srgbClr val="3333FF"/>
                </a:solidFill>
                <a:latin typeface="Arial" panose="020B0604020202020204" pitchFamily="34" charset="0"/>
              </a:rPr>
              <a:t>. A </a:t>
            </a:r>
            <a:r>
              <a:rPr lang="ru-RU" altLang="ru-RU" sz="1000" dirty="0" err="1">
                <a:solidFill>
                  <a:srgbClr val="3333FF"/>
                </a:solidFill>
                <a:latin typeface="Arial" panose="020B0604020202020204" pitchFamily="34" charset="0"/>
              </a:rPr>
              <a:t>series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colleagues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EM </a:t>
            </a:r>
            <a:r>
              <a:rPr lang="ru-RU" altLang="ru-RU" sz="1000" dirty="0" err="1">
                <a:solidFill>
                  <a:srgbClr val="3333FF"/>
                </a:solidFill>
                <a:latin typeface="Arial" panose="020B0604020202020204" pitchFamily="34" charset="0"/>
              </a:rPr>
              <a:t>Unit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Sira</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notably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Allnutt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late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Noel</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Wraight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shared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nourished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his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enthusiasm</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for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subject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supporters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Electron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Microscope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Techniques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Group</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have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already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been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mentioned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Thanks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are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due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to</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present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Management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Sira</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Ltd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for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permission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to</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reproduce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micrographs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results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obtained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Chislehurst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Similarly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author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grate­ful</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for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help</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encouragement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received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John­son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Matthey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Research</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Centre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from</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numerous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colleagues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but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particularly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from</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Group</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Research</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Director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Dr</a:t>
            </a:r>
            <a:r>
              <a:rPr lang="ru-RU" altLang="ru-RU" sz="1000" dirty="0">
                <a:solidFill>
                  <a:srgbClr val="3333FF"/>
                </a:solidFill>
                <a:latin typeface="Arial" panose="020B0604020202020204" pitchFamily="34" charset="0"/>
              </a:rPr>
              <a:t> G. J. K. </a:t>
            </a:r>
            <a:r>
              <a:rPr lang="ru-RU" altLang="ru-RU" sz="1000" dirty="0" err="1">
                <a:solidFill>
                  <a:srgbClr val="3333FF"/>
                </a:solidFill>
                <a:latin typeface="Arial" panose="020B0604020202020204" pitchFamily="34" charset="0"/>
              </a:rPr>
              <a:t>Acres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Research</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Manager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Dr</a:t>
            </a:r>
            <a:r>
              <a:rPr lang="ru-RU" altLang="ru-RU" sz="1000" dirty="0">
                <a:solidFill>
                  <a:srgbClr val="3333FF"/>
                </a:solidFill>
                <a:latin typeface="Arial" panose="020B0604020202020204" pitchFamily="34" charset="0"/>
              </a:rPr>
              <a:t> M. J. </a:t>
            </a:r>
            <a:r>
              <a:rPr lang="ru-RU" altLang="ru-RU" sz="1000" dirty="0" err="1">
                <a:solidFill>
                  <a:srgbClr val="3333FF"/>
                </a:solidFill>
                <a:latin typeface="Arial" panose="020B0604020202020204" pitchFamily="34" charset="0"/>
              </a:rPr>
              <a:t>Cleare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facilities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staff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provided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for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word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processing</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and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copying</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have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helped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considerably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in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preparation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final</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version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this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book</a:t>
            </a:r>
            <a:r>
              <a:rPr lang="ru-RU" altLang="ru-RU" sz="1000" dirty="0">
                <a:solidFill>
                  <a:srgbClr val="3333FF"/>
                </a:solidFill>
                <a:latin typeface="Arial" panose="020B0604020202020204" pitchFamily="34" charset="0"/>
              </a:rPr>
              <a:t>.</a:t>
            </a:r>
          </a:p>
          <a:p>
            <a:pPr eaLnBrk="1" hangingPunct="1">
              <a:spcBef>
                <a:spcPct val="0"/>
              </a:spcBef>
              <a:buFontTx/>
              <a:buNone/>
            </a:pPr>
            <a:r>
              <a:rPr lang="ru-RU" altLang="ru-RU" sz="1000" dirty="0" err="1">
                <a:solidFill>
                  <a:srgbClr val="3333FF"/>
                </a:solidFill>
                <a:latin typeface="Arial" panose="020B0604020202020204" pitchFamily="34" charset="0"/>
              </a:rPr>
              <a:t>Finally</a:t>
            </a:r>
            <a:r>
              <a:rPr lang="ru-RU" altLang="ru-RU" sz="1000" dirty="0">
                <a:solidFill>
                  <a:srgbClr val="3333FF"/>
                </a:solidFill>
                <a:latin typeface="Arial" panose="020B0604020202020204" pitchFamily="34" charset="0"/>
              </a:rPr>
              <a:t>, I </a:t>
            </a:r>
            <a:r>
              <a:rPr lang="ru-RU" altLang="ru-RU" sz="1000" dirty="0" err="1">
                <a:solidFill>
                  <a:srgbClr val="3333FF"/>
                </a:solidFill>
                <a:latin typeface="Arial" panose="020B0604020202020204" pitchFamily="34" charset="0"/>
              </a:rPr>
              <a:t>must</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apologise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to</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my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family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for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disruption</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family</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life</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which</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this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book</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has</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caused</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over</a:t>
            </a:r>
            <a:r>
              <a:rPr lang="ru-RU" altLang="ru-RU" sz="1000" dirty="0">
                <a:solidFill>
                  <a:srgbClr val="3333FF"/>
                </a:solidFill>
                <a:latin typeface="Arial" panose="020B0604020202020204" pitchFamily="34" charset="0"/>
              </a:rPr>
              <a:t> a </a:t>
            </a:r>
            <a:r>
              <a:rPr lang="ru-RU" altLang="ru-RU" sz="1000" dirty="0" err="1">
                <a:solidFill>
                  <a:srgbClr val="3333FF"/>
                </a:solidFill>
                <a:latin typeface="Arial" panose="020B0604020202020204" pitchFamily="34" charset="0"/>
              </a:rPr>
              <a:t>number</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of</a:t>
            </a:r>
            <a:r>
              <a:rPr lang="ru-RU" altLang="ru-RU" sz="1000" dirty="0">
                <a:solidFill>
                  <a:srgbClr val="3333FF"/>
                </a:solidFill>
                <a:latin typeface="Arial" panose="020B0604020202020204" pitchFamily="34" charset="0"/>
              </a:rPr>
              <a:t> </a:t>
            </a:r>
            <a:r>
              <a:rPr lang="ru-RU" altLang="ru-RU" sz="1000" dirty="0" err="1">
                <a:solidFill>
                  <a:srgbClr val="3333FF"/>
                </a:solidFill>
                <a:latin typeface="Arial" panose="020B0604020202020204" pitchFamily="34" charset="0"/>
              </a:rPr>
              <a:t>years</a:t>
            </a:r>
            <a:r>
              <a:rPr lang="ru-RU" altLang="ru-RU" sz="1000" dirty="0">
                <a:solidFill>
                  <a:srgbClr val="3333FF"/>
                </a:solidFill>
                <a:latin typeface="Arial" panose="020B0604020202020204" pitchFamily="34" charset="0"/>
              </a:rPr>
              <a:t>.</a:t>
            </a:r>
          </a:p>
          <a:p>
            <a:pPr eaLnBrk="1" hangingPunct="1">
              <a:spcBef>
                <a:spcPct val="0"/>
              </a:spcBef>
              <a:buFontTx/>
              <a:buNone/>
            </a:pPr>
            <a:r>
              <a:rPr lang="ru-RU" altLang="ru-RU" sz="1000" dirty="0" err="1">
                <a:solidFill>
                  <a:srgbClr val="3333FF"/>
                </a:solidFill>
                <a:latin typeface="Arial" panose="020B0604020202020204" pitchFamily="34" charset="0"/>
              </a:rPr>
              <a:t>Ian</a:t>
            </a:r>
            <a:r>
              <a:rPr lang="ru-RU" altLang="ru-RU" sz="1000" dirty="0">
                <a:solidFill>
                  <a:srgbClr val="3333FF"/>
                </a:solidFill>
                <a:latin typeface="Arial" panose="020B0604020202020204" pitchFamily="34" charset="0"/>
              </a:rPr>
              <a:t> M. </a:t>
            </a:r>
            <a:r>
              <a:rPr lang="ru-RU" altLang="ru-RU" sz="1000" dirty="0" err="1">
                <a:solidFill>
                  <a:srgbClr val="3333FF"/>
                </a:solidFill>
                <a:latin typeface="Arial" panose="020B0604020202020204" pitchFamily="34" charset="0"/>
              </a:rPr>
              <a:t>Watt</a:t>
            </a:r>
            <a:r>
              <a:rPr lang="ru-RU" altLang="ru-RU" sz="1000" dirty="0">
                <a:solidFill>
                  <a:srgbClr val="3333FF"/>
                </a:solidFill>
                <a:latin typeface="Arial" panose="020B0604020202020204" pitchFamily="34" charset="0"/>
              </a:rPr>
              <a:t> </a:t>
            </a:r>
            <a:r>
              <a:rPr lang="ru-RU" altLang="ru-RU" sz="1000" i="1" dirty="0" err="1">
                <a:solidFill>
                  <a:srgbClr val="3333FF"/>
                </a:solidFill>
                <a:latin typeface="Arial" panose="020B0604020202020204" pitchFamily="34" charset="0"/>
              </a:rPr>
              <a:t>Reading</a:t>
            </a:r>
            <a:r>
              <a:rPr lang="ru-RU" altLang="ru-RU" sz="1000" dirty="0">
                <a:solidFill>
                  <a:srgbClr val="3333FF"/>
                </a:solidFill>
                <a:latin typeface="Arial" panose="020B0604020202020204" pitchFamily="34" charset="0"/>
              </a:rPr>
              <a:t>; </a:t>
            </a:r>
            <a:r>
              <a:rPr lang="ru-RU" altLang="ru-RU" sz="1000" i="1" dirty="0">
                <a:solidFill>
                  <a:srgbClr val="3333FF"/>
                </a:solidFill>
                <a:latin typeface="Arial" panose="020B0604020202020204" pitchFamily="34" charset="0"/>
              </a:rPr>
              <a:t>1983</a:t>
            </a:r>
            <a:r>
              <a:rPr lang="en-US" altLang="ru-RU" sz="1000" i="1" dirty="0">
                <a:solidFill>
                  <a:srgbClr val="3333FF"/>
                </a:solidFill>
                <a:latin typeface="Arial" panose="020B0604020202020204" pitchFamily="34" charset="0"/>
              </a:rPr>
              <a:t> </a:t>
            </a:r>
            <a:endParaRPr lang="ru-RU" altLang="ru-RU" sz="1800" dirty="0">
              <a:solidFill>
                <a:srgbClr val="3333FF"/>
              </a:solidFill>
              <a:latin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Untitled-3">
            <a:extLst>
              <a:ext uri="{FF2B5EF4-FFF2-40B4-BE49-F238E27FC236}">
                <a16:creationId xmlns:a16="http://schemas.microsoft.com/office/drawing/2014/main" id="{CB58E01A-30C5-46E3-8B9F-B578073EF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6033"/>
            <a:ext cx="3872618" cy="612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a:extLst>
              <a:ext uri="{FF2B5EF4-FFF2-40B4-BE49-F238E27FC236}">
                <a16:creationId xmlns:a16="http://schemas.microsoft.com/office/drawing/2014/main" id="{7D3BA2FB-1CEB-4234-A0B5-29B8D9AE6DAC}"/>
              </a:ext>
            </a:extLst>
          </p:cNvPr>
          <p:cNvSpPr txBox="1">
            <a:spLocks noChangeArrowheads="1"/>
          </p:cNvSpPr>
          <p:nvPr/>
        </p:nvSpPr>
        <p:spPr bwMode="auto">
          <a:xfrm>
            <a:off x="3958729" y="305068"/>
            <a:ext cx="5185271" cy="62478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600" b="1" dirty="0">
                <a:solidFill>
                  <a:srgbClr val="3333FF"/>
                </a:solidFill>
                <a:latin typeface="Arial" panose="020B0604020202020204" pitchFamily="34" charset="0"/>
              </a:rPr>
              <a:t>Дифракционные и микроскопические методы в материаловедении. </a:t>
            </a:r>
            <a:r>
              <a:rPr lang="ru-RU" altLang="ru-RU" sz="1600" dirty="0">
                <a:solidFill>
                  <a:srgbClr val="3333FF"/>
                </a:solidFill>
                <a:latin typeface="Arial" panose="020B0604020202020204" pitchFamily="34" charset="0"/>
              </a:rPr>
              <a:t>Под ред. </a:t>
            </a:r>
            <a:r>
              <a:rPr lang="ru-RU" altLang="ru-RU" sz="1600" dirty="0" err="1">
                <a:solidFill>
                  <a:srgbClr val="3333FF"/>
                </a:solidFill>
                <a:latin typeface="Arial" panose="020B0604020202020204" pitchFamily="34" charset="0"/>
              </a:rPr>
              <a:t>Амелин</a:t>
            </a:r>
            <a:r>
              <a:rPr lang="ru-RU" altLang="ru-RU" sz="1600" b="1" dirty="0" err="1">
                <a:solidFill>
                  <a:srgbClr val="3333FF"/>
                </a:solidFill>
                <a:latin typeface="Arial" panose="020B0604020202020204" pitchFamily="34" charset="0"/>
              </a:rPr>
              <a:t>к</a:t>
            </a:r>
            <a:r>
              <a:rPr lang="ru-RU" altLang="ru-RU" sz="1600" dirty="0" err="1">
                <a:solidFill>
                  <a:srgbClr val="3333FF"/>
                </a:solidFill>
                <a:latin typeface="Arial" panose="020B0604020202020204" pitchFamily="34" charset="0"/>
              </a:rPr>
              <a:t>са</a:t>
            </a:r>
            <a:r>
              <a:rPr lang="ru-RU" altLang="ru-RU" sz="1600" dirty="0">
                <a:solidFill>
                  <a:srgbClr val="3333FF"/>
                </a:solidFill>
                <a:latin typeface="Arial" panose="020B0604020202020204" pitchFamily="34" charset="0"/>
              </a:rPr>
              <a:t> С., </a:t>
            </a:r>
            <a:r>
              <a:rPr lang="ru-RU" altLang="ru-RU" sz="1600" dirty="0" err="1">
                <a:solidFill>
                  <a:srgbClr val="3333FF"/>
                </a:solidFill>
                <a:latin typeface="Arial" panose="020B0604020202020204" pitchFamily="34" charset="0"/>
              </a:rPr>
              <a:t>Гевсрса</a:t>
            </a:r>
            <a:r>
              <a:rPr lang="ru-RU" altLang="ru-RU" sz="1600" dirty="0">
                <a:solidFill>
                  <a:srgbClr val="3333FF"/>
                </a:solidFill>
                <a:latin typeface="Arial" panose="020B0604020202020204" pitchFamily="34" charset="0"/>
              </a:rPr>
              <a:t> Р. И Ван Ланде Дж.: Пер. с англ. М.: Металлургия, 1984. 504 с. </a:t>
            </a:r>
          </a:p>
          <a:p>
            <a:pPr eaLnBrk="1" hangingPunct="1">
              <a:spcBef>
                <a:spcPct val="0"/>
              </a:spcBef>
              <a:buFontTx/>
              <a:buNone/>
            </a:pPr>
            <a:r>
              <a:rPr lang="ru-RU" altLang="ru-RU" sz="1600" dirty="0">
                <a:solidFill>
                  <a:srgbClr val="3333FF"/>
                </a:solidFill>
                <a:latin typeface="Arial" panose="020B0604020202020204" pitchFamily="34" charset="0"/>
              </a:rPr>
              <a:t>Книга состоит из отдельных статей, написанных ведущими зарубежными специалистами в области физического материаловедения, посвященных современному состоянию и возможностям структурных методов исследования твердых тел - дифракционной электронной микроскопии, рентгенографии, нейтронографии, рентгеновской топографии, дифракции медленных электронов, </a:t>
            </a:r>
            <a:r>
              <a:rPr lang="ru-RU" altLang="ru-RU" sz="1600" dirty="0" err="1">
                <a:solidFill>
                  <a:srgbClr val="3333FF"/>
                </a:solidFill>
                <a:latin typeface="Arial" panose="020B0604020202020204" pitchFamily="34" charset="0"/>
              </a:rPr>
              <a:t>автоионной</a:t>
            </a:r>
            <a:r>
              <a:rPr lang="ru-RU" altLang="ru-RU" sz="1600" dirty="0">
                <a:solidFill>
                  <a:srgbClr val="3333FF"/>
                </a:solidFill>
                <a:latin typeface="Arial" panose="020B0604020202020204" pitchFamily="34" charset="0"/>
              </a:rPr>
              <a:t> микроскопии. Представлено много электронных микрофотографий, дифракционных картин, </a:t>
            </a:r>
            <a:r>
              <a:rPr lang="ru-RU" altLang="ru-RU" sz="1600" dirty="0" err="1">
                <a:solidFill>
                  <a:srgbClr val="3333FF"/>
                </a:solidFill>
                <a:latin typeface="Arial" panose="020B0604020202020204" pitchFamily="34" charset="0"/>
              </a:rPr>
              <a:t>рентгенотопографических</a:t>
            </a:r>
            <a:r>
              <a:rPr lang="ru-RU" altLang="ru-RU" sz="1600" dirty="0">
                <a:solidFill>
                  <a:srgbClr val="3333FF"/>
                </a:solidFill>
                <a:latin typeface="Arial" panose="020B0604020202020204" pitchFamily="34" charset="0"/>
              </a:rPr>
              <a:t> и </a:t>
            </a:r>
            <a:r>
              <a:rPr lang="ru-RU" altLang="ru-RU" sz="1600" dirty="0" err="1">
                <a:solidFill>
                  <a:srgbClr val="3333FF"/>
                </a:solidFill>
                <a:latin typeface="Arial" panose="020B0604020202020204" pitchFamily="34" charset="0"/>
              </a:rPr>
              <a:t>автоионных</a:t>
            </a:r>
            <a:r>
              <a:rPr lang="ru-RU" altLang="ru-RU" sz="1600" dirty="0">
                <a:solidFill>
                  <a:srgbClr val="3333FF"/>
                </a:solidFill>
                <a:latin typeface="Arial" panose="020B0604020202020204" pitchFamily="34" charset="0"/>
              </a:rPr>
              <a:t> изображений, взятых из оригинальных работ. Содержит обширную библиографию. </a:t>
            </a:r>
          </a:p>
          <a:p>
            <a:pPr eaLnBrk="1" hangingPunct="1">
              <a:spcBef>
                <a:spcPct val="0"/>
              </a:spcBef>
              <a:buFontTx/>
              <a:buNone/>
            </a:pPr>
            <a:r>
              <a:rPr lang="ru-RU" altLang="ru-RU" sz="1600" dirty="0">
                <a:solidFill>
                  <a:srgbClr val="3333FF"/>
                </a:solidFill>
                <a:latin typeface="Arial" panose="020B0604020202020204" pitchFamily="34" charset="0"/>
              </a:rPr>
              <a:t>Можно рекомендовать в качестве весьма ценного пособия для работников заводских лабораторий, научно-исследовательских институтов, преподавателей, аспирантов и студентов вузов, специализирующихся в области дифракционных и микроскопических методов исследования материалов. Ил. 250. Табл. 6. </a:t>
            </a:r>
            <a:r>
              <a:rPr lang="ru-RU" altLang="ru-RU" sz="1600" dirty="0" err="1">
                <a:solidFill>
                  <a:srgbClr val="3333FF"/>
                </a:solidFill>
                <a:latin typeface="Arial" panose="020B0604020202020204" pitchFamily="34" charset="0"/>
              </a:rPr>
              <a:t>Библиогр</a:t>
            </a:r>
            <a:r>
              <a:rPr lang="ru-RU" altLang="ru-RU" sz="1600" dirty="0">
                <a:solidFill>
                  <a:srgbClr val="3333FF"/>
                </a:solidFill>
                <a:latin typeface="Arial" panose="020B0604020202020204" pitchFamily="34" charset="0"/>
              </a:rPr>
              <a:t>. список: 1118 назв.</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сканирование0004">
            <a:extLst>
              <a:ext uri="{FF2B5EF4-FFF2-40B4-BE49-F238E27FC236}">
                <a16:creationId xmlns:a16="http://schemas.microsoft.com/office/drawing/2014/main" id="{23AB9A63-4F9E-4310-AFBC-D9981C5AB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9" y="148459"/>
            <a:ext cx="4211960" cy="656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3">
            <a:extLst>
              <a:ext uri="{FF2B5EF4-FFF2-40B4-BE49-F238E27FC236}">
                <a16:creationId xmlns:a16="http://schemas.microsoft.com/office/drawing/2014/main" id="{9E55BC06-C8BF-41A7-BC66-DF8EFA7D3C06}"/>
              </a:ext>
            </a:extLst>
          </p:cNvPr>
          <p:cNvSpPr txBox="1">
            <a:spLocks noChangeArrowheads="1"/>
          </p:cNvSpPr>
          <p:nvPr/>
        </p:nvSpPr>
        <p:spPr bwMode="auto">
          <a:xfrm>
            <a:off x="4427984" y="567972"/>
            <a:ext cx="4708417" cy="59093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a:solidFill>
                  <a:srgbClr val="3333FF"/>
                </a:solidFill>
                <a:latin typeface="Arial" panose="020B0604020202020204" pitchFamily="34" charset="0"/>
              </a:rPr>
              <a:t>Суворов А. Л. Микроскопия в науке и технике. М.: Наука, 1981 — 136 с., илл.</a:t>
            </a:r>
          </a:p>
          <a:p>
            <a:pPr eaLnBrk="1" hangingPunct="1">
              <a:spcBef>
                <a:spcPct val="0"/>
              </a:spcBef>
              <a:buFontTx/>
              <a:buNone/>
            </a:pPr>
            <a:r>
              <a:rPr lang="ru-RU" altLang="ru-RU" sz="1800">
                <a:solidFill>
                  <a:srgbClr val="3333FF"/>
                </a:solidFill>
                <a:latin typeface="Arial" panose="020B0604020202020204" pitchFamily="34" charset="0"/>
              </a:rPr>
              <a:t>За более чем трехвековую историю разрешающая способность микроскопов поднялась свыше чем на четыре порядка — теперь на экране микроскопа можно увидеть даже отдельные атомы. Ряд научных направлений своим появлением обязан микроскопии. Книга знакомит с основными вехами в развитии микроскопии, типами и принципами действия современных микроскопов. Рассмотрены тенденции развития микроскопии, ее перспективы.</a:t>
            </a:r>
          </a:p>
          <a:p>
            <a:pPr eaLnBrk="1" hangingPunct="1">
              <a:spcBef>
                <a:spcPct val="0"/>
              </a:spcBef>
              <a:buFontTx/>
              <a:buNone/>
            </a:pPr>
            <a:r>
              <a:rPr lang="ru-RU" altLang="ru-RU" sz="1800">
                <a:solidFill>
                  <a:srgbClr val="3333FF"/>
                </a:solidFill>
                <a:latin typeface="Arial" panose="020B0604020202020204" pitchFamily="34" charset="0"/>
              </a:rPr>
              <a:t>Кандидат физико-математических наук, старший научный сотрудник Института теоретической и экспериментальной физики А. Л. Суворов — специалист в области автоионномикроскопических исследований, автор более 80 научных работ.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L:\Temprorary files\Educations\Educational process\MSU\2012-2013\Arc\сканирование0014.jpg">
            <a:extLst>
              <a:ext uri="{FF2B5EF4-FFF2-40B4-BE49-F238E27FC236}">
                <a16:creationId xmlns:a16="http://schemas.microsoft.com/office/drawing/2014/main" id="{67706AF3-2FAB-4C5E-80F2-CA11AE585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3874648" cy="586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4">
            <a:extLst>
              <a:ext uri="{FF2B5EF4-FFF2-40B4-BE49-F238E27FC236}">
                <a16:creationId xmlns:a16="http://schemas.microsoft.com/office/drawing/2014/main" id="{39911EC3-016F-4058-ABA7-E336793E151D}"/>
              </a:ext>
            </a:extLst>
          </p:cNvPr>
          <p:cNvSpPr txBox="1">
            <a:spLocks noChangeArrowheads="1"/>
          </p:cNvSpPr>
          <p:nvPr/>
        </p:nvSpPr>
        <p:spPr bwMode="auto">
          <a:xfrm>
            <a:off x="4035191" y="151179"/>
            <a:ext cx="5113263" cy="65556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400" dirty="0" err="1">
                <a:solidFill>
                  <a:srgbClr val="3333FF"/>
                </a:solidFill>
                <a:latin typeface="Arial" panose="020B0604020202020204" pitchFamily="34" charset="0"/>
              </a:rPr>
              <a:t>Гоулдстейн</a:t>
            </a:r>
            <a:r>
              <a:rPr lang="ru-RU" altLang="ru-RU" sz="1400" dirty="0">
                <a:solidFill>
                  <a:srgbClr val="3333FF"/>
                </a:solidFill>
                <a:latin typeface="Arial" panose="020B0604020202020204" pitchFamily="34" charset="0"/>
              </a:rPr>
              <a:t> Дж., </a:t>
            </a:r>
            <a:r>
              <a:rPr lang="ru-RU" altLang="ru-RU" sz="1400" dirty="0" err="1">
                <a:solidFill>
                  <a:srgbClr val="3333FF"/>
                </a:solidFill>
                <a:latin typeface="Arial" panose="020B0604020202020204" pitchFamily="34" charset="0"/>
              </a:rPr>
              <a:t>Ныобери</a:t>
            </a:r>
            <a:r>
              <a:rPr lang="ru-RU" altLang="ru-RU" sz="1400" dirty="0">
                <a:solidFill>
                  <a:srgbClr val="3333FF"/>
                </a:solidFill>
                <a:latin typeface="Arial" panose="020B0604020202020204" pitchFamily="34" charset="0"/>
              </a:rPr>
              <a:t> Д., </a:t>
            </a:r>
            <a:r>
              <a:rPr lang="ru-RU" altLang="ru-RU" sz="1400" dirty="0" err="1">
                <a:solidFill>
                  <a:srgbClr val="3333FF"/>
                </a:solidFill>
                <a:latin typeface="Arial" panose="020B0604020202020204" pitchFamily="34" charset="0"/>
              </a:rPr>
              <a:t>Эчлии</a:t>
            </a:r>
            <a:r>
              <a:rPr lang="ru-RU" altLang="ru-RU" sz="1400" dirty="0">
                <a:solidFill>
                  <a:srgbClr val="3333FF"/>
                </a:solidFill>
                <a:latin typeface="Arial" panose="020B0604020202020204" pitchFamily="34" charset="0"/>
              </a:rPr>
              <a:t> П., Джой Д., </a:t>
            </a:r>
            <a:r>
              <a:rPr lang="ru-RU" altLang="ru-RU" sz="1400" dirty="0" err="1">
                <a:solidFill>
                  <a:srgbClr val="3333FF"/>
                </a:solidFill>
                <a:latin typeface="Arial" panose="020B0604020202020204" pitchFamily="34" charset="0"/>
              </a:rPr>
              <a:t>Фио</a:t>
            </a:r>
            <a:r>
              <a:rPr lang="ru-RU" altLang="ru-RU" sz="1400" dirty="0">
                <a:solidFill>
                  <a:srgbClr val="3333FF"/>
                </a:solidFill>
                <a:latin typeface="Arial" panose="020B0604020202020204" pitchFamily="34" charset="0"/>
              </a:rPr>
              <a:t> </a:t>
            </a:r>
            <a:r>
              <a:rPr lang="ru-RU" altLang="ru-RU" sz="1400" dirty="0" err="1">
                <a:solidFill>
                  <a:srgbClr val="3333FF"/>
                </a:solidFill>
                <a:latin typeface="Arial" panose="020B0604020202020204" pitchFamily="34" charset="0"/>
              </a:rPr>
              <a:t>ри</a:t>
            </a:r>
            <a:r>
              <a:rPr lang="ru-RU" altLang="ru-RU" sz="1400" dirty="0">
                <a:solidFill>
                  <a:srgbClr val="3333FF"/>
                </a:solidFill>
                <a:latin typeface="Arial" panose="020B0604020202020204" pitchFamily="34" charset="0"/>
              </a:rPr>
              <a:t> Ч., </a:t>
            </a:r>
            <a:r>
              <a:rPr lang="ru-RU" altLang="ru-RU" sz="1400" dirty="0" err="1">
                <a:solidFill>
                  <a:srgbClr val="3333FF"/>
                </a:solidFill>
                <a:latin typeface="Arial" panose="020B0604020202020204" pitchFamily="34" charset="0"/>
              </a:rPr>
              <a:t>Лифшин</a:t>
            </a:r>
            <a:r>
              <a:rPr lang="ru-RU" altLang="ru-RU" sz="1400" dirty="0">
                <a:solidFill>
                  <a:srgbClr val="3333FF"/>
                </a:solidFill>
                <a:latin typeface="Arial" panose="020B0604020202020204" pitchFamily="34" charset="0"/>
              </a:rPr>
              <a:t> Э.</a:t>
            </a:r>
          </a:p>
          <a:p>
            <a:pPr eaLnBrk="1" hangingPunct="1">
              <a:spcBef>
                <a:spcPct val="0"/>
              </a:spcBef>
              <a:buFontTx/>
              <a:buNone/>
            </a:pPr>
            <a:r>
              <a:rPr lang="ru-RU" altLang="ru-RU" sz="1400" dirty="0">
                <a:solidFill>
                  <a:srgbClr val="3333FF"/>
                </a:solidFill>
                <a:latin typeface="Arial" panose="020B0604020202020204" pitchFamily="34" charset="0"/>
              </a:rPr>
              <a:t>Растровая электронная микроскопия и рентгеновский микроанализ: В 2-х книгах. </a:t>
            </a:r>
          </a:p>
          <a:p>
            <a:pPr eaLnBrk="1" hangingPunct="1">
              <a:spcBef>
                <a:spcPct val="0"/>
              </a:spcBef>
              <a:buFontTx/>
              <a:buNone/>
            </a:pPr>
            <a:r>
              <a:rPr lang="ru-RU" altLang="ru-RU" sz="1400" b="1" dirty="0">
                <a:solidFill>
                  <a:srgbClr val="3333FF"/>
                </a:solidFill>
                <a:latin typeface="Arial" panose="020B0604020202020204" pitchFamily="34" charset="0"/>
              </a:rPr>
              <a:t>Книга 1. </a:t>
            </a:r>
            <a:r>
              <a:rPr lang="ru-RU" altLang="ru-RU" sz="1400" dirty="0">
                <a:solidFill>
                  <a:srgbClr val="3333FF"/>
                </a:solidFill>
                <a:latin typeface="Arial" panose="020B0604020202020204" pitchFamily="34" charset="0"/>
              </a:rPr>
              <a:t>Пер. Пер. с </a:t>
            </a:r>
            <a:r>
              <a:rPr lang="ru-RU" altLang="ru-RU" sz="1400" dirty="0" err="1">
                <a:solidFill>
                  <a:srgbClr val="3333FF"/>
                </a:solidFill>
                <a:latin typeface="Arial" panose="020B0604020202020204" pitchFamily="34" charset="0"/>
              </a:rPr>
              <a:t>англ</a:t>
            </a:r>
            <a:r>
              <a:rPr lang="ru-RU" altLang="ru-RU" sz="1400" dirty="0">
                <a:solidFill>
                  <a:srgbClr val="3333FF"/>
                </a:solidFill>
                <a:latin typeface="Arial" panose="020B0604020202020204" pitchFamily="34" charset="0"/>
              </a:rPr>
              <a:t> ./</a:t>
            </a:r>
            <a:r>
              <a:rPr lang="ru-RU" altLang="ru-RU" sz="1400" dirty="0" err="1">
                <a:solidFill>
                  <a:srgbClr val="3333FF"/>
                </a:solidFill>
                <a:latin typeface="Arial" panose="020B0604020202020204" pitchFamily="34" charset="0"/>
              </a:rPr>
              <a:t>Гоулдстейн</a:t>
            </a:r>
            <a:r>
              <a:rPr lang="ru-RU" altLang="ru-RU" sz="1400" dirty="0">
                <a:solidFill>
                  <a:srgbClr val="3333FF"/>
                </a:solidFill>
                <a:latin typeface="Arial" panose="020B0604020202020204" pitchFamily="34" charset="0"/>
              </a:rPr>
              <a:t> Дж., </a:t>
            </a:r>
            <a:r>
              <a:rPr lang="ru-RU" altLang="ru-RU" sz="1400" dirty="0" err="1">
                <a:solidFill>
                  <a:srgbClr val="3333FF"/>
                </a:solidFill>
                <a:latin typeface="Arial" panose="020B0604020202020204" pitchFamily="34" charset="0"/>
              </a:rPr>
              <a:t>Ньюбери</a:t>
            </a:r>
            <a:r>
              <a:rPr lang="ru-RU" altLang="ru-RU" sz="1400" dirty="0">
                <a:solidFill>
                  <a:srgbClr val="3333FF"/>
                </a:solidFill>
                <a:latin typeface="Arial" panose="020B0604020202020204" pitchFamily="34" charset="0"/>
              </a:rPr>
              <a:t> Д., </a:t>
            </a:r>
            <a:r>
              <a:rPr lang="ru-RU" altLang="ru-RU" sz="1400" dirty="0" err="1">
                <a:solidFill>
                  <a:srgbClr val="3333FF"/>
                </a:solidFill>
                <a:latin typeface="Arial" panose="020B0604020202020204" pitchFamily="34" charset="0"/>
              </a:rPr>
              <a:t>Эчлин</a:t>
            </a:r>
            <a:r>
              <a:rPr lang="ru-RU" altLang="ru-RU" sz="1400" dirty="0">
                <a:solidFill>
                  <a:srgbClr val="3333FF"/>
                </a:solidFill>
                <a:latin typeface="Arial" panose="020B0604020202020204" pitchFamily="34" charset="0"/>
              </a:rPr>
              <a:t> П. и др.. — М.: Мир, 1984. — 303 с., ил. </a:t>
            </a:r>
          </a:p>
          <a:p>
            <a:pPr eaLnBrk="1" hangingPunct="1">
              <a:spcBef>
                <a:spcPct val="0"/>
              </a:spcBef>
              <a:buFontTx/>
              <a:buNone/>
            </a:pPr>
            <a:r>
              <a:rPr lang="ru-RU" altLang="ru-RU" sz="1400" b="1" dirty="0">
                <a:solidFill>
                  <a:srgbClr val="3333FF"/>
                </a:solidFill>
                <a:latin typeface="Arial" panose="020B0604020202020204" pitchFamily="34" charset="0"/>
              </a:rPr>
              <a:t>Книга </a:t>
            </a:r>
            <a:r>
              <a:rPr lang="ru-RU" altLang="ru-RU" sz="1400" b="1" i="1" dirty="0">
                <a:solidFill>
                  <a:srgbClr val="3333FF"/>
                </a:solidFill>
                <a:latin typeface="Arial" panose="020B0604020202020204" pitchFamily="34" charset="0"/>
              </a:rPr>
              <a:t>2.</a:t>
            </a:r>
            <a:r>
              <a:rPr lang="ru-RU" altLang="ru-RU" sz="1400" dirty="0">
                <a:solidFill>
                  <a:srgbClr val="3333FF"/>
                </a:solidFill>
                <a:latin typeface="Arial" panose="020B0604020202020204" pitchFamily="34" charset="0"/>
              </a:rPr>
              <a:t>— М.: Мир, 1984.— 348 с., ил. </a:t>
            </a:r>
          </a:p>
          <a:p>
            <a:pPr eaLnBrk="1" hangingPunct="1">
              <a:spcBef>
                <a:spcPct val="0"/>
              </a:spcBef>
              <a:buFontTx/>
              <a:buNone/>
            </a:pPr>
            <a:r>
              <a:rPr lang="ru-RU" altLang="ru-RU" sz="1400" dirty="0">
                <a:solidFill>
                  <a:srgbClr val="3333FF"/>
                </a:solidFill>
                <a:latin typeface="Arial" panose="020B0604020202020204" pitchFamily="34" charset="0"/>
              </a:rPr>
              <a:t>В первой книге монографии известных американских специалистов изложены стандартные методы растровой электронной микроскопии и некоторые аспекты рентгеновского микроанализа. Рассмотрены особенности электронной оптики приборов, взаимодействие электронов с твердым телом, теория формирования изображения в растровом микроскопе, а также разрешение, информативность режимов вторичных и отраженных электронов, рентгеновская спектрометрия с дисперсией по энергии и длине волны и качественный рентгеновский микроанализ.</a:t>
            </a:r>
          </a:p>
          <a:p>
            <a:pPr eaLnBrk="1" hangingPunct="1">
              <a:spcBef>
                <a:spcPct val="0"/>
              </a:spcBef>
              <a:buFontTx/>
              <a:buNone/>
            </a:pPr>
            <a:r>
              <a:rPr lang="ru-RU" altLang="ru-RU" sz="1400" dirty="0">
                <a:solidFill>
                  <a:srgbClr val="3333FF"/>
                </a:solidFill>
                <a:latin typeface="Arial" panose="020B0604020202020204" pitchFamily="34" charset="0"/>
              </a:rPr>
              <a:t>Во второй книге монографии изложена методика проведения количественного рентгеновского микроанализа с многочисленными примерами и практическими рекомендациями, а также техника подготовки различных объектов для последующего их исследования в РЭМ и РМЛ. Рассмотрены вопросы нанесения специальных покрытий, особенности исследования биологических {влагосодержащих) образцов и т. д.</a:t>
            </a:r>
          </a:p>
          <a:p>
            <a:pPr eaLnBrk="1" hangingPunct="1">
              <a:spcBef>
                <a:spcPct val="0"/>
              </a:spcBef>
              <a:buFontTx/>
              <a:buNone/>
            </a:pPr>
            <a:r>
              <a:rPr lang="ru-RU" altLang="ru-RU" sz="1400" dirty="0">
                <a:solidFill>
                  <a:srgbClr val="3333FF"/>
                </a:solidFill>
                <a:latin typeface="Arial" panose="020B0604020202020204" pitchFamily="34" charset="0"/>
              </a:rPr>
              <a:t>Книга представляет интерес для физиков, химиков, материаловедов, геологов, биологов и студентов соответствующих специальностей. </a:t>
            </a:r>
            <a:endParaRPr lang="ru-RU" altLang="ru-RU" sz="1800" dirty="0">
              <a:solidFill>
                <a:srgbClr val="3333FF"/>
              </a:solidFill>
              <a:latin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L:\Temprorary files\Educations\Educational process\MSU\2012-2013\Arc\сканирование0003.jpg">
            <a:extLst>
              <a:ext uri="{FF2B5EF4-FFF2-40B4-BE49-F238E27FC236}">
                <a16:creationId xmlns:a16="http://schemas.microsoft.com/office/drawing/2014/main" id="{2BF0D4D9-FF94-457A-995F-4BBD55BBB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8" y="156096"/>
            <a:ext cx="4547902" cy="658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3">
            <a:extLst>
              <a:ext uri="{FF2B5EF4-FFF2-40B4-BE49-F238E27FC236}">
                <a16:creationId xmlns:a16="http://schemas.microsoft.com/office/drawing/2014/main" id="{523848F2-3339-4348-A0D4-7B1CA302803F}"/>
              </a:ext>
            </a:extLst>
          </p:cNvPr>
          <p:cNvSpPr txBox="1">
            <a:spLocks noChangeArrowheads="1"/>
          </p:cNvSpPr>
          <p:nvPr/>
        </p:nvSpPr>
        <p:spPr bwMode="auto">
          <a:xfrm>
            <a:off x="4860032" y="527395"/>
            <a:ext cx="4283968" cy="59093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dirty="0" err="1">
                <a:solidFill>
                  <a:srgbClr val="3333FF"/>
                </a:solidFill>
                <a:latin typeface="Arial" panose="020B0604020202020204" pitchFamily="34" charset="0"/>
              </a:rPr>
              <a:t>Праттон</a:t>
            </a:r>
            <a:r>
              <a:rPr lang="ru-RU" altLang="ru-RU" sz="1800" dirty="0">
                <a:solidFill>
                  <a:srgbClr val="3333FF"/>
                </a:solidFill>
                <a:latin typeface="Arial" panose="020B0604020202020204" pitchFamily="34" charset="0"/>
              </a:rPr>
              <a:t> М.</a:t>
            </a:r>
          </a:p>
          <a:p>
            <a:pPr eaLnBrk="1" hangingPunct="1">
              <a:spcBef>
                <a:spcPct val="0"/>
              </a:spcBef>
              <a:buFontTx/>
              <a:buNone/>
            </a:pPr>
            <a:r>
              <a:rPr lang="ru-RU" altLang="ru-RU" sz="1800" dirty="0">
                <a:solidFill>
                  <a:srgbClr val="3333FF"/>
                </a:solidFill>
                <a:latin typeface="Arial" panose="020B0604020202020204" pitchFamily="34" charset="0"/>
              </a:rPr>
              <a:t>Введение в физику поверхности. — Ижевск: НИЦ «Регулярная и хаотическая динамика». 2000. — 256 стр.</a:t>
            </a:r>
          </a:p>
          <a:p>
            <a:pPr eaLnBrk="1" hangingPunct="1">
              <a:spcBef>
                <a:spcPct val="0"/>
              </a:spcBef>
              <a:buFontTx/>
              <a:buNone/>
            </a:pPr>
            <a:r>
              <a:rPr lang="ru-RU" altLang="ru-RU" sz="1800" dirty="0">
                <a:solidFill>
                  <a:srgbClr val="3333FF"/>
                </a:solidFill>
                <a:latin typeface="Arial" panose="020B0604020202020204" pitchFamily="34" charset="0"/>
              </a:rPr>
              <a:t>Более 30 лет исследования в области физики поверхности продолжают лавинообразно нарастать, вместе с этим возрастает их роль как для пауки, так и для технологии. Книга М. </a:t>
            </a:r>
            <a:r>
              <a:rPr lang="ru-RU" altLang="ru-RU" sz="1800" dirty="0" err="1">
                <a:solidFill>
                  <a:srgbClr val="3333FF"/>
                </a:solidFill>
                <a:latin typeface="Arial" panose="020B0604020202020204" pitchFamily="34" charset="0"/>
              </a:rPr>
              <a:t>Праттона</a:t>
            </a:r>
            <a:r>
              <a:rPr lang="ru-RU" altLang="ru-RU" sz="1800" dirty="0">
                <a:solidFill>
                  <a:srgbClr val="3333FF"/>
                </a:solidFill>
                <a:latin typeface="Arial" panose="020B0604020202020204" pitchFamily="34" charset="0"/>
              </a:rPr>
              <a:t> представляет собой широкое стимулирующее введение в эту область физики. Она также содержит обширную библиографию последних достижений в физике поверхности.</a:t>
            </a:r>
          </a:p>
          <a:p>
            <a:pPr eaLnBrk="1" hangingPunct="1">
              <a:spcBef>
                <a:spcPct val="0"/>
              </a:spcBef>
              <a:buFontTx/>
              <a:buNone/>
            </a:pPr>
            <a:r>
              <a:rPr lang="ru-RU" altLang="ru-RU" sz="1800" dirty="0">
                <a:solidFill>
                  <a:srgbClr val="3333FF"/>
                </a:solidFill>
                <a:latin typeface="Arial" panose="020B0604020202020204" pitchFamily="34" charset="0"/>
              </a:rPr>
              <a:t>Рассчитана на студентов и аспирантов, готовящихся к работе в науке, будет полезна преподавателям курсов физики поверхности, микроэлектроники.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L:\Temprorary files\Educations\Educational process\MSU\2012-2013\Arc\сканирование0015.jpg">
            <a:extLst>
              <a:ext uri="{FF2B5EF4-FFF2-40B4-BE49-F238E27FC236}">
                <a16:creationId xmlns:a16="http://schemas.microsoft.com/office/drawing/2014/main" id="{A91D51B7-D281-4DE1-B2CA-560A6E888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9" y="620688"/>
            <a:ext cx="3851919" cy="582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3">
            <a:extLst>
              <a:ext uri="{FF2B5EF4-FFF2-40B4-BE49-F238E27FC236}">
                <a16:creationId xmlns:a16="http://schemas.microsoft.com/office/drawing/2014/main" id="{11452FCF-3C7E-4C85-BB15-EB5914B97D79}"/>
              </a:ext>
            </a:extLst>
          </p:cNvPr>
          <p:cNvSpPr txBox="1">
            <a:spLocks noChangeArrowheads="1"/>
          </p:cNvSpPr>
          <p:nvPr/>
        </p:nvSpPr>
        <p:spPr bwMode="auto">
          <a:xfrm>
            <a:off x="3959746" y="1124803"/>
            <a:ext cx="5184254" cy="48013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dirty="0">
                <a:solidFill>
                  <a:srgbClr val="3333FF"/>
                </a:solidFill>
                <a:latin typeface="Arial" panose="020B0604020202020204" pitchFamily="34" charset="0"/>
              </a:rPr>
              <a:t>Книга написана коллективом специалистов США и ФРГ под редакцией </a:t>
            </a:r>
            <a:r>
              <a:rPr lang="ru-RU" altLang="ru-RU" sz="1800" dirty="0" err="1">
                <a:solidFill>
                  <a:srgbClr val="3333FF"/>
                </a:solidFill>
                <a:latin typeface="Arial" panose="020B0604020202020204" pitchFamily="34" charset="0"/>
              </a:rPr>
              <a:t>А.Зандерны</a:t>
            </a:r>
            <a:r>
              <a:rPr lang="ru-RU" altLang="ru-RU" sz="1800" dirty="0">
                <a:latin typeface="Arial" panose="020B0604020202020204" pitchFamily="34" charset="0"/>
              </a:rPr>
              <a:t> </a:t>
            </a:r>
            <a:r>
              <a:rPr lang="ru-RU" altLang="ru-RU" sz="1800" dirty="0">
                <a:solidFill>
                  <a:srgbClr val="3333FF"/>
                </a:solidFill>
                <a:latin typeface="Arial" panose="020B0604020202020204" pitchFamily="34" charset="0"/>
              </a:rPr>
              <a:t>и посвящена методам анализа поверхности твердого тела. Дается общая классификация этих методов и подробно излагаются такие методы, как спектрометрия рассеяния медленных ионов, рентгеновская фотоэлектронная спектроскопия, электронная </a:t>
            </a:r>
            <a:r>
              <a:rPr lang="ru-RU" altLang="ru-RU" sz="1800" dirty="0" err="1">
                <a:solidFill>
                  <a:srgbClr val="3333FF"/>
                </a:solidFill>
                <a:latin typeface="Arial" panose="020B0604020202020204" pitchFamily="34" charset="0"/>
              </a:rPr>
              <a:t>оже</a:t>
            </a:r>
            <a:r>
              <a:rPr lang="ru-RU" altLang="ru-RU" sz="1800" dirty="0">
                <a:solidFill>
                  <a:srgbClr val="3333FF"/>
                </a:solidFill>
                <a:latin typeface="Arial" panose="020B0604020202020204" pitchFamily="34" charset="0"/>
              </a:rPr>
              <a:t>-спектроскопия, вторично-ионная масс-спектрометрия и полевая масс- спектрометрия.</a:t>
            </a:r>
          </a:p>
          <a:p>
            <a:pPr eaLnBrk="1" hangingPunct="1">
              <a:spcBef>
                <a:spcPct val="0"/>
              </a:spcBef>
              <a:buFontTx/>
              <a:buNone/>
            </a:pPr>
            <a:r>
              <a:rPr lang="ru-RU" altLang="ru-RU" sz="1800" dirty="0">
                <a:solidFill>
                  <a:srgbClr val="3333FF"/>
                </a:solidFill>
                <a:latin typeface="Arial" panose="020B0604020202020204" pitchFamily="34" charset="0"/>
              </a:rPr>
              <a:t>Предназначена для широкого круга  научных работников  —  физиков и химиков, металловедов и материаловедов, инженеров и технологов, а также для преподавателей вузов и студентов соответствующих специальностей.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L:\Temprorary files\Educations\Educational process\MSU\2012-2013\Arc\сканирование0026.jpg">
            <a:extLst>
              <a:ext uri="{FF2B5EF4-FFF2-40B4-BE49-F238E27FC236}">
                <a16:creationId xmlns:a16="http://schemas.microsoft.com/office/drawing/2014/main" id="{0FCEFC21-0019-4FFC-A596-1A2E59892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9" y="0"/>
            <a:ext cx="4455616" cy="684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2">
            <a:extLst>
              <a:ext uri="{FF2B5EF4-FFF2-40B4-BE49-F238E27FC236}">
                <a16:creationId xmlns:a16="http://schemas.microsoft.com/office/drawing/2014/main" id="{F800295E-48F2-4BB8-9E28-02411B798699}"/>
              </a:ext>
            </a:extLst>
          </p:cNvPr>
          <p:cNvSpPr txBox="1">
            <a:spLocks noChangeArrowheads="1"/>
          </p:cNvSpPr>
          <p:nvPr/>
        </p:nvSpPr>
        <p:spPr bwMode="auto">
          <a:xfrm>
            <a:off x="4787900" y="1484313"/>
            <a:ext cx="3887788" cy="3113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a:solidFill>
                  <a:srgbClr val="3333FF"/>
                </a:solidFill>
                <a:latin typeface="Arial" panose="020B0604020202020204" pitchFamily="34" charset="0"/>
              </a:rPr>
              <a:t>В книге С.Дэшмана описаны теоретические основы кинетической теории газов, даны характеристики существовавших на тот год вакуумных насосов и систем откачки, приведены практические формулы расчета вакуумных систем, систем напуска. Книга является великолепным справочником по вакуумной технике.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L:\Temprorary files\Educations\Educational process\MSU\2012-2013\Arc\сканирование0006.jpg">
            <a:extLst>
              <a:ext uri="{FF2B5EF4-FFF2-40B4-BE49-F238E27FC236}">
                <a16:creationId xmlns:a16="http://schemas.microsoft.com/office/drawing/2014/main" id="{23629C24-F8ED-4243-901F-70718C893D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 y="183249"/>
            <a:ext cx="4345176" cy="659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3">
            <a:extLst>
              <a:ext uri="{FF2B5EF4-FFF2-40B4-BE49-F238E27FC236}">
                <a16:creationId xmlns:a16="http://schemas.microsoft.com/office/drawing/2014/main" id="{6EAEBF80-9068-450F-A053-FF88DDA37B74}"/>
              </a:ext>
            </a:extLst>
          </p:cNvPr>
          <p:cNvSpPr txBox="1">
            <a:spLocks noChangeArrowheads="1"/>
          </p:cNvSpPr>
          <p:nvPr/>
        </p:nvSpPr>
        <p:spPr bwMode="auto">
          <a:xfrm>
            <a:off x="4355976" y="973137"/>
            <a:ext cx="4777224" cy="5355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dirty="0">
                <a:solidFill>
                  <a:srgbClr val="3333FF"/>
                </a:solidFill>
                <a:latin typeface="Arial" panose="020B0604020202020204" pitchFamily="34" charset="0"/>
              </a:rPr>
              <a:t>Книга содержит систематическое и вместе с тем достаточно элементарное изложение теории оптического изображения с точки зрения интегральных преобразований. В ней рассматриваются вопросы оптической обработки информации, фильтрация, основы метода голографии и ее возможные применения.</a:t>
            </a:r>
          </a:p>
          <a:p>
            <a:pPr eaLnBrk="1" hangingPunct="1">
              <a:spcBef>
                <a:spcPct val="0"/>
              </a:spcBef>
              <a:buFontTx/>
              <a:buNone/>
            </a:pPr>
            <a:r>
              <a:rPr lang="ru-RU" altLang="ru-RU" sz="1800" dirty="0">
                <a:solidFill>
                  <a:srgbClr val="3333FF"/>
                </a:solidFill>
                <a:latin typeface="Arial" panose="020B0604020202020204" pitchFamily="34" charset="0"/>
              </a:rPr>
              <a:t>Книга предназначена для физиков и инженеров, занимающихся теорией, а также разработкой и применением оптических приборов. Она также может быть использована как дополнительное пособие студентами старших курсов, специализирующимися по оптике и радиофизике. Разделы, посвященные возможным применениям новых методов в оптике, представляют большой интерес и для читателей-неспециалистов. </a:t>
            </a:r>
            <a:endParaRPr lang="ru-RU" altLang="ru-RU" sz="1800" dirty="0">
              <a:latin typeface="Arial" panose="020B0604020202020204" pitchFamily="34" charset="0"/>
            </a:endParaRPr>
          </a:p>
        </p:txBody>
      </p:sp>
    </p:spTree>
    <p:extLst>
      <p:ext uri="{BB962C8B-B14F-4D97-AF65-F5344CB8AC3E}">
        <p14:creationId xmlns:p14="http://schemas.microsoft.com/office/powerpoint/2010/main" val="1797100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L:\Temprorary files\Educations\Educational process\MSU\2012-2013\Arc\сканирование0025.jpg">
            <a:extLst>
              <a:ext uri="{FF2B5EF4-FFF2-40B4-BE49-F238E27FC236}">
                <a16:creationId xmlns:a16="http://schemas.microsoft.com/office/drawing/2014/main" id="{9F7AE7A5-869D-4195-98E2-3F0F084E4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8" y="668457"/>
            <a:ext cx="3479222" cy="513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3">
            <a:extLst>
              <a:ext uri="{FF2B5EF4-FFF2-40B4-BE49-F238E27FC236}">
                <a16:creationId xmlns:a16="http://schemas.microsoft.com/office/drawing/2014/main" id="{C2369CF1-95DC-4F9A-AC74-965D205B1C99}"/>
              </a:ext>
            </a:extLst>
          </p:cNvPr>
          <p:cNvSpPr txBox="1">
            <a:spLocks noChangeArrowheads="1"/>
          </p:cNvSpPr>
          <p:nvPr/>
        </p:nvSpPr>
        <p:spPr bwMode="auto">
          <a:xfrm>
            <a:off x="3615505" y="476672"/>
            <a:ext cx="5543550" cy="56848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400">
                <a:solidFill>
                  <a:srgbClr val="3333FF"/>
                </a:solidFill>
                <a:latin typeface="Arial" panose="020B0604020202020204" pitchFamily="34" charset="0"/>
              </a:rPr>
              <a:t>Е.П. Шешин </a:t>
            </a:r>
          </a:p>
          <a:p>
            <a:pPr eaLnBrk="1" hangingPunct="1">
              <a:spcBef>
                <a:spcPct val="0"/>
              </a:spcBef>
              <a:buFontTx/>
              <a:buNone/>
            </a:pPr>
            <a:r>
              <a:rPr lang="ru-RU" altLang="ru-RU" sz="1400">
                <a:solidFill>
                  <a:srgbClr val="3333FF"/>
                </a:solidFill>
                <a:latin typeface="Arial" panose="020B0604020202020204" pitchFamily="34" charset="0"/>
              </a:rPr>
              <a:t>Вакуумные технологии: Учебное пособие / Е.П. Шешин — Долгопрудный: Издательский Дом «Интеллект», 2009. — 504 с. </a:t>
            </a:r>
            <a:r>
              <a:rPr lang="en-US" altLang="ru-RU" sz="1400">
                <a:solidFill>
                  <a:srgbClr val="3333FF"/>
                </a:solidFill>
                <a:latin typeface="Arial" panose="020B0604020202020204" pitchFamily="34" charset="0"/>
              </a:rPr>
              <a:t>ISBN </a:t>
            </a:r>
            <a:r>
              <a:rPr lang="ru-RU" altLang="ru-RU" sz="1400">
                <a:solidFill>
                  <a:srgbClr val="3333FF"/>
                </a:solidFill>
                <a:latin typeface="Arial" panose="020B0604020202020204" pitchFamily="34" charset="0"/>
              </a:rPr>
              <a:t>978-5-91559-012-9 </a:t>
            </a:r>
          </a:p>
          <a:p>
            <a:pPr eaLnBrk="1" hangingPunct="1">
              <a:spcBef>
                <a:spcPct val="0"/>
              </a:spcBef>
              <a:buFontTx/>
              <a:buNone/>
            </a:pPr>
            <a:r>
              <a:rPr lang="ru-RU" altLang="ru-RU" sz="1400">
                <a:solidFill>
                  <a:srgbClr val="3333FF"/>
                </a:solidFill>
                <a:latin typeface="Arial" panose="020B0604020202020204" pitchFamily="34" charset="0"/>
              </a:rPr>
              <a:t>Современную науку, технику, промышленность и даже медицину нельзя представить без применения вакуумных устройств и технологий, от упаковки продуктов до производства традиционных и новых материалов, создания научных приборов и телевизоров, источников света и интегральных схем. </a:t>
            </a:r>
          </a:p>
          <a:p>
            <a:pPr eaLnBrk="1" hangingPunct="1">
              <a:spcBef>
                <a:spcPct val="0"/>
              </a:spcBef>
              <a:buFontTx/>
              <a:buNone/>
            </a:pPr>
            <a:r>
              <a:rPr lang="ru-RU" altLang="ru-RU" sz="1400">
                <a:solidFill>
                  <a:srgbClr val="3333FF"/>
                </a:solidFill>
                <a:latin typeface="Arial" panose="020B0604020202020204" pitchFamily="34" charset="0"/>
              </a:rPr>
              <a:t>Учебно-справочное руководство посвящено в первую очередь инженерным вопросам создания, поддержания и измерения различных уровней вакуума для огромного множества практических задач. При этом даны и необходимые сведения научного характера, позволяющие понять критерии выбора технических решений, принципы работы приборов и установок, физические предпосылки для рационального применения материалов и использования новейшего оборудования.</a:t>
            </a:r>
          </a:p>
          <a:p>
            <a:pPr eaLnBrk="1" hangingPunct="1">
              <a:spcBef>
                <a:spcPct val="0"/>
              </a:spcBef>
              <a:buFontTx/>
              <a:buNone/>
            </a:pPr>
            <a:r>
              <a:rPr lang="ru-RU" altLang="ru-RU" sz="1400">
                <a:solidFill>
                  <a:srgbClr val="3333FF"/>
                </a:solidFill>
                <a:latin typeface="Arial" panose="020B0604020202020204" pitchFamily="34" charset="0"/>
              </a:rPr>
              <a:t>Подобное универсальное руководство создано впервые. Оно включает в себя примеры проектирования реальных вакуумных систем и справочные таблицы по характеристикам оборудования мировых и отечественных производителей.</a:t>
            </a:r>
          </a:p>
          <a:p>
            <a:pPr eaLnBrk="1" hangingPunct="1">
              <a:spcBef>
                <a:spcPct val="0"/>
              </a:spcBef>
              <a:buFontTx/>
              <a:buNone/>
            </a:pPr>
            <a:r>
              <a:rPr lang="ru-RU" altLang="ru-RU" sz="1400">
                <a:solidFill>
                  <a:srgbClr val="3333FF"/>
                </a:solidFill>
                <a:latin typeface="Arial" panose="020B0604020202020204" pitchFamily="34" charset="0"/>
              </a:rPr>
              <a:t>Для студентов и преподавателей инженерно-физических факультетов и технических университетов, инженеров -разработчиков и практиков.</a:t>
            </a:r>
          </a:p>
          <a:p>
            <a:pPr eaLnBrk="1" hangingPunct="1">
              <a:spcBef>
                <a:spcPct val="0"/>
              </a:spcBef>
              <a:buFontTx/>
              <a:buNone/>
            </a:pPr>
            <a:endParaRPr lang="ru-RU" altLang="ru-RU" sz="1800">
              <a:latin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Без имени22">
            <a:extLst>
              <a:ext uri="{FF2B5EF4-FFF2-40B4-BE49-F238E27FC236}">
                <a16:creationId xmlns:a16="http://schemas.microsoft.com/office/drawing/2014/main" id="{0F3FCC97-FD8B-408E-BB50-A6280E164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7" y="251187"/>
            <a:ext cx="4211960" cy="63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a:extLst>
              <a:ext uri="{FF2B5EF4-FFF2-40B4-BE49-F238E27FC236}">
                <a16:creationId xmlns:a16="http://schemas.microsoft.com/office/drawing/2014/main" id="{3F43244C-4A2A-4000-86CD-979FC17A04F8}"/>
              </a:ext>
            </a:extLst>
          </p:cNvPr>
          <p:cNvSpPr txBox="1">
            <a:spLocks noChangeArrowheads="1"/>
          </p:cNvSpPr>
          <p:nvPr/>
        </p:nvSpPr>
        <p:spPr bwMode="auto">
          <a:xfrm>
            <a:off x="4298950" y="760916"/>
            <a:ext cx="4845050" cy="5226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600" dirty="0">
                <a:solidFill>
                  <a:srgbClr val="3333FF"/>
                </a:solidFill>
                <a:latin typeface="Arial" panose="020B0604020202020204" pitchFamily="34" charset="0"/>
              </a:rPr>
              <a:t>Книга является сокращенным переводом второго исправленного издания вышедшей в ГДР в 1961 г. книги Г. X. </a:t>
            </a:r>
            <a:r>
              <a:rPr lang="ru-RU" altLang="ru-RU" sz="1600" dirty="0" err="1">
                <a:solidFill>
                  <a:srgbClr val="3333FF"/>
                </a:solidFill>
                <a:latin typeface="Arial" panose="020B0604020202020204" pitchFamily="34" charset="0"/>
              </a:rPr>
              <a:t>Мёнха</a:t>
            </a:r>
            <a:r>
              <a:rPr lang="ru-RU" altLang="ru-RU" sz="1600" dirty="0">
                <a:solidFill>
                  <a:srgbClr val="3333FF"/>
                </a:solidFill>
                <a:latin typeface="Arial" panose="020B0604020202020204" pitchFamily="34" charset="0"/>
              </a:rPr>
              <a:t> «Новое и испытанное в технике высокого вакуума». Сокращение коснулось второстепенных глав, не представляющих большого интереса для широкого круга читателей. В книге приводится подробное описание вакуумного оборудования и вакуумной аппаратуры, уравнения для расчета вакуумных систем, а также дается много практических советов и описаний технических приемов при работе с вакуумной аппаратурой. Описания хорошо дополняются многочисленными тщательно подобранными иллюстрациями и библиографией. Характер изложения и подбор материала делают настоящую книгу по существу практическим руководством, полезным не только для специалистов-вакуумщиков, но и для работников научных и заводских лабораторий различных специальностей.</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L:\Temprorary files\Educations\Educational process\MSU\2012-2013\Arc\сканирование0027.jpg">
            <a:extLst>
              <a:ext uri="{FF2B5EF4-FFF2-40B4-BE49-F238E27FC236}">
                <a16:creationId xmlns:a16="http://schemas.microsoft.com/office/drawing/2014/main" id="{EE6543CB-0BB6-4A02-84CA-5C445CC9A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018"/>
            <a:ext cx="4252626" cy="610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3">
            <a:extLst>
              <a:ext uri="{FF2B5EF4-FFF2-40B4-BE49-F238E27FC236}">
                <a16:creationId xmlns:a16="http://schemas.microsoft.com/office/drawing/2014/main" id="{7CAD9EA4-FD59-46F7-95B1-F3E1B686BAAC}"/>
              </a:ext>
            </a:extLst>
          </p:cNvPr>
          <p:cNvSpPr txBox="1">
            <a:spLocks noChangeArrowheads="1"/>
          </p:cNvSpPr>
          <p:nvPr/>
        </p:nvSpPr>
        <p:spPr bwMode="auto">
          <a:xfrm>
            <a:off x="4211960" y="0"/>
            <a:ext cx="4932040" cy="67413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600" dirty="0">
                <a:solidFill>
                  <a:srgbClr val="3333FF"/>
                </a:solidFill>
                <a:latin typeface="Arial" panose="020B0604020202020204" pitchFamily="34" charset="0"/>
              </a:rPr>
              <a:t>Горелик Г. С. </a:t>
            </a:r>
            <a:r>
              <a:rPr lang="ru-RU" altLang="ru-RU" sz="1600" b="1" dirty="0">
                <a:solidFill>
                  <a:srgbClr val="3333FF"/>
                </a:solidFill>
                <a:latin typeface="Arial" panose="020B0604020202020204" pitchFamily="34" charset="0"/>
              </a:rPr>
              <a:t>Колебания и волны. Введение в акустику, радиофизику и оптику </a:t>
            </a:r>
            <a:r>
              <a:rPr lang="ru-RU" altLang="ru-RU" sz="1600" dirty="0">
                <a:solidFill>
                  <a:srgbClr val="3333FF"/>
                </a:solidFill>
                <a:latin typeface="Arial" panose="020B0604020202020204" pitchFamily="34" charset="0"/>
              </a:rPr>
              <a:t>/ Под ред. С. М. Рытова. — 3-е изд. — М.: ФИЗМАТЛИТ, 2008. — 656 с. — </a:t>
            </a:r>
            <a:r>
              <a:rPr lang="en-US" altLang="ru-RU" sz="1600" dirty="0">
                <a:solidFill>
                  <a:srgbClr val="3333FF"/>
                </a:solidFill>
                <a:latin typeface="Arial" panose="020B0604020202020204" pitchFamily="34" charset="0"/>
              </a:rPr>
              <a:t>ISBN </a:t>
            </a:r>
            <a:r>
              <a:rPr lang="ru-RU" altLang="ru-RU" sz="1600" dirty="0">
                <a:solidFill>
                  <a:srgbClr val="3333FF"/>
                </a:solidFill>
                <a:latin typeface="Arial" panose="020B0604020202020204" pitchFamily="34" charset="0"/>
              </a:rPr>
              <a:t>978-5-9221-0776-1.</a:t>
            </a:r>
          </a:p>
          <a:p>
            <a:pPr eaLnBrk="1" hangingPunct="1">
              <a:spcBef>
                <a:spcPct val="0"/>
              </a:spcBef>
              <a:buFontTx/>
              <a:buNone/>
            </a:pPr>
            <a:r>
              <a:rPr lang="ru-RU" altLang="ru-RU" sz="1600" dirty="0">
                <a:solidFill>
                  <a:srgbClr val="3333FF"/>
                </a:solidFill>
                <a:latin typeface="Arial" panose="020B0604020202020204" pitchFamily="34" charset="0"/>
              </a:rPr>
              <a:t>Третье издание лучшего учебника по колебательным и волновым процессам, изучаемым механикой, акустикой, оптикой, радиофизикой, электродинамикой.</a:t>
            </a:r>
          </a:p>
          <a:p>
            <a:pPr eaLnBrk="1" hangingPunct="1">
              <a:spcBef>
                <a:spcPct val="0"/>
              </a:spcBef>
              <a:buFontTx/>
              <a:buNone/>
            </a:pPr>
            <a:r>
              <a:rPr lang="ru-RU" altLang="ru-RU" sz="1600" dirty="0">
                <a:solidFill>
                  <a:srgbClr val="3333FF"/>
                </a:solidFill>
                <a:latin typeface="Arial" panose="020B0604020202020204" pitchFamily="34" charset="0"/>
              </a:rPr>
              <a:t>В мировой литературе книга выделяется оригинальной трактовкой, данной многим физическим явлениям на языке теории колебаний, и убедительными примерами единства закономерностей колебаний и волн различной физической природы.</a:t>
            </a:r>
          </a:p>
          <a:p>
            <a:pPr eaLnBrk="1" hangingPunct="1">
              <a:spcBef>
                <a:spcPct val="0"/>
              </a:spcBef>
              <a:buFontTx/>
              <a:buNone/>
            </a:pPr>
            <a:r>
              <a:rPr lang="ru-RU" altLang="ru-RU" sz="1600" dirty="0">
                <a:solidFill>
                  <a:srgbClr val="3333FF"/>
                </a:solidFill>
                <a:latin typeface="Arial" panose="020B0604020202020204" pitchFamily="34" charset="0"/>
              </a:rPr>
              <a:t>Книга по-прежнему необходима студентам физических, физико-технических, инженерно-физических и радиотехнических факультетов университетов и специалистам-физикам — теоретикам и экспериментаторам, работающим в радиофизике, акустике и оптике.</a:t>
            </a:r>
          </a:p>
          <a:p>
            <a:pPr eaLnBrk="1" hangingPunct="1">
              <a:spcBef>
                <a:spcPct val="0"/>
              </a:spcBef>
              <a:buFontTx/>
              <a:buNone/>
            </a:pPr>
            <a:r>
              <a:rPr lang="ru-RU" altLang="ru-RU" sz="1600" dirty="0">
                <a:solidFill>
                  <a:srgbClr val="3333FF"/>
                </a:solidFill>
                <a:latin typeface="Arial" panose="020B0604020202020204" pitchFamily="34" charset="0"/>
              </a:rPr>
              <a:t>Рекомендовано УМО Московского физико-технического института (государственного университета) в качестве учебного пособия для студентов высших учебных заведений по направлению подготовки «Прикладные математика и физика».</a:t>
            </a:r>
            <a:r>
              <a:rPr lang="en-US" altLang="ru-RU" sz="1600" dirty="0">
                <a:solidFill>
                  <a:srgbClr val="3333FF"/>
                </a:solidFill>
                <a:latin typeface="Arial" panose="020B0604020202020204" pitchFamily="34" charset="0"/>
              </a:rPr>
              <a:t> </a:t>
            </a:r>
            <a:endParaRPr lang="ru-RU" altLang="ru-RU" sz="1800" dirty="0">
              <a:solidFill>
                <a:srgbClr val="3333FF"/>
              </a:solidFill>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L:\Temprorary files\Educations\Educational process\MSU\2012-2013\Arc\сканирование0010.jpg">
            <a:extLst>
              <a:ext uri="{FF2B5EF4-FFF2-40B4-BE49-F238E27FC236}">
                <a16:creationId xmlns:a16="http://schemas.microsoft.com/office/drawing/2014/main" id="{64438D04-85E7-432A-82E8-74C9AD720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150"/>
            <a:ext cx="3503613"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3">
            <a:extLst>
              <a:ext uri="{FF2B5EF4-FFF2-40B4-BE49-F238E27FC236}">
                <a16:creationId xmlns:a16="http://schemas.microsoft.com/office/drawing/2014/main" id="{D613A9B7-50E7-4A12-BE74-620C2CF717D0}"/>
              </a:ext>
            </a:extLst>
          </p:cNvPr>
          <p:cNvSpPr txBox="1">
            <a:spLocks noChangeArrowheads="1"/>
          </p:cNvSpPr>
          <p:nvPr/>
        </p:nvSpPr>
        <p:spPr bwMode="auto">
          <a:xfrm>
            <a:off x="3598863" y="366713"/>
            <a:ext cx="5545137" cy="5908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800" b="1"/>
              <a:t>В.И.Иверонова, Г.П.Ревкевич </a:t>
            </a:r>
          </a:p>
          <a:p>
            <a:pPr algn="ctr" eaLnBrk="1" hangingPunct="1">
              <a:spcBef>
                <a:spcPct val="0"/>
              </a:spcBef>
              <a:buFontTx/>
              <a:buNone/>
            </a:pPr>
            <a:r>
              <a:rPr lang="ru-RU" altLang="ru-RU" sz="1800" b="1"/>
              <a:t>Теория рассеяния рентгеновских лучей. </a:t>
            </a:r>
          </a:p>
          <a:p>
            <a:pPr eaLnBrk="1" hangingPunct="1">
              <a:spcBef>
                <a:spcPct val="0"/>
              </a:spcBef>
              <a:buFontTx/>
              <a:buNone/>
            </a:pPr>
            <a:r>
              <a:rPr lang="ru-RU" altLang="ru-RU" sz="1800">
                <a:solidFill>
                  <a:srgbClr val="3333FF"/>
                </a:solidFill>
              </a:rPr>
              <a:t>Предлагаемое учебное пособие посвящено применению теории рассеяния рентгеновских лучей к исследованию реальных кристаллов, а также основам динамической теории и ее применению к исследованию почти совершенных кристаллов. Во втором издании дополнительно рассмотрены вопросы рассеяния на модулированных структурах, комплексах Гинье. Изложены основы метода флюктуациопных волн для расчета интенсивности диффузного рассеяния па флюктуациях состава и смещений в случае как точечных, так и протяженных дефектов.</a:t>
            </a:r>
          </a:p>
          <a:p>
            <a:pPr eaLnBrk="1" hangingPunct="1">
              <a:spcBef>
                <a:spcPct val="0"/>
              </a:spcBef>
              <a:buFontTx/>
              <a:buNone/>
            </a:pPr>
            <a:r>
              <a:rPr lang="ru-RU" altLang="ru-RU" sz="1800">
                <a:solidFill>
                  <a:srgbClr val="3333FF"/>
                </a:solidFill>
              </a:rPr>
              <a:t>Книга рассчитана на студентов физических факультетов университетов и технических вузов, кроме того, может быть использована научными работниками, применяющими дифракционные методы для исследования структуры реальных твердых тел.</a:t>
            </a:r>
            <a:r>
              <a:rPr lang="en-US" altLang="ru-RU" sz="1800">
                <a:solidFill>
                  <a:srgbClr val="3333FF"/>
                </a:solidFill>
              </a:rPr>
              <a:t> </a:t>
            </a:r>
            <a:endParaRPr lang="ru-RU" altLang="ru-RU" sz="1800">
              <a:solidFill>
                <a:srgbClr val="3333FF"/>
              </a:solidFill>
            </a:endParaRPr>
          </a:p>
        </p:txBody>
      </p:sp>
    </p:spTree>
    <p:extLst>
      <p:ext uri="{BB962C8B-B14F-4D97-AF65-F5344CB8AC3E}">
        <p14:creationId xmlns:p14="http://schemas.microsoft.com/office/powerpoint/2010/main" val="187867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C:\Users\Ernest\Pictures\Мои сканированные изображения\2015-01 (янв)\сканирование0001.jpg">
            <a:extLst>
              <a:ext uri="{FF2B5EF4-FFF2-40B4-BE49-F238E27FC236}">
                <a16:creationId xmlns:a16="http://schemas.microsoft.com/office/drawing/2014/main" id="{56D08C6D-AECD-4BF6-ADD4-46911264F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0088"/>
            <a:ext cx="349250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3">
            <a:extLst>
              <a:ext uri="{FF2B5EF4-FFF2-40B4-BE49-F238E27FC236}">
                <a16:creationId xmlns:a16="http://schemas.microsoft.com/office/drawing/2014/main" id="{D31A85E8-EAE2-427C-B784-192992457CF3}"/>
              </a:ext>
            </a:extLst>
          </p:cNvPr>
          <p:cNvSpPr txBox="1">
            <a:spLocks noChangeArrowheads="1"/>
          </p:cNvSpPr>
          <p:nvPr/>
        </p:nvSpPr>
        <p:spPr bwMode="auto">
          <a:xfrm>
            <a:off x="3563938" y="476250"/>
            <a:ext cx="5400675" cy="5848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700" b="1"/>
              <a:t>Илюшин А.С., Орешко А.П.</a:t>
            </a:r>
          </a:p>
          <a:p>
            <a:pPr algn="ctr" eaLnBrk="1" hangingPunct="1">
              <a:spcBef>
                <a:spcPct val="0"/>
              </a:spcBef>
              <a:buFontTx/>
              <a:buNone/>
            </a:pPr>
            <a:r>
              <a:rPr lang="ru-RU" altLang="ru-RU" sz="1700" b="1"/>
              <a:t>Дифракционный структурный анализ. </a:t>
            </a:r>
          </a:p>
          <a:p>
            <a:pPr algn="ctr" eaLnBrk="1" hangingPunct="1">
              <a:spcBef>
                <a:spcPct val="0"/>
              </a:spcBef>
              <a:buFontTx/>
              <a:buNone/>
            </a:pPr>
            <a:r>
              <a:rPr lang="ru-RU" altLang="ru-RU" sz="1700">
                <a:solidFill>
                  <a:srgbClr val="3333FF"/>
                </a:solidFill>
              </a:rPr>
              <a:t>М.: физический</a:t>
            </a:r>
            <a:r>
              <a:rPr lang="en-US" altLang="ru-RU" sz="1700">
                <a:solidFill>
                  <a:srgbClr val="3333FF"/>
                </a:solidFill>
              </a:rPr>
              <a:t> </a:t>
            </a:r>
            <a:r>
              <a:rPr lang="ru-RU" altLang="ru-RU" sz="1700">
                <a:solidFill>
                  <a:srgbClr val="3333FF"/>
                </a:solidFill>
              </a:rPr>
              <a:t>факультет МГУ, ООО Издательский дом «Крепостновъ», 2013.</a:t>
            </a:r>
            <a:r>
              <a:rPr lang="en-US" altLang="ru-RU" sz="1700">
                <a:solidFill>
                  <a:srgbClr val="3333FF"/>
                </a:solidFill>
              </a:rPr>
              <a:t> </a:t>
            </a:r>
            <a:r>
              <a:rPr lang="ru-RU" altLang="ru-RU" sz="1700">
                <a:solidFill>
                  <a:srgbClr val="3333FF"/>
                </a:solidFill>
              </a:rPr>
              <a:t>616 с. - с ил. - библ. 196 назв.</a:t>
            </a:r>
          </a:p>
          <a:p>
            <a:pPr algn="ctr" eaLnBrk="1" hangingPunct="1">
              <a:spcBef>
                <a:spcPct val="0"/>
              </a:spcBef>
              <a:buFontTx/>
              <a:buNone/>
            </a:pPr>
            <a:r>
              <a:rPr lang="en-US" altLang="ru-RU" sz="1700">
                <a:solidFill>
                  <a:srgbClr val="3333FF"/>
                </a:solidFill>
              </a:rPr>
              <a:t>ISBN </a:t>
            </a:r>
            <a:r>
              <a:rPr lang="ru-RU" altLang="ru-RU" sz="1700">
                <a:solidFill>
                  <a:srgbClr val="3333FF"/>
                </a:solidFill>
              </a:rPr>
              <a:t>978-5-85271-503-6</a:t>
            </a:r>
          </a:p>
          <a:p>
            <a:pPr eaLnBrk="1" hangingPunct="1">
              <a:spcBef>
                <a:spcPct val="0"/>
              </a:spcBef>
              <a:buFontTx/>
              <a:buNone/>
            </a:pPr>
            <a:endParaRPr lang="en-US" altLang="ru-RU" sz="1700">
              <a:solidFill>
                <a:srgbClr val="3333FF"/>
              </a:solidFill>
            </a:endParaRPr>
          </a:p>
          <a:p>
            <a:pPr eaLnBrk="1" hangingPunct="1">
              <a:spcBef>
                <a:spcPct val="0"/>
              </a:spcBef>
              <a:buFontTx/>
              <a:buNone/>
            </a:pPr>
            <a:r>
              <a:rPr lang="ru-RU" altLang="ru-RU" sz="1700">
                <a:solidFill>
                  <a:srgbClr val="3333FF"/>
                </a:solidFill>
              </a:rPr>
              <a:t>В учебном пособии изложен широкий круг вопросов</a:t>
            </a:r>
            <a:r>
              <a:rPr lang="en-US" altLang="ru-RU" sz="1700">
                <a:solidFill>
                  <a:srgbClr val="3333FF"/>
                </a:solidFill>
              </a:rPr>
              <a:t> </a:t>
            </a:r>
            <a:r>
              <a:rPr lang="ru-RU" altLang="ru-RU" sz="1700">
                <a:solidFill>
                  <a:srgbClr val="3333FF"/>
                </a:solidFill>
              </a:rPr>
              <a:t>теории, современных методов исследования, аппаратуры и</a:t>
            </a:r>
            <a:r>
              <a:rPr lang="en-US" altLang="ru-RU" sz="1700">
                <a:solidFill>
                  <a:srgbClr val="3333FF"/>
                </a:solidFill>
              </a:rPr>
              <a:t> </a:t>
            </a:r>
            <a:r>
              <a:rPr lang="ru-RU" altLang="ru-RU" sz="1700">
                <a:solidFill>
                  <a:srgbClr val="3333FF"/>
                </a:solidFill>
              </a:rPr>
              <a:t>ряда применений дифракционного структурного анализа к</a:t>
            </a:r>
            <a:r>
              <a:rPr lang="en-US" altLang="ru-RU" sz="1700">
                <a:solidFill>
                  <a:srgbClr val="3333FF"/>
                </a:solidFill>
              </a:rPr>
              <a:t> </a:t>
            </a:r>
            <a:r>
              <a:rPr lang="ru-RU" altLang="ru-RU" sz="1700">
                <a:solidFill>
                  <a:srgbClr val="3333FF"/>
                </a:solidFill>
              </a:rPr>
              <a:t>исследованию атомной и магнитной структуры конденсированных сред.</a:t>
            </a:r>
          </a:p>
          <a:p>
            <a:pPr eaLnBrk="1" hangingPunct="1">
              <a:spcBef>
                <a:spcPct val="0"/>
              </a:spcBef>
              <a:buFontTx/>
              <a:buNone/>
            </a:pPr>
            <a:r>
              <a:rPr lang="ru-RU" altLang="ru-RU" sz="1700">
                <a:solidFill>
                  <a:srgbClr val="3333FF"/>
                </a:solidFill>
              </a:rPr>
              <a:t>Для студентов, аспирантов и научных сотрудников,</a:t>
            </a:r>
            <a:br>
              <a:rPr lang="ru-RU" altLang="ru-RU" sz="1700">
                <a:solidFill>
                  <a:srgbClr val="3333FF"/>
                </a:solidFill>
              </a:rPr>
            </a:br>
            <a:r>
              <a:rPr lang="ru-RU" altLang="ru-RU" sz="1700">
                <a:solidFill>
                  <a:srgbClr val="3333FF"/>
                </a:solidFill>
              </a:rPr>
              <a:t>специализирующихся в области дифракционных методов</a:t>
            </a:r>
            <a:r>
              <a:rPr lang="en-US" altLang="ru-RU" sz="1700">
                <a:solidFill>
                  <a:srgbClr val="3333FF"/>
                </a:solidFill>
              </a:rPr>
              <a:t> </a:t>
            </a:r>
            <a:r>
              <a:rPr lang="ru-RU" altLang="ru-RU" sz="1700">
                <a:solidFill>
                  <a:srgbClr val="3333FF"/>
                </a:solidFill>
              </a:rPr>
              <a:t>исследования структур.</a:t>
            </a:r>
          </a:p>
          <a:p>
            <a:pPr eaLnBrk="1" hangingPunct="1">
              <a:spcBef>
                <a:spcPct val="0"/>
              </a:spcBef>
              <a:buFontTx/>
              <a:buNone/>
            </a:pPr>
            <a:r>
              <a:rPr lang="ru-RU" altLang="ru-RU" sz="1700">
                <a:solidFill>
                  <a:srgbClr val="3333FF"/>
                </a:solidFill>
              </a:rPr>
              <a:t>Допущено УМО по классическому университетскому</a:t>
            </a:r>
            <a:r>
              <a:rPr lang="en-US" altLang="ru-RU" sz="1700">
                <a:solidFill>
                  <a:srgbClr val="3333FF"/>
                </a:solidFill>
              </a:rPr>
              <a:t> </a:t>
            </a:r>
            <a:r>
              <a:rPr lang="ru-RU" altLang="ru-RU" sz="1700">
                <a:solidFill>
                  <a:srgbClr val="3333FF"/>
                </a:solidFill>
              </a:rPr>
              <a:t>образованию РФ в качестве учебного пособия для студентов</a:t>
            </a:r>
            <a:r>
              <a:rPr lang="en-US" altLang="ru-RU" sz="1700">
                <a:solidFill>
                  <a:srgbClr val="3333FF"/>
                </a:solidFill>
              </a:rPr>
              <a:t> </a:t>
            </a:r>
            <a:r>
              <a:rPr lang="ru-RU" altLang="ru-RU" sz="1700">
                <a:solidFill>
                  <a:srgbClr val="3333FF"/>
                </a:solidFill>
              </a:rPr>
              <a:t>высших учебных заведений, обучающихся по направлению</a:t>
            </a:r>
            <a:r>
              <a:rPr lang="en-US" altLang="ru-RU" sz="1700">
                <a:solidFill>
                  <a:srgbClr val="3333FF"/>
                </a:solidFill>
              </a:rPr>
              <a:t> </a:t>
            </a:r>
            <a:r>
              <a:rPr lang="ru-RU" altLang="ru-RU" sz="1700">
                <a:solidFill>
                  <a:srgbClr val="3333FF"/>
                </a:solidFill>
              </a:rPr>
              <a:t>подготовки 011200 - Физика и по специальности 010701 -</a:t>
            </a:r>
            <a:r>
              <a:rPr lang="en-US" altLang="ru-RU" sz="1700">
                <a:solidFill>
                  <a:srgbClr val="3333FF"/>
                </a:solidFill>
              </a:rPr>
              <a:t> </a:t>
            </a:r>
            <a:r>
              <a:rPr lang="ru-RU" altLang="ru-RU" sz="1700">
                <a:solidFill>
                  <a:srgbClr val="3333FF"/>
                </a:solidFill>
              </a:rPr>
              <a:t>Физика.</a:t>
            </a:r>
            <a:endParaRPr lang="ru-RU" altLang="ru-RU" sz="1700"/>
          </a:p>
        </p:txBody>
      </p:sp>
    </p:spTree>
    <p:extLst>
      <p:ext uri="{BB962C8B-B14F-4D97-AF65-F5344CB8AC3E}">
        <p14:creationId xmlns:p14="http://schemas.microsoft.com/office/powerpoint/2010/main" val="1914355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N:\Untitled-2.tif">
            <a:extLst>
              <a:ext uri="{FF2B5EF4-FFF2-40B4-BE49-F238E27FC236}">
                <a16:creationId xmlns:a16="http://schemas.microsoft.com/office/drawing/2014/main" id="{ED6CCEF7-816F-46F8-A2E7-EAC79F408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813"/>
            <a:ext cx="3779838" cy="593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Прямоугольник 4">
            <a:extLst>
              <a:ext uri="{FF2B5EF4-FFF2-40B4-BE49-F238E27FC236}">
                <a16:creationId xmlns:a16="http://schemas.microsoft.com/office/drawing/2014/main" id="{DFFACE41-214E-4D79-A6BF-06B0B52F4FCB}"/>
              </a:ext>
            </a:extLst>
          </p:cNvPr>
          <p:cNvSpPr>
            <a:spLocks noChangeArrowheads="1"/>
          </p:cNvSpPr>
          <p:nvPr/>
        </p:nvSpPr>
        <p:spPr bwMode="auto">
          <a:xfrm>
            <a:off x="3851275" y="692150"/>
            <a:ext cx="5292725" cy="5262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b="1"/>
              <a:t>Э.В. Суворов Дифракционный структурны анализ</a:t>
            </a:r>
            <a:r>
              <a:rPr lang="ru-RU" altLang="ru-RU" sz="1400"/>
              <a:t> </a:t>
            </a:r>
          </a:p>
          <a:p>
            <a:pPr algn="ctr" eaLnBrk="1" hangingPunct="1">
              <a:spcBef>
                <a:spcPct val="0"/>
              </a:spcBef>
              <a:buFontTx/>
              <a:buNone/>
            </a:pPr>
            <a:r>
              <a:rPr lang="ru-RU" altLang="ru-RU" sz="1400"/>
              <a:t>Москва, Юрайт, 2019, с.280</a:t>
            </a:r>
            <a:endParaRPr lang="en-US" altLang="ru-RU" sz="1400"/>
          </a:p>
          <a:p>
            <a:pPr algn="ctr" eaLnBrk="1" hangingPunct="1">
              <a:spcBef>
                <a:spcPct val="0"/>
              </a:spcBef>
              <a:buFontTx/>
              <a:buNone/>
            </a:pPr>
            <a:r>
              <a:rPr lang="ru-RU" altLang="ru-RU" sz="1400"/>
              <a:t>SBN 978-5-534-09995-9</a:t>
            </a:r>
          </a:p>
          <a:p>
            <a:pPr eaLnBrk="1" hangingPunct="1">
              <a:spcBef>
                <a:spcPct val="0"/>
              </a:spcBef>
              <a:buFontTx/>
              <a:buNone/>
            </a:pPr>
            <a:endParaRPr lang="ru-RU" altLang="ru-RU" sz="1400"/>
          </a:p>
          <a:p>
            <a:pPr algn="just" eaLnBrk="1" hangingPunct="1">
              <a:spcBef>
                <a:spcPct val="0"/>
              </a:spcBef>
              <a:buFontTx/>
              <a:buNone/>
            </a:pPr>
            <a:r>
              <a:rPr lang="ru-RU" altLang="ru-RU" sz="1400"/>
              <a:t>В пособии рассмотрены физические основы кристаллографии, основы теории дифракции на трехмерной решетке (подход Лауэ), методы получения рентгеновского излучения и его основные свойства, основные направления структурного анализа, физические основы динамической теории рассеяния, интегральные методы анализа формы дифракционной линии, методы рентгеновской топографии, рассеяние под малыми углами. В каждую главу включены примеры решения типовых задач по изучаемой теме. В конце каждой главы приводятся контрольные вопросы и задания, задачи для самостоятельной работы, а также рекомендуемая литература. В конце пособия помещен ряд приложений, в которых приведены сведения, необходимые для успешного овладения изучаемой дисциплиной. </a:t>
            </a:r>
          </a:p>
          <a:p>
            <a:pPr algn="just" eaLnBrk="1" hangingPunct="1">
              <a:spcBef>
                <a:spcPct val="0"/>
              </a:spcBef>
              <a:buFontTx/>
              <a:buNone/>
            </a:pPr>
            <a:r>
              <a:rPr lang="ru-RU" altLang="ru-RU" sz="1400"/>
              <a:t>Содержание учебного пособия соответствует актуальным требованиям Федерального государственного образовательного стандарта высшего образования. </a:t>
            </a:r>
          </a:p>
          <a:p>
            <a:pPr algn="just" eaLnBrk="1" hangingPunct="1">
              <a:spcBef>
                <a:spcPct val="0"/>
              </a:spcBef>
              <a:buFontTx/>
              <a:buNone/>
            </a:pPr>
            <a:r>
              <a:rPr lang="ru-RU" altLang="ru-RU" sz="1400" i="1"/>
              <a:t>Для студентов высших учебных заведений, обучающихся по инженерно-техническим и естественнонаучным направлениям. </a:t>
            </a:r>
            <a:endParaRPr lang="ru-RU" altLang="ru-RU" sz="1400"/>
          </a:p>
        </p:txBody>
      </p:sp>
    </p:spTree>
    <p:extLst>
      <p:ext uri="{BB962C8B-B14F-4D97-AF65-F5344CB8AC3E}">
        <p14:creationId xmlns:p14="http://schemas.microsoft.com/office/powerpoint/2010/main" val="988271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Прямоугольник 1">
            <a:extLst>
              <a:ext uri="{FF2B5EF4-FFF2-40B4-BE49-F238E27FC236}">
                <a16:creationId xmlns:a16="http://schemas.microsoft.com/office/drawing/2014/main" id="{54BEC77D-791E-42B6-A5CF-B02D23DD3A0C}"/>
              </a:ext>
            </a:extLst>
          </p:cNvPr>
          <p:cNvSpPr>
            <a:spLocks noChangeArrowheads="1"/>
          </p:cNvSpPr>
          <p:nvPr/>
        </p:nvSpPr>
        <p:spPr bwMode="auto">
          <a:xfrm>
            <a:off x="3995738" y="1196975"/>
            <a:ext cx="5159375" cy="4708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800">
                <a:latin typeface="Arial" panose="020B0604020202020204" pitchFamily="34" charset="0"/>
              </a:rPr>
              <a:t>Э.В.Суворов Методы исследования структуры и состава материалов, Москва, ЮРАЙТ, 2018, с.180.</a:t>
            </a:r>
          </a:p>
          <a:p>
            <a:pPr eaLnBrk="1" hangingPunct="1">
              <a:spcBef>
                <a:spcPct val="0"/>
              </a:spcBef>
              <a:buFontTx/>
              <a:buNone/>
            </a:pPr>
            <a:endParaRPr lang="ru-RU" altLang="ru-RU" sz="1800">
              <a:latin typeface="Arial" panose="020B0604020202020204" pitchFamily="34" charset="0"/>
            </a:endParaRPr>
          </a:p>
          <a:p>
            <a:pPr eaLnBrk="1" hangingPunct="1">
              <a:spcBef>
                <a:spcPct val="0"/>
              </a:spcBef>
              <a:buFontTx/>
              <a:buNone/>
            </a:pPr>
            <a:r>
              <a:rPr lang="ru-RU" altLang="ru-RU" sz="1800">
                <a:latin typeface="Arial" panose="020B0604020202020204" pitchFamily="34" charset="0"/>
              </a:rPr>
              <a:t>В</a:t>
            </a:r>
            <a:r>
              <a:rPr lang="ru-RU" altLang="ru-RU" sz="1400">
                <a:latin typeface="Arial" panose="020B0604020202020204" pitchFamily="34" charset="0"/>
              </a:rPr>
              <a:t> пособии рассмотрены физические основы теории дифракции, основные методы рентгеновской дифракционной топографии, высоко разрешающей электронной микроскопии, растровой электронной микроскопии и рентгеновского  микроанализа. В конце каждой главы приводятся контрольные вопросы и задания, а так же рекомендуемая литература. В конце пособия помещен ряд приложений, в которых приводятся сведения, необходимые для успешного овладения изучаемой дисциплиной. Содержание учебного пособия </a:t>
            </a:r>
          </a:p>
          <a:p>
            <a:pPr eaLnBrk="1" hangingPunct="1">
              <a:spcBef>
                <a:spcPct val="0"/>
              </a:spcBef>
              <a:buFontTx/>
              <a:buNone/>
            </a:pPr>
            <a:r>
              <a:rPr lang="ru-RU" altLang="ru-RU" sz="1400">
                <a:latin typeface="Arial" panose="020B0604020202020204" pitchFamily="34" charset="0"/>
              </a:rPr>
              <a:t>соответствует актуальным требованиям Федерального государственного образовательного стандарта высшего образования.</a:t>
            </a:r>
          </a:p>
          <a:p>
            <a:pPr eaLnBrk="1" hangingPunct="1">
              <a:spcBef>
                <a:spcPct val="0"/>
              </a:spcBef>
              <a:buFontTx/>
              <a:buNone/>
            </a:pPr>
            <a:r>
              <a:rPr lang="ru-RU" altLang="ru-RU" sz="1400" i="1">
                <a:latin typeface="Arial" panose="020B0604020202020204" pitchFamily="34" charset="0"/>
              </a:rPr>
              <a:t>Для студентов высших учебных заведений, обучающихся по инженернотехни ческим и естественно научным направлениям.</a:t>
            </a:r>
            <a:endParaRPr lang="ru-RU" altLang="ru-RU" sz="1400">
              <a:latin typeface="Arial" panose="020B0604020202020204" pitchFamily="34" charset="0"/>
            </a:endParaRPr>
          </a:p>
        </p:txBody>
      </p:sp>
      <p:pic>
        <p:nvPicPr>
          <p:cNvPr id="4099" name="Picture 2" descr="E:\2020_03_13\IMG_20200313_0002.jpg">
            <a:extLst>
              <a:ext uri="{FF2B5EF4-FFF2-40B4-BE49-F238E27FC236}">
                <a16:creationId xmlns:a16="http://schemas.microsoft.com/office/drawing/2014/main" id="{4CC85EBA-A177-46E9-9A82-F5E464146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9275"/>
            <a:ext cx="3781425"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532</TotalTime>
  <Words>6230</Words>
  <Application>Microsoft Office PowerPoint</Application>
  <PresentationFormat>Экран (4:3)</PresentationFormat>
  <Paragraphs>160</Paragraphs>
  <Slides>41</Slides>
  <Notes>5</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41</vt:i4>
      </vt:variant>
    </vt:vector>
  </HeadingPairs>
  <TitlesOfParts>
    <vt:vector size="45" baseType="lpstr">
      <vt:lpstr>Arial</vt:lpstr>
      <vt:lpstr>Calibri</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RePack by SPecialiST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Ernest</dc:creator>
  <cp:lastModifiedBy>Эрнест</cp:lastModifiedBy>
  <cp:revision>87</cp:revision>
  <dcterms:created xsi:type="dcterms:W3CDTF">2013-03-10T10:55:05Z</dcterms:created>
  <dcterms:modified xsi:type="dcterms:W3CDTF">2022-09-06T16:38:45Z</dcterms:modified>
</cp:coreProperties>
</file>