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285" r:id="rId2"/>
    <p:sldId id="416" r:id="rId3"/>
    <p:sldId id="423" r:id="rId4"/>
    <p:sldId id="506" r:id="rId5"/>
    <p:sldId id="507" r:id="rId6"/>
    <p:sldId id="521" r:id="rId7"/>
    <p:sldId id="522" r:id="rId8"/>
    <p:sldId id="551" r:id="rId9"/>
    <p:sldId id="547" r:id="rId10"/>
    <p:sldId id="548" r:id="rId11"/>
    <p:sldId id="549" r:id="rId12"/>
    <p:sldId id="553" r:id="rId13"/>
    <p:sldId id="508" r:id="rId14"/>
    <p:sldId id="511" r:id="rId15"/>
    <p:sldId id="512" r:id="rId16"/>
    <p:sldId id="513" r:id="rId17"/>
    <p:sldId id="514" r:id="rId18"/>
    <p:sldId id="515" r:id="rId19"/>
    <p:sldId id="516" r:id="rId20"/>
    <p:sldId id="541" r:id="rId21"/>
    <p:sldId id="497" r:id="rId22"/>
    <p:sldId id="498" r:id="rId23"/>
    <p:sldId id="499" r:id="rId24"/>
    <p:sldId id="500" r:id="rId25"/>
    <p:sldId id="501" r:id="rId26"/>
    <p:sldId id="502" r:id="rId27"/>
    <p:sldId id="503" r:id="rId28"/>
    <p:sldId id="504" r:id="rId29"/>
    <p:sldId id="304" r:id="rId30"/>
    <p:sldId id="360" r:id="rId31"/>
    <p:sldId id="473" r:id="rId32"/>
    <p:sldId id="450" r:id="rId33"/>
    <p:sldId id="316" r:id="rId34"/>
    <p:sldId id="433" r:id="rId35"/>
    <p:sldId id="451" r:id="rId36"/>
    <p:sldId id="309" r:id="rId37"/>
    <p:sldId id="474" r:id="rId38"/>
    <p:sldId id="475" r:id="rId39"/>
    <p:sldId id="477" r:id="rId40"/>
    <p:sldId id="479" r:id="rId41"/>
    <p:sldId id="256" r:id="rId42"/>
    <p:sldId id="286" r:id="rId43"/>
    <p:sldId id="438" r:id="rId44"/>
    <p:sldId id="400" r:id="rId45"/>
    <p:sldId id="402" r:id="rId46"/>
    <p:sldId id="401" r:id="rId47"/>
    <p:sldId id="403" r:id="rId48"/>
    <p:sldId id="404" r:id="rId49"/>
    <p:sldId id="552" r:id="rId50"/>
    <p:sldId id="461" r:id="rId51"/>
    <p:sldId id="410" r:id="rId52"/>
    <p:sldId id="393" r:id="rId53"/>
    <p:sldId id="550" r:id="rId54"/>
    <p:sldId id="399" r:id="rId55"/>
    <p:sldId id="406" r:id="rId56"/>
    <p:sldId id="417" r:id="rId57"/>
    <p:sldId id="358" r:id="rId58"/>
    <p:sldId id="359" r:id="rId59"/>
    <p:sldId id="362" r:id="rId60"/>
    <p:sldId id="456" r:id="rId61"/>
    <p:sldId id="258" r:id="rId62"/>
    <p:sldId id="464" r:id="rId63"/>
    <p:sldId id="465" r:id="rId64"/>
    <p:sldId id="261" r:id="rId65"/>
    <p:sldId id="441" r:id="rId66"/>
    <p:sldId id="344" r:id="rId67"/>
    <p:sldId id="345" r:id="rId68"/>
    <p:sldId id="346" r:id="rId69"/>
    <p:sldId id="408" r:id="rId70"/>
    <p:sldId id="409" r:id="rId71"/>
    <p:sldId id="435" r:id="rId72"/>
    <p:sldId id="369" r:id="rId73"/>
    <p:sldId id="365" r:id="rId74"/>
    <p:sldId id="448" r:id="rId75"/>
    <p:sldId id="440" r:id="rId76"/>
    <p:sldId id="449" r:id="rId77"/>
    <p:sldId id="347" r:id="rId78"/>
    <p:sldId id="407" r:id="rId79"/>
    <p:sldId id="466" r:id="rId80"/>
    <p:sldId id="391" r:id="rId81"/>
    <p:sldId id="392" r:id="rId82"/>
    <p:sldId id="348" r:id="rId83"/>
    <p:sldId id="350" r:id="rId84"/>
    <p:sldId id="349" r:id="rId85"/>
    <p:sldId id="526" r:id="rId86"/>
    <p:sldId id="529" r:id="rId87"/>
    <p:sldId id="530" r:id="rId88"/>
    <p:sldId id="531" r:id="rId89"/>
    <p:sldId id="532" r:id="rId90"/>
    <p:sldId id="534" r:id="rId91"/>
    <p:sldId id="545" r:id="rId92"/>
    <p:sldId id="535" r:id="rId93"/>
    <p:sldId id="536" r:id="rId94"/>
    <p:sldId id="533" r:id="rId95"/>
    <p:sldId id="537" r:id="rId96"/>
    <p:sldId id="538" r:id="rId97"/>
    <p:sldId id="539" r:id="rId98"/>
    <p:sldId id="540" r:id="rId99"/>
    <p:sldId id="544" r:id="rId100"/>
    <p:sldId id="543" r:id="rId101"/>
    <p:sldId id="542" r:id="rId102"/>
    <p:sldId id="434" r:id="rId103"/>
    <p:sldId id="415" r:id="rId104"/>
    <p:sldId id="482" r:id="rId105"/>
    <p:sldId id="483" r:id="rId106"/>
    <p:sldId id="390" r:id="rId107"/>
    <p:sldId id="471" r:id="rId108"/>
    <p:sldId id="472" r:id="rId109"/>
    <p:sldId id="329" r:id="rId110"/>
    <p:sldId id="330" r:id="rId111"/>
    <p:sldId id="446" r:id="rId112"/>
    <p:sldId id="337" r:id="rId113"/>
    <p:sldId id="333" r:id="rId114"/>
    <p:sldId id="334" r:id="rId115"/>
    <p:sldId id="335" r:id="rId116"/>
    <p:sldId id="336" r:id="rId117"/>
    <p:sldId id="332" r:id="rId118"/>
    <p:sldId id="445" r:id="rId119"/>
    <p:sldId id="468" r:id="rId120"/>
    <p:sldId id="343" r:id="rId121"/>
    <p:sldId id="340" r:id="rId122"/>
    <p:sldId id="436" r:id="rId123"/>
    <p:sldId id="341" r:id="rId124"/>
    <p:sldId id="437" r:id="rId125"/>
    <p:sldId id="342" r:id="rId126"/>
    <p:sldId id="383" r:id="rId127"/>
    <p:sldId id="385" r:id="rId128"/>
    <p:sldId id="387" r:id="rId129"/>
    <p:sldId id="389" r:id="rId13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FF"/>
    <a:srgbClr val="0033CC"/>
    <a:srgbClr val="CC00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998" autoAdjust="0"/>
    <p:restoredTop sz="94550" autoAdjust="0"/>
  </p:normalViewPr>
  <p:slideViewPr>
    <p:cSldViewPr>
      <p:cViewPr varScale="1">
        <p:scale>
          <a:sx n="74" d="100"/>
          <a:sy n="74" d="100"/>
        </p:scale>
        <p:origin x="-1680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4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70.wmf"/><Relationship Id="rId1" Type="http://schemas.openxmlformats.org/officeDocument/2006/relationships/image" Target="../media/image9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7" Type="http://schemas.openxmlformats.org/officeDocument/2006/relationships/image" Target="../media/image107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11.wmf"/><Relationship Id="rId7" Type="http://schemas.openxmlformats.org/officeDocument/2006/relationships/image" Target="../media/image115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6" Type="http://schemas.openxmlformats.org/officeDocument/2006/relationships/image" Target="../media/image114.wmf"/><Relationship Id="rId5" Type="http://schemas.openxmlformats.org/officeDocument/2006/relationships/image" Target="../media/image113.wmf"/><Relationship Id="rId4" Type="http://schemas.openxmlformats.org/officeDocument/2006/relationships/image" Target="../media/image112.wmf"/><Relationship Id="rId9" Type="http://schemas.openxmlformats.org/officeDocument/2006/relationships/image" Target="../media/image11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7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png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image" Target="../media/image145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wmf"/><Relationship Id="rId1" Type="http://schemas.openxmlformats.org/officeDocument/2006/relationships/image" Target="../media/image1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image" Target="../media/image153.wmf"/><Relationship Id="rId1" Type="http://schemas.openxmlformats.org/officeDocument/2006/relationships/image" Target="../media/image152.wmf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wmf"/><Relationship Id="rId1" Type="http://schemas.openxmlformats.org/officeDocument/2006/relationships/image" Target="../media/image163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wmf"/><Relationship Id="rId2" Type="http://schemas.openxmlformats.org/officeDocument/2006/relationships/image" Target="../media/image184.wmf"/><Relationship Id="rId1" Type="http://schemas.openxmlformats.org/officeDocument/2006/relationships/image" Target="../media/image183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wmf"/><Relationship Id="rId1" Type="http://schemas.openxmlformats.org/officeDocument/2006/relationships/image" Target="../media/image188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image" Target="../media/image196.wmf"/><Relationship Id="rId1" Type="http://schemas.openxmlformats.org/officeDocument/2006/relationships/image" Target="../media/image19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wmf"/><Relationship Id="rId2" Type="http://schemas.openxmlformats.org/officeDocument/2006/relationships/image" Target="../media/image202.wmf"/><Relationship Id="rId1" Type="http://schemas.openxmlformats.org/officeDocument/2006/relationships/image" Target="../media/image201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wmf"/><Relationship Id="rId1" Type="http://schemas.openxmlformats.org/officeDocument/2006/relationships/image" Target="../media/image204.wmf"/></Relationships>
</file>

<file path=ppt/drawings/_rels/vmlDrawing4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wmf"/><Relationship Id="rId3" Type="http://schemas.openxmlformats.org/officeDocument/2006/relationships/image" Target="../media/image213.wmf"/><Relationship Id="rId7" Type="http://schemas.openxmlformats.org/officeDocument/2006/relationships/image" Target="../media/image217.wmf"/><Relationship Id="rId2" Type="http://schemas.openxmlformats.org/officeDocument/2006/relationships/image" Target="../media/image212.wmf"/><Relationship Id="rId1" Type="http://schemas.openxmlformats.org/officeDocument/2006/relationships/image" Target="../media/image211.wmf"/><Relationship Id="rId6" Type="http://schemas.openxmlformats.org/officeDocument/2006/relationships/image" Target="../media/image216.wmf"/><Relationship Id="rId5" Type="http://schemas.openxmlformats.org/officeDocument/2006/relationships/image" Target="../media/image215.wmf"/><Relationship Id="rId4" Type="http://schemas.openxmlformats.org/officeDocument/2006/relationships/image" Target="../media/image214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E802B92-2CFA-4A75-8469-CA7D124B808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601EC6C-8E22-4F2D-9FA6-AB0071ADB32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260F8C7-44FA-4444-BCA1-8EF73405DB3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B55EB4E1-C2F7-44D7-BD00-D6935211DC5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6D98B286-A074-4021-A7DC-4599C5A74EB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F6B2EA0E-D6E8-46BC-B2C0-79CE5FD86E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D554ED0B-1902-4016-B549-44AF6A475A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9789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48B87363-3D6F-4A61-BA41-4BACA141BE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80951F-56FA-4775-B5B4-F74B34463C38}" type="slidenum">
              <a:rPr lang="ru-RU" altLang="ru-RU"/>
              <a:pPr>
                <a:spcBef>
                  <a:spcPct val="0"/>
                </a:spcBef>
              </a:pPr>
              <a:t>1</a:t>
            </a:fld>
            <a:endParaRPr lang="ru-RU" altLang="ru-RU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581EBBB2-C8FE-473E-B464-D2BCFEADF4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E7F18B9A-F72F-4756-8247-FE9D5CFDA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500BA002-6195-44EA-B887-85D2D65E2E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8FAC27-858C-400B-BDC4-CD91C3418330}" type="slidenum">
              <a:rPr lang="ru-RU" altLang="ru-RU"/>
              <a:pPr>
                <a:spcBef>
                  <a:spcPct val="0"/>
                </a:spcBef>
              </a:pPr>
              <a:t>85</a:t>
            </a:fld>
            <a:endParaRPr lang="ru-RU" altLang="ru-RU"/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549420F5-2DFE-47B8-9E8B-4F00A3BF92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A1557B5E-48C0-44BF-A954-A41F75D6F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id="{606EC224-A0E8-46F4-923F-C3557B8E9E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70D592-B88F-4B47-B906-F338794C0466}" type="slidenum">
              <a:rPr lang="ru-RU" altLang="ru-RU"/>
              <a:pPr>
                <a:spcBef>
                  <a:spcPct val="0"/>
                </a:spcBef>
              </a:pPr>
              <a:t>89</a:t>
            </a:fld>
            <a:endParaRPr lang="ru-RU" altLang="ru-RU"/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F13635B2-7DED-4DEA-9D21-A3800E9E5B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FB2F9CB6-1043-41B9-8D4F-207849945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>
            <a:extLst>
              <a:ext uri="{FF2B5EF4-FFF2-40B4-BE49-F238E27FC236}">
                <a16:creationId xmlns:a16="http://schemas.microsoft.com/office/drawing/2014/main" id="{82842296-C4CD-4388-BA82-8B8F36BCBD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521A16-82D3-4C77-B50D-50F79AEC0823}" type="slidenum">
              <a:rPr lang="ru-RU" altLang="ru-RU"/>
              <a:pPr>
                <a:spcBef>
                  <a:spcPct val="0"/>
                </a:spcBef>
              </a:pPr>
              <a:t>92</a:t>
            </a:fld>
            <a:endParaRPr lang="ru-RU" altLang="ru-RU"/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FD61B390-27EC-40EA-B9E8-1CD09F0B23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9B66B3AB-F026-45AD-9566-B1FD9F5B7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0727CC65-8C23-4ED8-A815-162009FE67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39A837-B1C9-415F-9F02-978537402D2D}" type="slidenum">
              <a:rPr lang="ru-RU" altLang="ru-RU"/>
              <a:pPr>
                <a:spcBef>
                  <a:spcPct val="0"/>
                </a:spcBef>
              </a:pPr>
              <a:t>95</a:t>
            </a:fld>
            <a:endParaRPr lang="ru-RU" altLang="ru-RU"/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95BBE9C0-B504-4C65-9B83-0D927238EE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9DBF165D-17B3-438E-9485-38BE1F008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CA2AADAB-F86E-4487-A28A-23A284AD84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4ECC0D-A77E-4456-BB87-F17C2CFEB959}" type="slidenum">
              <a:rPr lang="ru-RU" altLang="ru-RU"/>
              <a:pPr>
                <a:spcBef>
                  <a:spcPct val="0"/>
                </a:spcBef>
              </a:pPr>
              <a:t>97</a:t>
            </a:fld>
            <a:endParaRPr lang="ru-RU" altLang="ru-RU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F331D1E1-B39A-4687-BD12-770798EA08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C7DB127F-0097-400D-8099-A3FFDE52C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50D6E100-13F6-4E70-BE22-FA99AC185A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7D03F9-EA83-4B93-B0D1-737868251162}" type="slidenum">
              <a:rPr lang="ru-RU" altLang="ru-RU"/>
              <a:pPr>
                <a:spcBef>
                  <a:spcPct val="0"/>
                </a:spcBef>
              </a:pPr>
              <a:t>104</a:t>
            </a:fld>
            <a:endParaRPr lang="ru-RU" altLang="ru-RU"/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10A06A65-175D-4AE2-B3F5-4F312A0C18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3118ED79-92A3-4D35-A315-A359FFB0B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2C573686-94BF-4393-80AD-30A624063F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0E8C66-6621-4F7F-AC6B-DD3818ABE631}" type="slidenum">
              <a:rPr lang="ru-RU" altLang="ru-RU"/>
              <a:pPr>
                <a:spcBef>
                  <a:spcPct val="0"/>
                </a:spcBef>
              </a:pPr>
              <a:t>105</a:t>
            </a:fld>
            <a:endParaRPr lang="ru-RU" altLang="ru-RU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3AE51B86-FF6F-45B4-BB5E-35B364B18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991023EE-A4DB-450F-80C5-C9D50308E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>
            <a:extLst>
              <a:ext uri="{FF2B5EF4-FFF2-40B4-BE49-F238E27FC236}">
                <a16:creationId xmlns:a16="http://schemas.microsoft.com/office/drawing/2014/main" id="{AC842F1F-9696-44E7-8B1D-BDFBFFEF15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9B109F-0AE7-4C6A-A0BB-2CA5978E4FDB}" type="slidenum">
              <a:rPr lang="ru-RU" altLang="ru-RU"/>
              <a:pPr>
                <a:spcBef>
                  <a:spcPct val="0"/>
                </a:spcBef>
              </a:pPr>
              <a:t>111</a:t>
            </a:fld>
            <a:endParaRPr lang="ru-RU" altLang="ru-RU"/>
          </a:p>
        </p:txBody>
      </p:sp>
      <p:sp>
        <p:nvSpPr>
          <p:cNvPr id="180227" name="Rectangle 2">
            <a:extLst>
              <a:ext uri="{FF2B5EF4-FFF2-40B4-BE49-F238E27FC236}">
                <a16:creationId xmlns:a16="http://schemas.microsoft.com/office/drawing/2014/main" id="{9A262428-E5BE-4B46-9CAF-0E3586D35A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714855A8-102B-4B01-BAD8-726FED7887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>
            <a:extLst>
              <a:ext uri="{FF2B5EF4-FFF2-40B4-BE49-F238E27FC236}">
                <a16:creationId xmlns:a16="http://schemas.microsoft.com/office/drawing/2014/main" id="{3E8E89BD-EE70-4B84-BE31-E313407EE36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33DE5C-B175-4395-8E59-4B956E917708}" type="slidenum">
              <a:rPr lang="ru-RU" altLang="ru-RU" b="0"/>
              <a:pPr algn="r" eaLnBrk="1" hangingPunct="1">
                <a:spcBef>
                  <a:spcPct val="0"/>
                </a:spcBef>
              </a:pPr>
              <a:t>112</a:t>
            </a:fld>
            <a:endParaRPr lang="ru-RU" altLang="ru-RU" b="0"/>
          </a:p>
        </p:txBody>
      </p:sp>
      <p:sp>
        <p:nvSpPr>
          <p:cNvPr id="182275" name="Rectangle 2">
            <a:extLst>
              <a:ext uri="{FF2B5EF4-FFF2-40B4-BE49-F238E27FC236}">
                <a16:creationId xmlns:a16="http://schemas.microsoft.com/office/drawing/2014/main" id="{06346FDE-2A48-4704-8E4F-4550E49141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>
            <a:extLst>
              <a:ext uri="{FF2B5EF4-FFF2-40B4-BE49-F238E27FC236}">
                <a16:creationId xmlns:a16="http://schemas.microsoft.com/office/drawing/2014/main" id="{62D3DEF3-55EC-4733-9A15-D74B3634C6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>
            <a:extLst>
              <a:ext uri="{FF2B5EF4-FFF2-40B4-BE49-F238E27FC236}">
                <a16:creationId xmlns:a16="http://schemas.microsoft.com/office/drawing/2014/main" id="{EE9E85FD-AD3C-4733-A779-9F85E4FC933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4858AC-ECCC-4178-8DD4-6D3444841D43}" type="slidenum">
              <a:rPr lang="ru-RU" altLang="ru-RU" b="0"/>
              <a:pPr algn="r" eaLnBrk="1" hangingPunct="1">
                <a:spcBef>
                  <a:spcPct val="0"/>
                </a:spcBef>
              </a:pPr>
              <a:t>113</a:t>
            </a:fld>
            <a:endParaRPr lang="ru-RU" altLang="ru-RU" b="0"/>
          </a:p>
        </p:txBody>
      </p:sp>
      <p:sp>
        <p:nvSpPr>
          <p:cNvPr id="184323" name="Rectangle 2">
            <a:extLst>
              <a:ext uri="{FF2B5EF4-FFF2-40B4-BE49-F238E27FC236}">
                <a16:creationId xmlns:a16="http://schemas.microsoft.com/office/drawing/2014/main" id="{C2ED55E5-A633-43FD-BE18-1250BC8ABE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>
            <a:extLst>
              <a:ext uri="{FF2B5EF4-FFF2-40B4-BE49-F238E27FC236}">
                <a16:creationId xmlns:a16="http://schemas.microsoft.com/office/drawing/2014/main" id="{71CA5B07-E744-4681-9BCF-C187C2ECB7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22CB8AA1-B841-49E0-B3EB-8E282E3FD20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43B5B17-54CD-49A1-9D03-DBB7634F28D4}" type="slidenum">
              <a:rPr lang="ru-RU" altLang="ru-RU" b="0"/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 b="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17C38B37-7A19-46CC-9322-D0B1E0CDD2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990D1FBA-BC91-4D7B-ADAF-1797F9564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>
            <a:extLst>
              <a:ext uri="{FF2B5EF4-FFF2-40B4-BE49-F238E27FC236}">
                <a16:creationId xmlns:a16="http://schemas.microsoft.com/office/drawing/2014/main" id="{13E68104-CAD1-4A36-8EF4-70C3585F07D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2D2165-CDE2-4D4E-882B-AAE3016E3D92}" type="slidenum">
              <a:rPr lang="ru-RU" altLang="ru-RU" b="0"/>
              <a:pPr algn="r" eaLnBrk="1" hangingPunct="1">
                <a:spcBef>
                  <a:spcPct val="0"/>
                </a:spcBef>
              </a:pPr>
              <a:t>114</a:t>
            </a:fld>
            <a:endParaRPr lang="ru-RU" altLang="ru-RU" b="0"/>
          </a:p>
        </p:txBody>
      </p:sp>
      <p:sp>
        <p:nvSpPr>
          <p:cNvPr id="186371" name="Rectangle 2">
            <a:extLst>
              <a:ext uri="{FF2B5EF4-FFF2-40B4-BE49-F238E27FC236}">
                <a16:creationId xmlns:a16="http://schemas.microsoft.com/office/drawing/2014/main" id="{63F38B84-CC3F-4F71-AC9F-DB61B4A7FA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>
            <a:extLst>
              <a:ext uri="{FF2B5EF4-FFF2-40B4-BE49-F238E27FC236}">
                <a16:creationId xmlns:a16="http://schemas.microsoft.com/office/drawing/2014/main" id="{F456013D-02A7-4144-8BD2-0A96DF6572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>
            <a:extLst>
              <a:ext uri="{FF2B5EF4-FFF2-40B4-BE49-F238E27FC236}">
                <a16:creationId xmlns:a16="http://schemas.microsoft.com/office/drawing/2014/main" id="{400BDE4A-8320-4C0C-A71A-5A7312FC0A5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4A13A0-5F71-49CB-BFAD-482598B83E18}" type="slidenum">
              <a:rPr lang="ru-RU" altLang="ru-RU" b="0"/>
              <a:pPr algn="r" eaLnBrk="1" hangingPunct="1">
                <a:spcBef>
                  <a:spcPct val="0"/>
                </a:spcBef>
              </a:pPr>
              <a:t>115</a:t>
            </a:fld>
            <a:endParaRPr lang="ru-RU" altLang="ru-RU" b="0"/>
          </a:p>
        </p:txBody>
      </p:sp>
      <p:sp>
        <p:nvSpPr>
          <p:cNvPr id="188419" name="Rectangle 2">
            <a:extLst>
              <a:ext uri="{FF2B5EF4-FFF2-40B4-BE49-F238E27FC236}">
                <a16:creationId xmlns:a16="http://schemas.microsoft.com/office/drawing/2014/main" id="{93503456-2C9A-408C-8791-CE6ADA4129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>
            <a:extLst>
              <a:ext uri="{FF2B5EF4-FFF2-40B4-BE49-F238E27FC236}">
                <a16:creationId xmlns:a16="http://schemas.microsoft.com/office/drawing/2014/main" id="{4462D2F3-9F3D-482E-8F92-124E7F874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>
            <a:extLst>
              <a:ext uri="{FF2B5EF4-FFF2-40B4-BE49-F238E27FC236}">
                <a16:creationId xmlns:a16="http://schemas.microsoft.com/office/drawing/2014/main" id="{8D6B8305-FE17-42DF-AA5C-38BE282894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43A57C-0AA1-4B14-9214-C88FB7DB371D}" type="slidenum">
              <a:rPr lang="ru-RU" altLang="ru-RU" b="0"/>
              <a:pPr algn="r" eaLnBrk="1" hangingPunct="1">
                <a:spcBef>
                  <a:spcPct val="0"/>
                </a:spcBef>
              </a:pPr>
              <a:t>116</a:t>
            </a:fld>
            <a:endParaRPr lang="ru-RU" altLang="ru-RU" b="0"/>
          </a:p>
        </p:txBody>
      </p:sp>
      <p:sp>
        <p:nvSpPr>
          <p:cNvPr id="190467" name="Rectangle 2">
            <a:extLst>
              <a:ext uri="{FF2B5EF4-FFF2-40B4-BE49-F238E27FC236}">
                <a16:creationId xmlns:a16="http://schemas.microsoft.com/office/drawing/2014/main" id="{46B626C9-443B-433C-B717-E193DE879B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>
            <a:extLst>
              <a:ext uri="{FF2B5EF4-FFF2-40B4-BE49-F238E27FC236}">
                <a16:creationId xmlns:a16="http://schemas.microsoft.com/office/drawing/2014/main" id="{0DE2475C-CF16-4AF8-89B8-A9FFE9B459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77134FB7-FA6C-4597-A8C7-39609478F19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51EDB8-859A-432A-BFBD-07A1EDF60B9C}" type="slidenum">
              <a:rPr lang="ru-RU" altLang="ru-RU" b="0"/>
              <a:pPr algn="r" eaLnBrk="1" hangingPunct="1">
                <a:spcBef>
                  <a:spcPct val="0"/>
                </a:spcBef>
              </a:pPr>
              <a:t>117</a:t>
            </a:fld>
            <a:endParaRPr lang="ru-RU" altLang="ru-RU" b="0"/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26BCDC60-3270-4715-ABF1-1D960BC0A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BD392663-B3DF-4A52-85C3-DD54EEC94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>
            <a:extLst>
              <a:ext uri="{FF2B5EF4-FFF2-40B4-BE49-F238E27FC236}">
                <a16:creationId xmlns:a16="http://schemas.microsoft.com/office/drawing/2014/main" id="{DEDBB24C-D3CD-44E7-A967-885364D24C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>
            <a:extLst>
              <a:ext uri="{FF2B5EF4-FFF2-40B4-BE49-F238E27FC236}">
                <a16:creationId xmlns:a16="http://schemas.microsoft.com/office/drawing/2014/main" id="{E8C04201-FF4C-4E38-B9ED-66D717302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2772" name="Номер слайда 3">
            <a:extLst>
              <a:ext uri="{FF2B5EF4-FFF2-40B4-BE49-F238E27FC236}">
                <a16:creationId xmlns:a16="http://schemas.microsoft.com/office/drawing/2014/main" id="{9DABBD94-6BDE-42FB-9D35-A57C40ECE3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F3CF64-FB7F-4D61-B869-C78751C18509}" type="slidenum">
              <a:rPr lang="ru-RU" altLang="ru-RU" b="0"/>
              <a:pPr/>
              <a:t>20</a:t>
            </a:fld>
            <a:endParaRPr lang="ru-RU" altLang="ru-RU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3628C55D-5A89-4CDA-AC05-9234E12FF1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F75069-B34E-4F32-8A2A-C28398E4FE7F}" type="slidenum">
              <a:rPr lang="ru-RU" altLang="ru-RU"/>
              <a:pPr>
                <a:spcBef>
                  <a:spcPct val="0"/>
                </a:spcBef>
              </a:pPr>
              <a:t>41</a:t>
            </a:fld>
            <a:endParaRPr lang="ru-RU" altLang="ru-RU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68B4460B-8163-4E40-8BF2-5755D64FD6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9A7B04CF-5A57-4A55-8F51-6ED831EBC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B4F3711A-B872-470A-A1A9-A3D6191C5D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D3E341-EE14-432F-87B7-CD2A83610188}" type="slidenum">
              <a:rPr lang="ru-RU" altLang="ru-RU"/>
              <a:pPr>
                <a:spcBef>
                  <a:spcPct val="0"/>
                </a:spcBef>
              </a:pPr>
              <a:t>42</a:t>
            </a:fld>
            <a:endParaRPr lang="ru-RU" altLang="ru-RU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DC97C5EE-0D95-4B9D-BDEB-1571BBC034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EB7142DE-395D-4570-A09C-EA86801DB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25B1E41E-FADC-46F5-AAEE-8B841CC751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CCA7D60-DA5D-4C74-B3D5-B707019210A6}" type="slidenum">
              <a:rPr lang="ru-RU" altLang="ru-RU" b="0"/>
              <a:pPr algn="r" eaLnBrk="1" hangingPunct="1">
                <a:spcBef>
                  <a:spcPct val="0"/>
                </a:spcBef>
              </a:pPr>
              <a:t>49</a:t>
            </a:fld>
            <a:endParaRPr lang="ru-RU" altLang="ru-RU" b="0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428DA7FD-51E4-4C4C-AAE8-FF17E18CB0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765E782C-C6A8-496D-A936-89C553468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006AAFA4-96FC-449F-879C-9330B94DC25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4EC82B-D036-4728-A434-017F155321B2}" type="slidenum">
              <a:rPr lang="ru-RU" altLang="ru-RU" b="0"/>
              <a:pPr algn="r" eaLnBrk="1" hangingPunct="1">
                <a:spcBef>
                  <a:spcPct val="0"/>
                </a:spcBef>
              </a:pPr>
              <a:t>58</a:t>
            </a:fld>
            <a:endParaRPr lang="ru-RU" altLang="ru-RU" b="0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B62AE870-D7EC-4B35-91FA-D2CEC71581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A1A7C08E-D0C9-4871-BBD5-F154CDD1D6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5E9B7CC0-238E-440C-ACAB-6E16D935A6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3E708A-7666-4615-879C-9FCFEFBF13AC}" type="slidenum">
              <a:rPr lang="ru-RU" altLang="ru-RU"/>
              <a:pPr>
                <a:spcBef>
                  <a:spcPct val="0"/>
                </a:spcBef>
              </a:pPr>
              <a:t>61</a:t>
            </a:fld>
            <a:endParaRPr lang="ru-RU" altLang="ru-RU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1CAD7F0C-2C46-41A8-86F8-D8B8F8D3F5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9BA7F406-FC7D-48B1-A430-39C360005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F2AF05D6-93A2-473B-AC8C-9B720A0C8E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908300-577F-4F3A-8321-07D520F2439B}" type="slidenum">
              <a:rPr lang="ru-RU" altLang="ru-RU"/>
              <a:pPr>
                <a:spcBef>
                  <a:spcPct val="0"/>
                </a:spcBef>
              </a:pPr>
              <a:t>64</a:t>
            </a:fld>
            <a:endParaRPr lang="ru-RU" altLang="ru-RU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6307C97C-8BC6-468B-8297-7EB5E7B18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16042904-99A7-4494-88E2-9FBEAC50B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F6AD07-9521-464C-99D6-337EFD0FB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D0FDA9-24FD-42EF-B36D-43FEE849C3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B9BA28-6209-4270-B00C-70BFDA4C29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6A39D-A219-465F-8C1C-6D206FF6B0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014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CB1E08-C909-4610-85CF-993EFFFB1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50A0BA-7E6B-4EC0-9ECE-B50E7C5922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C3E7EE-5588-4B67-8810-D77BE5819E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9D567-7C93-4C34-A881-8E53621909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200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B7EC18-4CBA-41A7-A19D-26DA1D9B1C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93EDEB-043B-404C-BDAE-424D8EC3C4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F8B915-5D69-4EF8-841C-28619AAD02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5F79A-075B-41AD-A1B3-65D2D375DE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449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16B037-7C78-426A-A4EC-AD34681DE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4E9F12-F8A5-4D94-9C2F-C2745382D1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BC07FC-B0CF-47B3-ABF6-27F324CAC3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FF2B6-B485-4C0F-B04A-700086850E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069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1E8103-CF67-4A14-A446-BB4C2B750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D96FDC-BBA0-48EF-B588-470E9A53DB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EAAE99-21C6-49C1-A940-D55A288B9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0D45D-6EBF-42C2-BAB7-63AD16AB12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054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C0AA55-4F70-4BE0-91FD-74424C9EEA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ADACA-E951-4831-8504-717ADB4B30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CAD013-B6C6-4CF4-92F1-693276B127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9C280-B183-43AC-9AE1-DF5991BD82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4563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B806E4-DDFD-4E15-8BC9-5F3ACBAD22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492DF4-2AF5-43FE-B297-102C59D5B1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BA63CE3-1B1A-4368-B228-54639BE455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B75A7-6A39-4F45-896D-E1EE1B0D14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509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FC208B9-F989-4E9F-9B3A-FEC2518420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BFD9891-3872-4A1A-9C14-9DD8559F5F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D5B1458-D9A9-4A1A-BA7E-D26A9BCAEF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8D987-ED6C-408A-AC20-6F2B586956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9824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864BAC-E297-4816-8908-C8AD40E93C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BBCBEC-C49C-4801-A6B8-601D6A5F0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9020FA-5D9C-462E-8E06-2CD7048258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936B2-2B9D-4C42-A2DB-9DF47973CE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480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16639-2762-4589-80D3-C970CCAB70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FECA84-CCC6-46FB-8D7D-80AEF30CD5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CA8E5F-5CD7-490B-86B1-FA8066B7A6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37683-ACF7-4BB2-AD36-B5267C9A3B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506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83B60-AC48-4E24-A95F-12336676B2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52250C-55D0-44A9-8E63-C18F5C622B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A6F8C7-F323-42AD-9F3D-93C07834D4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3E45-2F72-4CF5-9724-BA8B30139C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021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33E55FE-45CB-4386-83AB-2FCECEA81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DD4EA01-FB92-4E01-8907-ECF731BB8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3242A5A-754B-4CDC-AF0A-67F5B75897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696F0B3-5C6C-4591-931B-0F9A10246DF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31E917-A788-48A9-8542-A950C70C45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/>
            </a:lvl1pPr>
          </a:lstStyle>
          <a:p>
            <a:pPr>
              <a:defRPr/>
            </a:pPr>
            <a:fld id="{600A41DB-1AEA-414B-AAE9-8ED1A80B74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tif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tiff"/><Relationship Id="rId2" Type="http://schemas.openxmlformats.org/officeDocument/2006/relationships/image" Target="../media/image208.tif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4.bin"/><Relationship Id="rId13" Type="http://schemas.openxmlformats.org/officeDocument/2006/relationships/image" Target="../media/image215.wmf"/><Relationship Id="rId18" Type="http://schemas.openxmlformats.org/officeDocument/2006/relationships/oleObject" Target="../embeddings/oleObject99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2.wmf"/><Relationship Id="rId12" Type="http://schemas.openxmlformats.org/officeDocument/2006/relationships/oleObject" Target="../embeddings/oleObject96.bin"/><Relationship Id="rId17" Type="http://schemas.openxmlformats.org/officeDocument/2006/relationships/image" Target="../media/image217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98.bin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93.bin"/><Relationship Id="rId11" Type="http://schemas.openxmlformats.org/officeDocument/2006/relationships/image" Target="../media/image214.wmf"/><Relationship Id="rId5" Type="http://schemas.openxmlformats.org/officeDocument/2006/relationships/image" Target="../media/image211.wmf"/><Relationship Id="rId15" Type="http://schemas.openxmlformats.org/officeDocument/2006/relationships/image" Target="../media/image216.wmf"/><Relationship Id="rId10" Type="http://schemas.openxmlformats.org/officeDocument/2006/relationships/oleObject" Target="../embeddings/oleObject95.bin"/><Relationship Id="rId19" Type="http://schemas.openxmlformats.org/officeDocument/2006/relationships/image" Target="../media/image218.wmf"/><Relationship Id="rId4" Type="http://schemas.openxmlformats.org/officeDocument/2006/relationships/oleObject" Target="../embeddings/oleObject92.bin"/><Relationship Id="rId9" Type="http://schemas.openxmlformats.org/officeDocument/2006/relationships/image" Target="../media/image213.wmf"/><Relationship Id="rId14" Type="http://schemas.openxmlformats.org/officeDocument/2006/relationships/oleObject" Target="../embeddings/oleObject97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100.bin"/><Relationship Id="rId5" Type="http://schemas.openxmlformats.org/officeDocument/2006/relationships/image" Target="../media/image235.jpeg"/><Relationship Id="rId4" Type="http://schemas.openxmlformats.org/officeDocument/2006/relationships/hyperlink" Target="http://ru.wikipedia.org/wiki/%D0%A4%D0%B0%D0%B9%D0%BB:Fourier2.jpg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Wilhelm_Conrad_R%C3%B6ntgen_(1845--1923)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01.bin"/><Relationship Id="rId4" Type="http://schemas.openxmlformats.org/officeDocument/2006/relationships/image" Target="../media/image23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02.bin"/><Relationship Id="rId4" Type="http://schemas.openxmlformats.org/officeDocument/2006/relationships/image" Target="../media/image239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hyperlink" Target="https://commons.wikimedia.org/wiki/File:Zernike.jpg?uselang=ru" TargetMode="Externa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http://wiki.web.ru/images/thumb/f/f2/Belov2.jpg/230px-Belov2.jpg" TargetMode="External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http://www.rbyoga.ru/book_author/author913.jpg" TargetMode="External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4.jpe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openxmlformats.org/officeDocument/2006/relationships/image" Target="../media/image41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11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58.png"/><Relationship Id="rId7" Type="http://schemas.openxmlformats.org/officeDocument/2006/relationships/image" Target="../media/image55.wmf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60.png"/><Relationship Id="rId10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openxmlformats.org/officeDocument/2006/relationships/image" Target="../media/image56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6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commons.wikimedia.org/wiki/File:Two-Slit_Diffraction.png?uselang=r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7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oleObject" Target="../embeddings/oleObject19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4.jpeg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3.jpe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72.jpeg"/><Relationship Id="rId15" Type="http://schemas.openxmlformats.org/officeDocument/2006/relationships/image" Target="../media/image78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70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46.png"/><Relationship Id="rId7" Type="http://schemas.openxmlformats.org/officeDocument/2006/relationships/image" Target="../media/image79.wmf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81.wmf"/><Relationship Id="rId5" Type="http://schemas.openxmlformats.org/officeDocument/2006/relationships/image" Target="../media/image83.png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82.png"/><Relationship Id="rId9" Type="http://schemas.openxmlformats.org/officeDocument/2006/relationships/image" Target="../media/image8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5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87.jpe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26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71.jpeg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91.wmf"/><Relationship Id="rId4" Type="http://schemas.openxmlformats.org/officeDocument/2006/relationships/image" Target="../media/image92.jpeg"/><Relationship Id="rId9" Type="http://schemas.openxmlformats.org/officeDocument/2006/relationships/oleObject" Target="../embeddings/oleObject29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94.png"/><Relationship Id="rId4" Type="http://schemas.openxmlformats.org/officeDocument/2006/relationships/image" Target="../media/image93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98.wmf"/><Relationship Id="rId4" Type="http://schemas.openxmlformats.org/officeDocument/2006/relationships/oleObject" Target="../embeddings/oleObject3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99.wmf"/><Relationship Id="rId4" Type="http://schemas.openxmlformats.org/officeDocument/2006/relationships/oleObject" Target="../embeddings/oleObject34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107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104.wmf"/><Relationship Id="rId17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6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1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103.wmf"/><Relationship Id="rId4" Type="http://schemas.openxmlformats.org/officeDocument/2006/relationships/image" Target="../media/image108.png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105.w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113.wmf"/><Relationship Id="rId18" Type="http://schemas.openxmlformats.org/officeDocument/2006/relationships/oleObject" Target="../embeddings/oleObject50.bin"/><Relationship Id="rId3" Type="http://schemas.openxmlformats.org/officeDocument/2006/relationships/image" Target="../media/image118.jpeg"/><Relationship Id="rId21" Type="http://schemas.openxmlformats.org/officeDocument/2006/relationships/image" Target="../media/image117.wmf"/><Relationship Id="rId7" Type="http://schemas.openxmlformats.org/officeDocument/2006/relationships/image" Target="../media/image110.wmf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11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9.bin"/><Relationship Id="rId20" Type="http://schemas.openxmlformats.org/officeDocument/2006/relationships/oleObject" Target="../embeddings/oleObject51.bin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112.wmf"/><Relationship Id="rId5" Type="http://schemas.openxmlformats.org/officeDocument/2006/relationships/image" Target="../media/image109.wmf"/><Relationship Id="rId15" Type="http://schemas.openxmlformats.org/officeDocument/2006/relationships/image" Target="../media/image114.wmf"/><Relationship Id="rId10" Type="http://schemas.openxmlformats.org/officeDocument/2006/relationships/oleObject" Target="../embeddings/oleObject46.bin"/><Relationship Id="rId19" Type="http://schemas.openxmlformats.org/officeDocument/2006/relationships/image" Target="../media/image116.w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111.wmf"/><Relationship Id="rId14" Type="http://schemas.openxmlformats.org/officeDocument/2006/relationships/oleObject" Target="../embeddings/oleObject48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117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55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3" Type="http://schemas.openxmlformats.org/officeDocument/2006/relationships/image" Target="../media/image130.jpeg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28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136.png"/><Relationship Id="rId7" Type="http://schemas.openxmlformats.org/officeDocument/2006/relationships/image" Target="../media/image1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133.w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13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7.wmf"/><Relationship Id="rId7" Type="http://schemas.openxmlformats.org/officeDocument/2006/relationships/image" Target="../media/image1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62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65.bin"/><Relationship Id="rId5" Type="http://schemas.openxmlformats.org/officeDocument/2006/relationships/image" Target="../media/image149.wmf"/><Relationship Id="rId4" Type="http://schemas.openxmlformats.org/officeDocument/2006/relationships/oleObject" Target="../embeddings/oleObject64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image" Target="../media/image156.wmf"/><Relationship Id="rId3" Type="http://schemas.openxmlformats.org/officeDocument/2006/relationships/image" Target="../media/image158.png"/><Relationship Id="rId7" Type="http://schemas.openxmlformats.org/officeDocument/2006/relationships/image" Target="../media/image153.wmf"/><Relationship Id="rId12" Type="http://schemas.openxmlformats.org/officeDocument/2006/relationships/oleObject" Target="../embeddings/oleObject7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155.wmf"/><Relationship Id="rId5" Type="http://schemas.openxmlformats.org/officeDocument/2006/relationships/image" Target="../media/image152.wmf"/><Relationship Id="rId15" Type="http://schemas.openxmlformats.org/officeDocument/2006/relationships/image" Target="../media/image157.wmf"/><Relationship Id="rId10" Type="http://schemas.openxmlformats.org/officeDocument/2006/relationships/oleObject" Target="../embeddings/oleObject69.bin"/><Relationship Id="rId4" Type="http://schemas.openxmlformats.org/officeDocument/2006/relationships/oleObject" Target="../embeddings/oleObject66.bin"/><Relationship Id="rId9" Type="http://schemas.openxmlformats.org/officeDocument/2006/relationships/image" Target="../media/image154.wmf"/><Relationship Id="rId14" Type="http://schemas.openxmlformats.org/officeDocument/2006/relationships/oleObject" Target="../embeddings/oleObject71.bin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2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59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60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12" Type="http://schemas.openxmlformats.org/officeDocument/2006/relationships/image" Target="../media/image16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68.jpeg"/><Relationship Id="rId11" Type="http://schemas.openxmlformats.org/officeDocument/2006/relationships/oleObject" Target="../embeddings/oleObject75.bin"/><Relationship Id="rId5" Type="http://schemas.openxmlformats.org/officeDocument/2006/relationships/image" Target="../media/image167.jpeg"/><Relationship Id="rId10" Type="http://schemas.openxmlformats.org/officeDocument/2006/relationships/image" Target="../media/image163.wmf"/><Relationship Id="rId4" Type="http://schemas.openxmlformats.org/officeDocument/2006/relationships/image" Target="../media/image166.jpeg"/><Relationship Id="rId9" Type="http://schemas.openxmlformats.org/officeDocument/2006/relationships/oleObject" Target="../embeddings/oleObject74.bin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wmf"/><Relationship Id="rId3" Type="http://schemas.openxmlformats.org/officeDocument/2006/relationships/image" Target="../media/image172.png"/><Relationship Id="rId7" Type="http://schemas.openxmlformats.org/officeDocument/2006/relationships/oleObject" Target="../embeddings/oleObject7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76.wmf"/><Relationship Id="rId5" Type="http://schemas.openxmlformats.org/officeDocument/2006/relationships/oleObject" Target="../embeddings/oleObject77.bin"/><Relationship Id="rId4" Type="http://schemas.openxmlformats.org/officeDocument/2006/relationships/image" Target="../media/image178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78.bin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image" Target="../media/image186.png"/><Relationship Id="rId7" Type="http://schemas.openxmlformats.org/officeDocument/2006/relationships/image" Target="../media/image18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80.bin"/><Relationship Id="rId5" Type="http://schemas.openxmlformats.org/officeDocument/2006/relationships/image" Target="../media/image183.wmf"/><Relationship Id="rId4" Type="http://schemas.openxmlformats.org/officeDocument/2006/relationships/oleObject" Target="../embeddings/oleObject79.bin"/><Relationship Id="rId9" Type="http://schemas.openxmlformats.org/officeDocument/2006/relationships/image" Target="../media/image185.w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tif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8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82.bin"/><Relationship Id="rId5" Type="http://schemas.openxmlformats.org/officeDocument/2006/relationships/image" Target="../media/image191.jpeg"/><Relationship Id="rId10" Type="http://schemas.openxmlformats.org/officeDocument/2006/relationships/image" Target="../media/image186.png"/><Relationship Id="rId4" Type="http://schemas.openxmlformats.org/officeDocument/2006/relationships/image" Target="../media/image190.png"/><Relationship Id="rId9" Type="http://schemas.openxmlformats.org/officeDocument/2006/relationships/image" Target="../media/image189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85.bin"/><Relationship Id="rId5" Type="http://schemas.openxmlformats.org/officeDocument/2006/relationships/image" Target="../media/image195.wmf"/><Relationship Id="rId10" Type="http://schemas.openxmlformats.org/officeDocument/2006/relationships/image" Target="../media/image197.wmf"/><Relationship Id="rId4" Type="http://schemas.openxmlformats.org/officeDocument/2006/relationships/oleObject" Target="../embeddings/oleObject84.bin"/><Relationship Id="rId9" Type="http://schemas.openxmlformats.org/officeDocument/2006/relationships/oleObject" Target="../embeddings/oleObject86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0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88.bin"/><Relationship Id="rId5" Type="http://schemas.openxmlformats.org/officeDocument/2006/relationships/image" Target="../media/image201.wmf"/><Relationship Id="rId4" Type="http://schemas.openxmlformats.org/officeDocument/2006/relationships/oleObject" Target="../embeddings/oleObject87.bin"/><Relationship Id="rId9" Type="http://schemas.openxmlformats.org/officeDocument/2006/relationships/image" Target="../media/image203.w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7" Type="http://schemas.openxmlformats.org/officeDocument/2006/relationships/image" Target="../media/image20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03.wmf"/><Relationship Id="rId5" Type="http://schemas.openxmlformats.org/officeDocument/2006/relationships/oleObject" Target="../embeddings/oleObject91.bin"/><Relationship Id="rId4" Type="http://schemas.openxmlformats.org/officeDocument/2006/relationships/image" Target="../media/image204.w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683F3449-4198-44C9-9D39-92BC8C1BB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57338"/>
            <a:ext cx="9144000" cy="261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3333FF"/>
                </a:solidFill>
              </a:rPr>
              <a:t>1. ФИЗИЧЕСКИЕ ОСНОВЫ ДИФРАКЦИОННЫХ МЕТОДОВ ИССЛЕДОВАНИЯ</a:t>
            </a:r>
            <a:endParaRPr lang="en-US" altLang="ru-RU" sz="480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</a:rPr>
              <a:t>(некоторые аспекты)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N:\К новоой книге\Новая книга\Рис\Объекты и их Фурье-образы\Узловой ряд и его образ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1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134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N:\К новоой книге\Новая книга\Рис\Топограммы\Рис.7.27.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5" y="1772816"/>
            <a:ext cx="886340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8155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N:\К новоой книге\Новая книга\Рис\Топограммы\СТ идеального кристалла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310313" cy="30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67" name="Picture 3" descr="N:\К новоой книге\Новая книга\Рис\Топограммы\Секционное изображение дислокации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56992"/>
            <a:ext cx="284797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711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Box 1">
            <a:extLst>
              <a:ext uri="{FF2B5EF4-FFF2-40B4-BE49-F238E27FC236}">
                <a16:creationId xmlns:a16="http://schemas.microsoft.com/office/drawing/2014/main" id="{BBC656C2-D410-4C1A-A99B-DF3F7A928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1125538"/>
            <a:ext cx="9161463" cy="3784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>
                <a:solidFill>
                  <a:srgbClr val="0033CC"/>
                </a:solidFill>
              </a:rPr>
              <a:t>Фазу волны мы не видим из анализа интенсивности рассеянной волны!!!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6" descr="chest xray">
            <a:extLst>
              <a:ext uri="{FF2B5EF4-FFF2-40B4-BE49-F238E27FC236}">
                <a16:creationId xmlns:a16="http://schemas.microsoft.com/office/drawing/2014/main" id="{B9AC31F3-3F0F-4F1B-82EB-FA51B8297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196975"/>
            <a:ext cx="603885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2">
            <a:extLst>
              <a:ext uri="{FF2B5EF4-FFF2-40B4-BE49-F238E27FC236}">
                <a16:creationId xmlns:a16="http://schemas.microsoft.com/office/drawing/2014/main" id="{30245699-0DE3-43D3-8BB4-D6EE5C33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/>
              <a:t>Амплитудный контраст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0" name="Rectangle 36">
            <a:extLst>
              <a:ext uri="{FF2B5EF4-FFF2-40B4-BE49-F238E27FC236}">
                <a16:creationId xmlns:a16="http://schemas.microsoft.com/office/drawing/2014/main" id="{E0F14976-D14A-4E0B-B5C0-4B22187E0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627688"/>
            <a:ext cx="3311525" cy="361950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7939" name="Rectangle 6">
            <a:extLst>
              <a:ext uri="{FF2B5EF4-FFF2-40B4-BE49-F238E27FC236}">
                <a16:creationId xmlns:a16="http://schemas.microsoft.com/office/drawing/2014/main" id="{E90F6236-6827-4BB7-8F49-9531B583C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7940" name="Rectangle 7">
            <a:extLst>
              <a:ext uri="{FF2B5EF4-FFF2-40B4-BE49-F238E27FC236}">
                <a16:creationId xmlns:a16="http://schemas.microsoft.com/office/drawing/2014/main" id="{0C3E18D4-672D-458E-970F-608FBAD6C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5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205" name="Rectangle 10">
            <a:extLst>
              <a:ext uri="{FF2B5EF4-FFF2-40B4-BE49-F238E27FC236}">
                <a16:creationId xmlns:a16="http://schemas.microsoft.com/office/drawing/2014/main" id="{009CD4CF-6FCF-40A6-B289-F7EDB5BCC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" y="36163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206" name="Rectangle 13">
            <a:extLst>
              <a:ext uri="{FF2B5EF4-FFF2-40B4-BE49-F238E27FC236}">
                <a16:creationId xmlns:a16="http://schemas.microsoft.com/office/drawing/2014/main" id="{4669A268-3B6B-425E-8430-651D46A05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43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1280" name="Object 91">
            <a:extLst>
              <a:ext uri="{FF2B5EF4-FFF2-40B4-BE49-F238E27FC236}">
                <a16:creationId xmlns:a16="http://schemas.microsoft.com/office/drawing/2014/main" id="{3C68D631-6ABF-4C81-9406-B74B2F0D2A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1775" y="5643563"/>
          <a:ext cx="1006475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0" name="Equation" r:id="rId4" imgW="380670" imgH="126890" progId="Equation.DSMT4">
                  <p:embed/>
                </p:oleObj>
              </mc:Choice>
              <mc:Fallback>
                <p:oleObj name="Equation" r:id="rId4" imgW="380670" imgH="126890" progId="Equation.DSMT4">
                  <p:embed/>
                  <p:pic>
                    <p:nvPicPr>
                      <p:cNvPr id="0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5643563"/>
                        <a:ext cx="1006475" cy="32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7" name="Rectangle 18">
            <a:extLst>
              <a:ext uri="{FF2B5EF4-FFF2-40B4-BE49-F238E27FC236}">
                <a16:creationId xmlns:a16="http://schemas.microsoft.com/office/drawing/2014/main" id="{26384301-95F1-4E69-B4B4-29B1C90C7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90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1283" name="Object 92">
            <a:extLst>
              <a:ext uri="{FF2B5EF4-FFF2-40B4-BE49-F238E27FC236}">
                <a16:creationId xmlns:a16="http://schemas.microsoft.com/office/drawing/2014/main" id="{F75DF787-F05D-40AD-97CB-FC14524958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7625" y="5656263"/>
          <a:ext cx="86360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1" name="Equation" r:id="rId6" imgW="368300" imgH="139700" progId="Equation.DSMT4">
                  <p:embed/>
                </p:oleObj>
              </mc:Choice>
              <mc:Fallback>
                <p:oleObj name="Equation" r:id="rId6" imgW="368300" imgH="139700" progId="Equation.DSMT4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5" y="5656263"/>
                        <a:ext cx="863600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8" name="Rectangle 21">
            <a:extLst>
              <a:ext uri="{FF2B5EF4-FFF2-40B4-BE49-F238E27FC236}">
                <a16:creationId xmlns:a16="http://schemas.microsoft.com/office/drawing/2014/main" id="{A843260D-C3C8-4637-89E1-C47C8AB0D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0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209" name="Rectangle 24">
            <a:extLst>
              <a:ext uri="{FF2B5EF4-FFF2-40B4-BE49-F238E27FC236}">
                <a16:creationId xmlns:a16="http://schemas.microsoft.com/office/drawing/2014/main" id="{165BC823-D28F-4064-8681-A05D6CE50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6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210" name="Rectangle 26">
            <a:extLst>
              <a:ext uri="{FF2B5EF4-FFF2-40B4-BE49-F238E27FC236}">
                <a16:creationId xmlns:a16="http://schemas.microsoft.com/office/drawing/2014/main" id="{636E780C-1754-4F31-81CB-F0EFA4165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1292" name="AutoShape 28">
            <a:extLst>
              <a:ext uri="{FF2B5EF4-FFF2-40B4-BE49-F238E27FC236}">
                <a16:creationId xmlns:a16="http://schemas.microsoft.com/office/drawing/2014/main" id="{99CF82AF-280D-4323-A467-A2A6911BB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813425"/>
            <a:ext cx="792163" cy="71438"/>
          </a:xfrm>
          <a:prstGeom prst="rightArrow">
            <a:avLst>
              <a:gd name="adj1" fmla="val 50000"/>
              <a:gd name="adj2" fmla="val 2772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14517564-3E3E-49C4-A04F-B0117ACA9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</a:rPr>
              <a:t>Впервые идея детектирования фазового контраста была предложена в 1934 году Ф.Цернике (Ф.ЦЕРНИКЕ 1888 –1966)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Нобелевская премия по физике, 1953 г.</a:t>
            </a:r>
            <a:r>
              <a:rPr lang="ru-RU" altLang="ru-RU" sz="1800"/>
              <a:t>)</a:t>
            </a:r>
          </a:p>
        </p:txBody>
      </p:sp>
      <p:sp>
        <p:nvSpPr>
          <p:cNvPr id="11279" name="Text Box 15">
            <a:extLst>
              <a:ext uri="{FF2B5EF4-FFF2-40B4-BE49-F238E27FC236}">
                <a16:creationId xmlns:a16="http://schemas.microsoft.com/office/drawing/2014/main" id="{1802117E-A091-4523-923A-8891CD5D1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" y="4494213"/>
            <a:ext cx="9037637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</a:rPr>
              <a:t>Если изменить фазу второго слагаемого на</a:t>
            </a:r>
            <a:r>
              <a:rPr lang="en-US" altLang="ru-RU" sz="1800">
                <a:solidFill>
                  <a:srgbClr val="FF0000"/>
                </a:solidFill>
              </a:rPr>
              <a:t> </a:t>
            </a:r>
            <a:r>
              <a:rPr lang="en-US" altLang="ru-RU" sz="180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ru-RU" altLang="ru-RU" sz="1800" i="1">
                <a:solidFill>
                  <a:srgbClr val="FF0000"/>
                </a:solidFill>
              </a:rPr>
              <a:t>/2</a:t>
            </a:r>
            <a:r>
              <a:rPr lang="ru-RU" altLang="ru-RU" sz="180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</a:rPr>
              <a:t>или сдвинуть вторую волну на четверть длины волны </a:t>
            </a:r>
            <a:r>
              <a:rPr lang="en-US" altLang="ru-RU" sz="180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ru-RU" altLang="ru-RU" sz="1800" i="1">
                <a:solidFill>
                  <a:srgbClr val="FF0000"/>
                </a:solidFill>
              </a:rPr>
              <a:t>/4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</a:rPr>
              <a:t>можно будет произвести простое суммирование последних двух слагаемых</a:t>
            </a:r>
            <a:r>
              <a:rPr lang="ru-RU" altLang="ru-RU" sz="1800"/>
              <a:t>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49586DB-48E5-412E-AAD4-CEB196B7AB14}"/>
              </a:ext>
            </a:extLst>
          </p:cNvPr>
          <p:cNvSpPr/>
          <p:nvPr/>
        </p:nvSpPr>
        <p:spPr>
          <a:xfrm>
            <a:off x="22225" y="1160463"/>
            <a:ext cx="9144000" cy="75565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896B2F3-1126-4ED3-A43C-D7B3D492F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115887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</a:rPr>
              <a:t>Если рассматриваемый объект это тонкий фазовый объект т.е. </a:t>
            </a:r>
          </a:p>
        </p:txBody>
      </p:sp>
      <p:graphicFrame>
        <p:nvGraphicFramePr>
          <p:cNvPr id="26" name="Object 93">
            <a:extLst>
              <a:ext uri="{FF2B5EF4-FFF2-40B4-BE49-F238E27FC236}">
                <a16:creationId xmlns:a16="http://schemas.microsoft.com/office/drawing/2014/main" id="{E534BE9A-C7C4-4C8A-BBBA-19F7256A75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8063" y="1349375"/>
          <a:ext cx="1830387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2" name="Equation" r:id="rId8" imgW="888614" imgH="253890" progId="Equation.DSMT4">
                  <p:embed/>
                </p:oleObj>
              </mc:Choice>
              <mc:Fallback>
                <p:oleObj name="Equation" r:id="rId8" imgW="888614" imgH="253890" progId="Equation.DSMT4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1349375"/>
                        <a:ext cx="1830387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94">
            <a:extLst>
              <a:ext uri="{FF2B5EF4-FFF2-40B4-BE49-F238E27FC236}">
                <a16:creationId xmlns:a16="http://schemas.microsoft.com/office/drawing/2014/main" id="{AAE1CB49-C403-46ED-99CA-859AF03F75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4225" y="2060575"/>
          <a:ext cx="503555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3" name="Equation" r:id="rId10" imgW="1778000" imgH="279400" progId="Equation.DSMT4">
                  <p:embed/>
                </p:oleObj>
              </mc:Choice>
              <mc:Fallback>
                <p:oleObj name="Equation" r:id="rId10" imgW="1778000" imgH="279400" progId="Equation.DSMT4">
                  <p:embed/>
                  <p:pic>
                    <p:nvPicPr>
                      <p:cNvPr id="0" name="Objec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225" y="2060575"/>
                        <a:ext cx="5035550" cy="7921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95">
            <a:extLst>
              <a:ext uri="{FF2B5EF4-FFF2-40B4-BE49-F238E27FC236}">
                <a16:creationId xmlns:a16="http://schemas.microsoft.com/office/drawing/2014/main" id="{6C15F01F-F393-4C24-BCEA-FA21AA5C04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063" y="3011488"/>
          <a:ext cx="8442325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4" name="Equation" r:id="rId12" imgW="3352800" imgH="254000" progId="Equation.DSMT4">
                  <p:embed/>
                </p:oleObj>
              </mc:Choice>
              <mc:Fallback>
                <p:oleObj name="Equation" r:id="rId12" imgW="3352800" imgH="254000" progId="Equation.DSMT4">
                  <p:embed/>
                  <p:pic>
                    <p:nvPicPr>
                      <p:cNvPr id="0" name="Object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3011488"/>
                        <a:ext cx="8442325" cy="639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6">
            <a:extLst>
              <a:ext uri="{FF2B5EF4-FFF2-40B4-BE49-F238E27FC236}">
                <a16:creationId xmlns:a16="http://schemas.microsoft.com/office/drawing/2014/main" id="{3A052B58-BBFA-4018-805D-A09F0568B6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13" y="6102350"/>
          <a:ext cx="4402137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5" name="Equation" r:id="rId14" imgW="1905000" imgH="279400" progId="Equation.DSMT4">
                  <p:embed/>
                </p:oleObj>
              </mc:Choice>
              <mc:Fallback>
                <p:oleObj name="Equation" r:id="rId14" imgW="1905000" imgH="279400" progId="Equation.DSMT4">
                  <p:embed/>
                  <p:pic>
                    <p:nvPicPr>
                      <p:cNvPr id="0" name="Object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6102350"/>
                        <a:ext cx="4402137" cy="6397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7">
            <a:extLst>
              <a:ext uri="{FF2B5EF4-FFF2-40B4-BE49-F238E27FC236}">
                <a16:creationId xmlns:a16="http://schemas.microsoft.com/office/drawing/2014/main" id="{99F592A7-412E-49C2-A24B-EA3DB4B589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92650" y="6092825"/>
          <a:ext cx="44291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6" name="Equation" r:id="rId16" imgW="2082800" imgH="304800" progId="Equation.DSMT4">
                  <p:embed/>
                </p:oleObj>
              </mc:Choice>
              <mc:Fallback>
                <p:oleObj name="Equation" r:id="rId16" imgW="2082800" imgH="304800" progId="Equation.DSMT4">
                  <p:embed/>
                  <p:pic>
                    <p:nvPicPr>
                      <p:cNvPr id="0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2650" y="6092825"/>
                        <a:ext cx="4429125" cy="6492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1" name="Объект 8">
            <a:extLst>
              <a:ext uri="{FF2B5EF4-FFF2-40B4-BE49-F238E27FC236}">
                <a16:creationId xmlns:a16="http://schemas.microsoft.com/office/drawing/2014/main" id="{7A92D750-1655-49E2-A225-BEA69F1C2B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47913" y="3789363"/>
          <a:ext cx="449262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87" name="Equation" r:id="rId18" imgW="1981200" imgH="254000" progId="Equation.DSMT4">
                  <p:embed/>
                </p:oleObj>
              </mc:Choice>
              <mc:Fallback>
                <p:oleObj name="Equation" r:id="rId18" imgW="1981200" imgH="254000" progId="Equation.DSMT4">
                  <p:embed/>
                  <p:pic>
                    <p:nvPicPr>
                      <p:cNvPr id="0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7913" y="3789363"/>
                        <a:ext cx="4492625" cy="5762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0" grpId="0" animBg="1"/>
      <p:bldP spid="8205" grpId="0"/>
      <p:bldP spid="8206" grpId="0"/>
      <p:bldP spid="8207" grpId="0"/>
      <p:bldP spid="8208" grpId="0"/>
      <p:bldP spid="8209" grpId="0"/>
      <p:bldP spid="8210" grpId="0"/>
      <p:bldP spid="11292" grpId="0" animBg="1"/>
      <p:bldP spid="11268" grpId="0" animBg="1"/>
      <p:bldP spid="11279" grpId="0" animBg="1"/>
      <p:bldP spid="24" grpId="0" animBg="1"/>
      <p:bldP spid="2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B911B57C-7E45-4955-AA0A-0A47F3192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412875"/>
            <a:ext cx="91598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>
            <a:extLst>
              <a:ext uri="{FF2B5EF4-FFF2-40B4-BE49-F238E27FC236}">
                <a16:creationId xmlns:a16="http://schemas.microsoft.com/office/drawing/2014/main" id="{51455147-8DCE-48D5-A079-A82FB76F7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02163"/>
            <a:ext cx="9144000" cy="22463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FF"/>
                </a:solidFill>
              </a:rPr>
              <a:t>1-источник света;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FF"/>
                </a:solidFill>
              </a:rPr>
              <a:t>2-кольцевая апертурная диафрагма;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FF"/>
                </a:solidFill>
              </a:rPr>
              <a:t>3-конденсорная линза;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FF"/>
                </a:solidFill>
              </a:rPr>
              <a:t>4-фазовый объект;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FF"/>
                </a:solidFill>
              </a:rPr>
              <a:t>5-объектив;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FF"/>
                </a:solidFill>
              </a:rPr>
              <a:t>6-четверть-волновая пластинка;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FF"/>
                </a:solidFill>
              </a:rPr>
              <a:t>7-фазово-темнопольное изображение объекта</a:t>
            </a:r>
          </a:p>
        </p:txBody>
      </p:sp>
      <p:sp>
        <p:nvSpPr>
          <p:cNvPr id="37892" name="Text Box 6">
            <a:extLst>
              <a:ext uri="{FF2B5EF4-FFF2-40B4-BE49-F238E27FC236}">
                <a16:creationId xmlns:a16="http://schemas.microsoft.com/office/drawing/2014/main" id="{8427BAED-7F06-47E1-8F52-81581F6F0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FF0000"/>
                </a:solidFill>
              </a:rPr>
              <a:t>Схема фазово-темнопольного микроскопа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1B1A9E0-9DA4-4052-A1EB-449F9A7C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271588"/>
            <a:ext cx="3805238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8595CF74-17EB-40A9-9BBD-1C3E50960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71588"/>
            <a:ext cx="3706812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4828843-F36E-4816-87DB-D1BE57A5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3716338"/>
            <a:ext cx="227647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:\Почти кошка.tif">
            <a:extLst>
              <a:ext uri="{FF2B5EF4-FFF2-40B4-BE49-F238E27FC236}">
                <a16:creationId xmlns:a16="http://schemas.microsoft.com/office/drawing/2014/main" id="{575B81C9-D8DD-4D0C-B09A-DFC7427B1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3716338"/>
            <a:ext cx="2214562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BD489-79FA-402F-9B30-00436DE68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0"/>
            <a:ext cx="91455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0000FF"/>
                </a:solidFill>
                <a:cs typeface="Arial" panose="020B0604020202020204" pitchFamily="34" charset="0"/>
              </a:rPr>
              <a:t>Роль фазы в преобразованиях Фурье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1696FD-A092-4E9A-8EC3-B4B7E8915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758825"/>
            <a:ext cx="1116012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</a:t>
            </a:r>
            <a:r>
              <a:rPr lang="en-US" altLang="ru-RU" sz="2800" baseline="-25000">
                <a:cs typeface="Arial" panose="020B0604020202020204" pitchFamily="34" charset="0"/>
              </a:rPr>
              <a:t>1</a:t>
            </a:r>
            <a:r>
              <a:rPr lang="en-US" altLang="ru-RU" sz="2800">
                <a:cs typeface="Arial" panose="020B0604020202020204" pitchFamily="34" charset="0"/>
              </a:rPr>
              <a:t>(x,y)</a:t>
            </a:r>
            <a:endParaRPr lang="ru-RU" altLang="ru-RU" sz="280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C1B57D-069F-427A-B51D-E5AB73C53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758825"/>
            <a:ext cx="8763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F{f</a:t>
            </a:r>
            <a:r>
              <a:rPr lang="en-US" altLang="ru-RU" sz="2800" baseline="-25000">
                <a:cs typeface="Arial" panose="020B0604020202020204" pitchFamily="34" charset="0"/>
              </a:rPr>
              <a:t>1</a:t>
            </a:r>
            <a:r>
              <a:rPr lang="en-US" altLang="ru-RU" sz="2800">
                <a:cs typeface="Arial" panose="020B0604020202020204" pitchFamily="34" charset="0"/>
              </a:rPr>
              <a:t>}</a:t>
            </a:r>
            <a:endParaRPr lang="ru-RU" altLang="ru-RU" sz="280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ED52D2-13C0-4F30-BC21-8B2A2CFE8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739775"/>
            <a:ext cx="1116013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</a:t>
            </a:r>
            <a:r>
              <a:rPr lang="en-US" altLang="ru-RU" sz="2800" baseline="-25000">
                <a:cs typeface="Arial" panose="020B0604020202020204" pitchFamily="34" charset="0"/>
              </a:rPr>
              <a:t>2</a:t>
            </a:r>
            <a:r>
              <a:rPr lang="en-US" altLang="ru-RU" sz="2800">
                <a:cs typeface="Arial" panose="020B0604020202020204" pitchFamily="34" charset="0"/>
              </a:rPr>
              <a:t>(x,y)</a:t>
            </a:r>
            <a:endParaRPr lang="ru-RU" altLang="ru-RU" sz="2800"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A0E689-FA27-4641-9618-DFCBE412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825" y="768350"/>
            <a:ext cx="8778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F{f</a:t>
            </a:r>
            <a:r>
              <a:rPr lang="en-US" altLang="ru-RU" sz="2800" baseline="-25000">
                <a:cs typeface="Arial" panose="020B0604020202020204" pitchFamily="34" charset="0"/>
              </a:rPr>
              <a:t>2</a:t>
            </a:r>
            <a:r>
              <a:rPr lang="en-US" altLang="ru-RU" sz="2800">
                <a:cs typeface="Arial" panose="020B0604020202020204" pitchFamily="34" charset="0"/>
              </a:rPr>
              <a:t>}</a:t>
            </a:r>
            <a:endParaRPr lang="ru-RU" altLang="ru-RU" sz="2800"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1F5BC203-67C6-474E-BD5F-43338D81ED57}"/>
              </a:ext>
            </a:extLst>
          </p:cNvPr>
          <p:cNvCxnSpPr/>
          <p:nvPr/>
        </p:nvCxnSpPr>
        <p:spPr>
          <a:xfrm flipH="1">
            <a:off x="1943100" y="2997200"/>
            <a:ext cx="1050925" cy="1008063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8E433E2-4885-4064-8187-90D79D10A0AC}"/>
              </a:ext>
            </a:extLst>
          </p:cNvPr>
          <p:cNvCxnSpPr/>
          <p:nvPr/>
        </p:nvCxnSpPr>
        <p:spPr>
          <a:xfrm flipH="1">
            <a:off x="2468563" y="2781300"/>
            <a:ext cx="4767262" cy="1223963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A292290-510D-43A7-9C18-855E252F5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3316288"/>
            <a:ext cx="15446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Arial" panose="020B0604020202020204" pitchFamily="34" charset="0"/>
              </a:rPr>
              <a:t>Амплитуда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179E2A-E47F-4D02-8CC8-333580C93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75" y="3316288"/>
            <a:ext cx="8270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Arial" panose="020B0604020202020204" pitchFamily="34" charset="0"/>
              </a:rPr>
              <a:t>Фаза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0CF3C36-738F-45B2-AD3B-21763EA1E402}"/>
              </a:ext>
            </a:extLst>
          </p:cNvPr>
          <p:cNvCxnSpPr/>
          <p:nvPr/>
        </p:nvCxnSpPr>
        <p:spPr>
          <a:xfrm>
            <a:off x="3635375" y="4824413"/>
            <a:ext cx="151288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55C8FF8-C66A-422E-8274-CEC2B0DB3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050" y="4221163"/>
            <a:ext cx="617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</a:t>
            </a:r>
            <a:r>
              <a:rPr lang="en-US" altLang="ru-RU" sz="2800" baseline="30000">
                <a:cs typeface="Arial" panose="020B0604020202020204" pitchFamily="34" charset="0"/>
              </a:rPr>
              <a:t>-1</a:t>
            </a:r>
            <a:endParaRPr lang="ru-RU" altLang="ru-RU" sz="2800" baseline="30000"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05FA3C3-7F64-4BBF-9B10-336F4857A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5538"/>
            <a:ext cx="91821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Arial" panose="020B0604020202020204" pitchFamily="34" charset="0"/>
              </a:rPr>
              <a:t>Из курса Кевина Кавтана “</a:t>
            </a:r>
            <a:r>
              <a:rPr lang="en-US" altLang="ru-RU" sz="1800">
                <a:cs typeface="Arial" panose="020B0604020202020204" pitchFamily="34" charset="0"/>
              </a:rPr>
              <a:t>Book of Fourier”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(http://www.ysbl.york.ac.uk/~cowtan/fourier/fourier.html)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85010" name="TextBox 17">
            <a:extLst>
              <a:ext uri="{FF2B5EF4-FFF2-40B4-BE49-F238E27FC236}">
                <a16:creationId xmlns:a16="http://schemas.microsoft.com/office/drawing/2014/main" id="{9791125C-61C1-4480-8F87-9CF898E33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268413"/>
            <a:ext cx="974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Объект</a:t>
            </a:r>
          </a:p>
        </p:txBody>
      </p:sp>
      <p:sp>
        <p:nvSpPr>
          <p:cNvPr id="85011" name="TextBox 18">
            <a:extLst>
              <a:ext uri="{FF2B5EF4-FFF2-40B4-BE49-F238E27FC236}">
                <a16:creationId xmlns:a16="http://schemas.microsoft.com/office/drawing/2014/main" id="{0DBA25CF-94A0-44BF-B241-B464C1286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1268413"/>
            <a:ext cx="1152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Объект</a:t>
            </a:r>
          </a:p>
        </p:txBody>
      </p:sp>
      <p:sp>
        <p:nvSpPr>
          <p:cNvPr id="85012" name="TextBox 19">
            <a:extLst>
              <a:ext uri="{FF2B5EF4-FFF2-40B4-BE49-F238E27FC236}">
                <a16:creationId xmlns:a16="http://schemas.microsoft.com/office/drawing/2014/main" id="{904946AE-B610-4CB3-8850-F09FCA775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268413"/>
            <a:ext cx="1560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Фурье-образ</a:t>
            </a:r>
          </a:p>
        </p:txBody>
      </p:sp>
      <p:sp>
        <p:nvSpPr>
          <p:cNvPr id="85013" name="TextBox 20">
            <a:extLst>
              <a:ext uri="{FF2B5EF4-FFF2-40B4-BE49-F238E27FC236}">
                <a16:creationId xmlns:a16="http://schemas.microsoft.com/office/drawing/2014/main" id="{A0946B42-87AB-4518-A59E-B4A153C20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1268413"/>
            <a:ext cx="1560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Фурье-образ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/>
      <p:bldP spid="17" grpId="0" animBg="1"/>
      <p:bldP spid="85010" grpId="0"/>
      <p:bldP spid="85011" grpId="0"/>
      <p:bldP spid="85012" grpId="0"/>
      <p:bldP spid="8501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br">
            <a:extLst>
              <a:ext uri="{FF2B5EF4-FFF2-40B4-BE49-F238E27FC236}">
                <a16:creationId xmlns:a16="http://schemas.microsoft.com/office/drawing/2014/main" id="{0B8E3287-B58E-453C-98FF-7B9024513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3019425" cy="3810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br_fft_abs_out">
            <a:extLst>
              <a:ext uri="{FF2B5EF4-FFF2-40B4-BE49-F238E27FC236}">
                <a16:creationId xmlns:a16="http://schemas.microsoft.com/office/drawing/2014/main" id="{272A171D-F1BF-475F-A9D9-F4E2297E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81075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br_fft_phase_out">
            <a:extLst>
              <a:ext uri="{FF2B5EF4-FFF2-40B4-BE49-F238E27FC236}">
                <a16:creationId xmlns:a16="http://schemas.microsoft.com/office/drawing/2014/main" id="{4117C554-D189-4F0B-8EA4-655DD4119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933825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C2DECC70-460E-4910-88A6-096B3A6EE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1331913"/>
            <a:ext cx="220662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FF"/>
                </a:solidFill>
              </a:rPr>
              <a:t>Фурье-</a:t>
            </a:r>
            <a:r>
              <a:rPr lang="en-US" altLang="ru-RU" sz="280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FF"/>
                </a:solidFill>
              </a:rPr>
              <a:t>амплитуды</a:t>
            </a:r>
            <a:endParaRPr lang="en-US" altLang="ru-RU" sz="2800">
              <a:solidFill>
                <a:srgbClr val="0000FF"/>
              </a:solidFill>
            </a:endParaRP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5366EC44-70CC-4336-BB54-4C7C80A12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5" y="4638675"/>
            <a:ext cx="1727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Фурье-</a:t>
            </a:r>
            <a:r>
              <a:rPr lang="en-US" altLang="ru-RU">
                <a:solidFill>
                  <a:srgbClr val="FF33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фазы</a:t>
            </a:r>
            <a:endParaRPr lang="en-US" altLang="ru-RU">
              <a:solidFill>
                <a:srgbClr val="FF3300"/>
              </a:solidFill>
            </a:endParaRPr>
          </a:p>
        </p:txBody>
      </p:sp>
      <p:sp>
        <p:nvSpPr>
          <p:cNvPr id="17415" name="Line 7">
            <a:extLst>
              <a:ext uri="{FF2B5EF4-FFF2-40B4-BE49-F238E27FC236}">
                <a16:creationId xmlns:a16="http://schemas.microsoft.com/office/drawing/2014/main" id="{C925D205-C4BC-41A1-9819-A89AA2F8A9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24300" y="2276475"/>
            <a:ext cx="1871663" cy="936625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7416" name="Line 8">
            <a:extLst>
              <a:ext uri="{FF2B5EF4-FFF2-40B4-BE49-F238E27FC236}">
                <a16:creationId xmlns:a16="http://schemas.microsoft.com/office/drawing/2014/main" id="{CF1F721C-9B55-48F1-AF71-13348EA3F4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3860800"/>
            <a:ext cx="1873250" cy="9366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74089" name="Text Box 9">
            <a:extLst>
              <a:ext uri="{FF2B5EF4-FFF2-40B4-BE49-F238E27FC236}">
                <a16:creationId xmlns:a16="http://schemas.microsoft.com/office/drawing/2014/main" id="{033C3997-9CC6-4497-A7FF-478452090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828800"/>
            <a:ext cx="10937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Times New Roman" panose="02020603050405020304" pitchFamily="18" charset="0"/>
              </a:rPr>
              <a:t>I(x, y)</a:t>
            </a:r>
          </a:p>
        </p:txBody>
      </p:sp>
      <p:pic>
        <p:nvPicPr>
          <p:cNvPr id="10" name="Picture 10" descr="britney">
            <a:extLst>
              <a:ext uri="{FF2B5EF4-FFF2-40B4-BE49-F238E27FC236}">
                <a16:creationId xmlns:a16="http://schemas.microsoft.com/office/drawing/2014/main" id="{7399C51D-204A-4BCA-A6FB-6E35C8C5E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1" name="Text Box 11">
            <a:extLst>
              <a:ext uri="{FF2B5EF4-FFF2-40B4-BE49-F238E27FC236}">
                <a16:creationId xmlns:a16="http://schemas.microsoft.com/office/drawing/2014/main" id="{4FF78D2A-8447-4659-99F8-E6CEFBB2D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68275"/>
            <a:ext cx="6611938" cy="5794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0000"/>
                </a:solidFill>
              </a:rPr>
              <a:t>Прямое Фурье-преобразование</a:t>
            </a:r>
            <a:endParaRPr lang="en-US" altLang="ru-RU">
              <a:solidFill>
                <a:srgbClr val="FF0000"/>
              </a:solidFill>
            </a:endParaRPr>
          </a:p>
        </p:txBody>
      </p:sp>
      <p:sp>
        <p:nvSpPr>
          <p:cNvPr id="16396" name="TextBox 11">
            <a:extLst>
              <a:ext uri="{FF2B5EF4-FFF2-40B4-BE49-F238E27FC236}">
                <a16:creationId xmlns:a16="http://schemas.microsoft.com/office/drawing/2014/main" id="{B1A44DB4-EB0A-4B9F-85A0-5F9908C22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5521325"/>
            <a:ext cx="162877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</a:rPr>
              <a:t>Бритни Спирс</a:t>
            </a:r>
            <a:endParaRPr lang="ru-RU" altLang="ru-RU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1639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C46D1B7-F812-4A07-90F2-4C605303B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00FF"/>
                </a:solidFill>
              </a:rPr>
              <a:t>Теперь переходим в прямое пространство</a:t>
            </a:r>
            <a:endParaRPr lang="en-US" altLang="ru-RU">
              <a:solidFill>
                <a:srgbClr val="0000FF"/>
              </a:solidFill>
            </a:endParaRPr>
          </a:p>
        </p:txBody>
      </p:sp>
      <p:pic>
        <p:nvPicPr>
          <p:cNvPr id="17411" name="Picture 3" descr="britney">
            <a:extLst>
              <a:ext uri="{FF2B5EF4-FFF2-40B4-BE49-F238E27FC236}">
                <a16:creationId xmlns:a16="http://schemas.microsoft.com/office/drawing/2014/main" id="{319B6097-5B63-4DB7-AA5D-6583D8929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17563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newton">
            <a:extLst>
              <a:ext uri="{FF2B5EF4-FFF2-40B4-BE49-F238E27FC236}">
                <a16:creationId xmlns:a16="http://schemas.microsoft.com/office/drawing/2014/main" id="{8CA47BE0-917B-4D18-9744-BFE926AA8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24263"/>
            <a:ext cx="214788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5">
            <a:extLst>
              <a:ext uri="{FF2B5EF4-FFF2-40B4-BE49-F238E27FC236}">
                <a16:creationId xmlns:a16="http://schemas.microsoft.com/office/drawing/2014/main" id="{D4D15ADC-5487-43C6-B190-5E0D611E0D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575" y="2362200"/>
            <a:ext cx="2016125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97D636E3-877E-4C14-BD2D-5BDF8D512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1154113"/>
            <a:ext cx="2362200" cy="1373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Фурье</a:t>
            </a:r>
            <a:r>
              <a:rPr lang="en-US" altLang="ru-RU" sz="2800">
                <a:solidFill>
                  <a:srgbClr val="FF3300"/>
                </a:solidFill>
              </a:rPr>
              <a:t>-</a:t>
            </a:r>
            <a:r>
              <a:rPr lang="ru-RU" altLang="ru-RU" sz="2800">
                <a:solidFill>
                  <a:srgbClr val="FF3300"/>
                </a:solidFill>
              </a:rPr>
              <a:t>фазы</a:t>
            </a:r>
            <a:r>
              <a:rPr lang="en-US" altLang="ru-RU" sz="2800">
                <a:solidFill>
                  <a:srgbClr val="FF3300"/>
                </a:solidFill>
              </a:rPr>
              <a:t>, </a:t>
            </a:r>
            <a:r>
              <a:rPr lang="ru-RU" altLang="ru-RU" sz="2800">
                <a:solidFill>
                  <a:srgbClr val="FF3300"/>
                </a:solidFill>
              </a:rPr>
              <a:t>а</a:t>
            </a:r>
            <a:r>
              <a:rPr lang="en-US" altLang="ru-RU" sz="2800">
                <a:solidFill>
                  <a:srgbClr val="FF3300"/>
                </a:solidFill>
              </a:rPr>
              <a:t> </a:t>
            </a:r>
            <a:r>
              <a:rPr lang="ru-RU" altLang="ru-RU" sz="2800">
                <a:solidFill>
                  <a:srgbClr val="FF3300"/>
                </a:solidFill>
              </a:rPr>
              <a:t>все</a:t>
            </a:r>
            <a:r>
              <a:rPr lang="en-US" altLang="ru-RU" sz="2800">
                <a:solidFill>
                  <a:srgbClr val="FF3300"/>
                </a:solidFill>
              </a:rPr>
              <a:t> A=1 !!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D1A2FE2A-D4BC-416B-88E3-AD4C1B64CA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4076700"/>
            <a:ext cx="1943100" cy="10810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pic>
        <p:nvPicPr>
          <p:cNvPr id="8" name="Picture 8" descr="flat_out">
            <a:extLst>
              <a:ext uri="{FF2B5EF4-FFF2-40B4-BE49-F238E27FC236}">
                <a16:creationId xmlns:a16="http://schemas.microsoft.com/office/drawing/2014/main" id="{5B9041DE-5EA0-4B16-9A9D-F46020A24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57338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mix_out">
            <a:extLst>
              <a:ext uri="{FF2B5EF4-FFF2-40B4-BE49-F238E27FC236}">
                <a16:creationId xmlns:a16="http://schemas.microsoft.com/office/drawing/2014/main" id="{E17EF654-7E32-4CB5-888A-7E54883AE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57338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 Box 10">
            <a:extLst>
              <a:ext uri="{FF2B5EF4-FFF2-40B4-BE49-F238E27FC236}">
                <a16:creationId xmlns:a16="http://schemas.microsoft.com/office/drawing/2014/main" id="{D6104136-EB8F-4131-B8E6-BD5DB0D41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088" y="4935538"/>
            <a:ext cx="220662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FF"/>
                </a:solidFill>
              </a:rPr>
              <a:t>Фурье-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FF"/>
                </a:solidFill>
              </a:rPr>
              <a:t>амплитуды</a:t>
            </a:r>
            <a:endParaRPr lang="en-US" altLang="ru-RU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4" grpId="0" animBg="1"/>
      <p:bldP spid="1741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>
            <a:extLst>
              <a:ext uri="{FF2B5EF4-FFF2-40B4-BE49-F238E27FC236}">
                <a16:creationId xmlns:a16="http://schemas.microsoft.com/office/drawing/2014/main" id="{110714FA-2705-4D76-81B4-28B6697E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14388"/>
            <a:ext cx="6629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5">
            <a:extLst>
              <a:ext uri="{FF2B5EF4-FFF2-40B4-BE49-F238E27FC236}">
                <a16:creationId xmlns:a16="http://schemas.microsoft.com/office/drawing/2014/main" id="{ABD708B8-721D-47E1-8EAC-BEC73FFE6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492375"/>
            <a:ext cx="1441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1">
            <a:extLst>
              <a:ext uri="{FF2B5EF4-FFF2-40B4-BE49-F238E27FC236}">
                <a16:creationId xmlns:a16="http://schemas.microsoft.com/office/drawing/2014/main" id="{FE23790A-D9D9-40E7-9A7D-905628E46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/>
              <a:t>Голова мухи (фазовый контраст)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N:\К новоой книге\Новая книга\Рис\Объекты и их Фурье-образы\Узловая плоскость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1"/>
            <a:ext cx="8316416" cy="687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0769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ant05">
            <a:extLst>
              <a:ext uri="{FF2B5EF4-FFF2-40B4-BE49-F238E27FC236}">
                <a16:creationId xmlns:a16="http://schemas.microsoft.com/office/drawing/2014/main" id="{CCA217E1-0407-41B6-828D-A31BAAB2E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33525"/>
            <a:ext cx="7304088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5">
            <a:extLst>
              <a:ext uri="{FF2B5EF4-FFF2-40B4-BE49-F238E27FC236}">
                <a16:creationId xmlns:a16="http://schemas.microsoft.com/office/drawing/2014/main" id="{B00C5581-9D60-4B7D-A9A2-B56040BA4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1747838"/>
            <a:ext cx="105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TW" sz="2400" b="0">
                <a:solidFill>
                  <a:srgbClr val="003F3E"/>
                </a:solidFill>
                <a:latin typeface="Times New Roman" panose="02020603050405020304" pitchFamily="18" charset="0"/>
              </a:rPr>
              <a:t>300µ</a:t>
            </a:r>
            <a:r>
              <a:rPr lang="en-US" altLang="ru-RU" sz="2400" b="0">
                <a:solidFill>
                  <a:srgbClr val="003F3E"/>
                </a:solidFill>
                <a:latin typeface="Times New Roman" panose="02020603050405020304" pitchFamily="18" charset="0"/>
              </a:rPr>
              <a:t>m</a:t>
            </a:r>
            <a:endParaRPr lang="ru-RU" altLang="ru-RU" sz="1800" b="0"/>
          </a:p>
        </p:txBody>
      </p:sp>
      <p:sp>
        <p:nvSpPr>
          <p:cNvPr id="88068" name="Line 6">
            <a:extLst>
              <a:ext uri="{FF2B5EF4-FFF2-40B4-BE49-F238E27FC236}">
                <a16:creationId xmlns:a16="http://schemas.microsoft.com/office/drawing/2014/main" id="{2B67CC26-BD10-4FE3-AABA-3BEEBBD365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5575" y="2205038"/>
            <a:ext cx="792163" cy="1587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8069" name="Line 7">
            <a:extLst>
              <a:ext uri="{FF2B5EF4-FFF2-40B4-BE49-F238E27FC236}">
                <a16:creationId xmlns:a16="http://schemas.microsoft.com/office/drawing/2014/main" id="{B9C8C63D-D94C-4C9F-97FC-44DBE18A202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838200"/>
            <a:ext cx="0" cy="20859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8070" name="Line 8">
            <a:extLst>
              <a:ext uri="{FF2B5EF4-FFF2-40B4-BE49-F238E27FC236}">
                <a16:creationId xmlns:a16="http://schemas.microsoft.com/office/drawing/2014/main" id="{C9637EF2-2566-4BD8-AB66-C46AE3001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762000"/>
            <a:ext cx="3498850" cy="11636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pic>
        <p:nvPicPr>
          <p:cNvPr id="88071" name="Picture 10" descr="fly">
            <a:extLst>
              <a:ext uri="{FF2B5EF4-FFF2-40B4-BE49-F238E27FC236}">
                <a16:creationId xmlns:a16="http://schemas.microsoft.com/office/drawing/2014/main" id="{6AFE94AD-3F81-44DA-AAEC-AE704764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2070100"/>
            <a:ext cx="94773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TextBox 2">
            <a:extLst>
              <a:ext uri="{FF2B5EF4-FFF2-40B4-BE49-F238E27FC236}">
                <a16:creationId xmlns:a16="http://schemas.microsoft.com/office/drawing/2014/main" id="{C796CEA5-1FFF-49CD-A15B-308125083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23813"/>
            <a:ext cx="9139237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/>
              <a:t>Крылья мухи (фазовый контраст)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/>
      <p:bldP spid="8807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70F776BD-7DFA-4792-9189-B42C8BBEB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1484313"/>
            <a:ext cx="75850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>
            <a:extLst>
              <a:ext uri="{FF2B5EF4-FFF2-40B4-BE49-F238E27FC236}">
                <a16:creationId xmlns:a16="http://schemas.microsoft.com/office/drawing/2014/main" id="{AF20DDD7-0E51-4567-8DF4-37E8B102F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4140200"/>
            <a:ext cx="7940675" cy="2678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1-источник света;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2-кольцевая апертурная диафрагма;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3-конденсорная линза;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4-фазовый объект;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5-объектив;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6-четверть-волновая пластинка;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7-фазово-темнопольное изображение объекта</a:t>
            </a:r>
          </a:p>
        </p:txBody>
      </p:sp>
      <p:sp>
        <p:nvSpPr>
          <p:cNvPr id="37892" name="Text Box 6">
            <a:extLst>
              <a:ext uri="{FF2B5EF4-FFF2-40B4-BE49-F238E27FC236}">
                <a16:creationId xmlns:a16="http://schemas.microsoft.com/office/drawing/2014/main" id="{48F8CD28-3D79-4521-85F6-C9DB0A5E7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98438"/>
            <a:ext cx="8664575" cy="10763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0000"/>
                </a:solidFill>
              </a:rPr>
              <a:t>Схема фазово-темнопольного микроскопа Ф.Цернике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5" descr="Fourier2.jpg">
            <a:hlinkClick r:id="rId4"/>
            <a:extLst>
              <a:ext uri="{FF2B5EF4-FFF2-40B4-BE49-F238E27FC236}">
                <a16:creationId xmlns:a16="http://schemas.microsoft.com/office/drawing/2014/main" id="{32679339-5C25-4B1D-9685-D9EB10B0C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98575"/>
            <a:ext cx="3646488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Text Box 6">
            <a:extLst>
              <a:ext uri="{FF2B5EF4-FFF2-40B4-BE49-F238E27FC236}">
                <a16:creationId xmlns:a16="http://schemas.microsoft.com/office/drawing/2014/main" id="{D38E5A3A-4D19-4D24-993D-C21438A93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292100"/>
            <a:ext cx="5230812" cy="618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/>
              <a:t>Жан Батист Жозеф Фурье</a:t>
            </a:r>
            <a:r>
              <a:rPr lang="ru-RU" altLang="ru-RU" sz="3600" b="0"/>
              <a:t> (</a:t>
            </a:r>
            <a:r>
              <a:rPr lang="fr-FR" altLang="ru-RU" sz="3600" b="0" i="1"/>
              <a:t>Jean Baptiste Joseph Fourier</a:t>
            </a:r>
            <a:r>
              <a:rPr lang="ru-RU" altLang="ru-RU" sz="3600" b="0"/>
              <a:t>; </a:t>
            </a:r>
            <a:r>
              <a:rPr lang="en-US" altLang="ru-RU" sz="3600" b="0"/>
              <a:t>1768-1830</a:t>
            </a:r>
            <a:r>
              <a:rPr lang="ru-RU" altLang="ru-RU" sz="3600" b="0"/>
              <a:t>, Париж) математик и физик. </a:t>
            </a:r>
            <a:endParaRPr lang="en-US" altLang="ru-RU" sz="3600" b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0"/>
              <a:t>Его имя внесено в список величайших ученых Франции, помещённый на первом этаже Эйфелевой башни.</a:t>
            </a:r>
          </a:p>
        </p:txBody>
      </p:sp>
      <p:graphicFrame>
        <p:nvGraphicFramePr>
          <p:cNvPr id="181252" name="Object 7">
            <a:extLst>
              <a:ext uri="{FF2B5EF4-FFF2-40B4-BE49-F238E27FC236}">
                <a16:creationId xmlns:a16="http://schemas.microsoft.com/office/drawing/2014/main" id="{BF8A04E7-8CE5-44EE-BC71-E0D26CE95C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6165850"/>
          <a:ext cx="533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8" name="Документ" r:id="rId6" imgW="533400" imgH="547116" progId="Word.Document.8">
                  <p:embed/>
                </p:oleObj>
              </mc:Choice>
              <mc:Fallback>
                <p:oleObj name="Документ" r:id="rId6" imgW="533400" imgH="547116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533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4" descr="Wilhelm Conrad Röntgen (1845--1923).jpg">
            <a:hlinkClick r:id="rId3"/>
            <a:extLst>
              <a:ext uri="{FF2B5EF4-FFF2-40B4-BE49-F238E27FC236}">
                <a16:creationId xmlns:a16="http://schemas.microsoft.com/office/drawing/2014/main" id="{CDF3CA30-3851-4910-AD5A-98590005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211138"/>
            <a:ext cx="3905250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Text Box 5">
            <a:extLst>
              <a:ext uri="{FF2B5EF4-FFF2-40B4-BE49-F238E27FC236}">
                <a16:creationId xmlns:a16="http://schemas.microsoft.com/office/drawing/2014/main" id="{D566ECAF-F7E4-4579-94E3-F9988E59B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33375"/>
            <a:ext cx="4968875" cy="5508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cs typeface="Arial" panose="020B0604020202020204" pitchFamily="34" charset="0"/>
              </a:rPr>
              <a:t>Вильгельм Конрад Рентген (</a:t>
            </a:r>
            <a:r>
              <a:rPr lang="en-US" altLang="ru-RU">
                <a:cs typeface="Arial" panose="020B0604020202020204" pitchFamily="34" charset="0"/>
              </a:rPr>
              <a:t>Wilhelm Conrad R</a:t>
            </a:r>
            <a:r>
              <a:rPr lang="ru-RU" altLang="ru-RU">
                <a:cs typeface="Arial" panose="020B0604020202020204" pitchFamily="34" charset="0"/>
              </a:rPr>
              <a:t>ö</a:t>
            </a:r>
            <a:r>
              <a:rPr lang="en-US" altLang="ru-RU">
                <a:cs typeface="Arial" panose="020B0604020202020204" pitchFamily="34" charset="0"/>
              </a:rPr>
              <a:t>ntgen</a:t>
            </a:r>
            <a:r>
              <a:rPr lang="ru-RU" altLang="ru-RU">
                <a:cs typeface="Arial" panose="020B0604020202020204" pitchFamily="34" charset="0"/>
              </a:rPr>
              <a:t> 1845-1923 , Германская империя, Университет Мюнхена, научный руководитель Август Кундт)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0000"/>
                </a:solidFill>
                <a:cs typeface="Arial" panose="020B0604020202020204" pitchFamily="34" charset="0"/>
              </a:rPr>
              <a:t>Нобелевская премия</a:t>
            </a:r>
            <a:r>
              <a:rPr lang="ru-RU" altLang="ru-RU">
                <a:cs typeface="Arial" panose="020B0604020202020204" pitchFamily="34" charset="0"/>
              </a:rPr>
              <a:t> </a:t>
            </a:r>
            <a:r>
              <a:rPr lang="ru-RU" altLang="ru-RU">
                <a:solidFill>
                  <a:srgbClr val="FF0000"/>
                </a:solidFill>
                <a:cs typeface="Arial" panose="020B0604020202020204" pitchFamily="34" charset="0"/>
              </a:rPr>
              <a:t>(1901)</a:t>
            </a:r>
            <a:r>
              <a:rPr lang="ru-RU" altLang="ru-RU">
                <a:cs typeface="Arial" panose="020B0604020202020204" pitchFamily="34" charset="0"/>
              </a:rPr>
              <a:t> </a:t>
            </a:r>
            <a:r>
              <a:rPr lang="ru-RU" altLang="ru-RU">
                <a:solidFill>
                  <a:srgbClr val="FF0000"/>
                </a:solidFill>
                <a:cs typeface="Arial" panose="020B0604020202020204" pitchFamily="34" charset="0"/>
              </a:rPr>
              <a:t>по физике за открытие </a:t>
            </a:r>
            <a:r>
              <a:rPr lang="en-US" altLang="ru-RU">
                <a:solidFill>
                  <a:srgbClr val="FF0000"/>
                </a:solidFill>
                <a:cs typeface="Arial" panose="020B0604020202020204" pitchFamily="34" charset="0"/>
              </a:rPr>
              <a:t>X</a:t>
            </a:r>
            <a:r>
              <a:rPr lang="ru-RU" altLang="ru-RU">
                <a:solidFill>
                  <a:srgbClr val="FF0000"/>
                </a:solidFill>
                <a:cs typeface="Arial" panose="020B0604020202020204" pitchFamily="34" charset="0"/>
              </a:rPr>
              <a:t>-излучения</a:t>
            </a:r>
            <a:endParaRPr lang="ru-RU" altLang="ru-RU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5" descr="4391">
            <a:extLst>
              <a:ext uri="{FF2B5EF4-FFF2-40B4-BE49-F238E27FC236}">
                <a16:creationId xmlns:a16="http://schemas.microsoft.com/office/drawing/2014/main" id="{E9C95535-FFFD-40A8-B3F7-E649E449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3635375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Text Box 6">
            <a:extLst>
              <a:ext uri="{FF2B5EF4-FFF2-40B4-BE49-F238E27FC236}">
                <a16:creationId xmlns:a16="http://schemas.microsoft.com/office/drawing/2014/main" id="{F10D756A-D7F0-410E-89C3-68942D053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713" y="923925"/>
            <a:ext cx="5348287" cy="4524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0000"/>
                </a:solidFill>
              </a:rPr>
              <a:t>Лауэ Макс Теодор Феликс фон</a:t>
            </a:r>
            <a:r>
              <a:rPr lang="ru-RU" altLang="ru-RU" b="0">
                <a:solidFill>
                  <a:srgbClr val="3333FF"/>
                </a:solidFill>
              </a:rPr>
              <a:t> </a:t>
            </a:r>
            <a:r>
              <a:rPr lang="ru-RU" altLang="ru-RU" b="0"/>
              <a:t>(</a:t>
            </a:r>
            <a:r>
              <a:rPr lang="de-DE" altLang="ru-RU" b="0" i="1"/>
              <a:t>Max von Laue</a:t>
            </a:r>
            <a:r>
              <a:rPr lang="ru-RU" altLang="ru-RU" b="0"/>
              <a:t>; 1879-960 Германия, немецкий физик)</a:t>
            </a:r>
            <a:r>
              <a:rPr lang="ru-RU" altLang="ru-RU" b="0">
                <a:solidFill>
                  <a:srgbClr val="3333FF"/>
                </a:solidFill>
              </a:rPr>
              <a:t> </a:t>
            </a:r>
            <a:r>
              <a:rPr lang="ru-RU" altLang="ru-RU">
                <a:solidFill>
                  <a:srgbClr val="FF0000"/>
                </a:solidFill>
              </a:rPr>
              <a:t>Нобелевская премии по физике в 1914 г. «за открытие дифракции рентгеновских лучей на кристаллах».</a:t>
            </a:r>
            <a:r>
              <a:rPr lang="ru-RU" altLang="ru-RU">
                <a:solidFill>
                  <a:srgbClr val="3333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5" descr="Портрет">
            <a:extLst>
              <a:ext uri="{FF2B5EF4-FFF2-40B4-BE49-F238E27FC236}">
                <a16:creationId xmlns:a16="http://schemas.microsoft.com/office/drawing/2014/main" id="{C0021542-3B5F-4E29-A617-0B27B6023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3697288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Text Box 6">
            <a:extLst>
              <a:ext uri="{FF2B5EF4-FFF2-40B4-BE49-F238E27FC236}">
                <a16:creationId xmlns:a16="http://schemas.microsoft.com/office/drawing/2014/main" id="{6790A399-9764-460D-B8C2-1807B4447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908050"/>
            <a:ext cx="5364162" cy="4832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сэр Уильям Генри Брэгг</a:t>
            </a:r>
            <a:r>
              <a:rPr lang="en-US" altLang="ru-RU" sz="280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(</a:t>
            </a:r>
            <a:r>
              <a:rPr lang="ru-RU" altLang="ru-RU" sz="2800" i="1">
                <a:solidFill>
                  <a:srgbClr val="3333FF"/>
                </a:solidFill>
              </a:rPr>
              <a:t>Sir William Henry Bragg</a:t>
            </a:r>
            <a:r>
              <a:rPr lang="en-US" altLang="ru-RU" sz="2800" i="1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solidFill>
                  <a:srgbClr val="3333FF"/>
                </a:solidFill>
              </a:rPr>
              <a:t>1862 –1942)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0">
                <a:solidFill>
                  <a:srgbClr val="3333FF"/>
                </a:solidFill>
              </a:rPr>
              <a:t> Английский физик,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</a:rPr>
              <a:t>Нобелевская премия по физике за создание основ рентгеноструктурного анализа1915 год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0">
                <a:solidFill>
                  <a:srgbClr val="FF0000"/>
                </a:solidFill>
              </a:rPr>
              <a:t>(совместно со своим сыном У.Л.Бреггом</a:t>
            </a:r>
            <a:r>
              <a:rPr lang="ru-RU" altLang="ru-RU" sz="1800" b="0">
                <a:solidFill>
                  <a:srgbClr val="FF0000"/>
                </a:solidFill>
              </a:rPr>
              <a:t>) </a:t>
            </a:r>
          </a:p>
        </p:txBody>
      </p:sp>
      <p:graphicFrame>
        <p:nvGraphicFramePr>
          <p:cNvPr id="187396" name="Object 7">
            <a:extLst>
              <a:ext uri="{FF2B5EF4-FFF2-40B4-BE49-F238E27FC236}">
                <a16:creationId xmlns:a16="http://schemas.microsoft.com/office/drawing/2014/main" id="{C0E671FA-F470-42B8-BE0B-894674D811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6165850"/>
          <a:ext cx="533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12" name="Документ" r:id="rId5" imgW="533400" imgH="547116" progId="Word.Document.8">
                  <p:embed/>
                </p:oleObj>
              </mc:Choice>
              <mc:Fallback>
                <p:oleObj name="Документ" r:id="rId5" imgW="533400" imgH="547116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533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5">
            <a:extLst>
              <a:ext uri="{FF2B5EF4-FFF2-40B4-BE49-F238E27FC236}">
                <a16:creationId xmlns:a16="http://schemas.microsoft.com/office/drawing/2014/main" id="{85733C6A-590B-4F23-B2CA-D22BFA84E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854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>
              <a:latin typeface="Symbol" panose="05050102010706020507" pitchFamily="18" charset="2"/>
            </a:endParaRPr>
          </a:p>
        </p:txBody>
      </p:sp>
      <p:pic>
        <p:nvPicPr>
          <p:cNvPr id="283654" name="Picture 6" descr="12359824725d40">
            <a:extLst>
              <a:ext uri="{FF2B5EF4-FFF2-40B4-BE49-F238E27FC236}">
                <a16:creationId xmlns:a16="http://schemas.microsoft.com/office/drawing/2014/main" id="{DE23EFF9-8851-4F60-9D21-2A5170064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1925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9">
            <a:extLst>
              <a:ext uri="{FF2B5EF4-FFF2-40B4-BE49-F238E27FC236}">
                <a16:creationId xmlns:a16="http://schemas.microsoft.com/office/drawing/2014/main" id="{751A21AD-EB2C-453D-9484-D43AE662A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0538" y="620713"/>
            <a:ext cx="4843462" cy="554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</a:rPr>
              <a:t>В 1962 Френсис Крик,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</a:rPr>
              <a:t>Дж. Уотсоном и,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</a:rPr>
              <a:t>М. Уилкинсом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</a:rPr>
              <a:t>Нобелевская премия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</a:rPr>
              <a:t>по физиологии и медицине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</a:rPr>
              <a:t>«за открытие молекулярной структуры нуклеиновых кислот и ее роли в передаче наследственной информации».</a:t>
            </a:r>
            <a:r>
              <a:rPr lang="ru-RU" altLang="ru-RU" sz="2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graphicFrame>
        <p:nvGraphicFramePr>
          <p:cNvPr id="189445" name="Object 7">
            <a:extLst>
              <a:ext uri="{FF2B5EF4-FFF2-40B4-BE49-F238E27FC236}">
                <a16:creationId xmlns:a16="http://schemas.microsoft.com/office/drawing/2014/main" id="{9CA51017-5324-41E8-A424-D7C32C014E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6165850"/>
          <a:ext cx="533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61" name="Документ" r:id="rId5" imgW="533400" imgH="547116" progId="Word.Document.8">
                  <p:embed/>
                </p:oleObj>
              </mc:Choice>
              <mc:Fallback>
                <p:oleObj name="Документ" r:id="rId5" imgW="533400" imgH="547116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5334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6" name="Rectangle 8">
            <a:extLst>
              <a:ext uri="{FF2B5EF4-FFF2-40B4-BE49-F238E27FC236}">
                <a16:creationId xmlns:a16="http://schemas.microsoft.com/office/drawing/2014/main" id="{EEF7B2D8-8904-47D4-87D1-9C5D41AE7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57563"/>
            <a:ext cx="8642350" cy="3167062"/>
          </a:xfrm>
          <a:prstGeom prst="rect">
            <a:avLst/>
          </a:prstGeom>
          <a:solidFill>
            <a:schemeClr val="bg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058FFF43-3E88-4442-BAF4-BFE9CDC3D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333375"/>
            <a:ext cx="6121400" cy="2808288"/>
          </a:xfrm>
          <a:prstGeom prst="rect">
            <a:avLst/>
          </a:prstGeom>
          <a:solidFill>
            <a:schemeClr val="bg1"/>
          </a:solidFill>
          <a:ln w="28575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pic>
        <p:nvPicPr>
          <p:cNvPr id="78852" name="Picture 4" descr="Debay_P">
            <a:extLst>
              <a:ext uri="{FF2B5EF4-FFF2-40B4-BE49-F238E27FC236}">
                <a16:creationId xmlns:a16="http://schemas.microsoft.com/office/drawing/2014/main" id="{5135BECD-28A9-4643-B542-F2A08D8C1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0685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5">
            <a:extLst>
              <a:ext uri="{FF2B5EF4-FFF2-40B4-BE49-F238E27FC236}">
                <a16:creationId xmlns:a16="http://schemas.microsoft.com/office/drawing/2014/main" id="{A154579F-ADE5-424E-BD1F-F8DA42AA0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49263"/>
            <a:ext cx="61214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Петер Йозеф Вильгельм Дебай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</a:rPr>
              <a:t>(Peter Joseph Wilhelm Debye)</a:t>
            </a:r>
            <a:endParaRPr lang="ru-RU" altLang="ru-RU" sz="1800">
              <a:solidFill>
                <a:srgbClr val="3333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(24.03.1884 - 02.11.1966)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>
                <a:solidFill>
                  <a:srgbClr val="3333FF"/>
                </a:solidFill>
              </a:rPr>
              <a:t>Дебай (Debve) Петер Йозеф Вильгельм, физик</a:t>
            </a:r>
            <a:r>
              <a:rPr lang="en-US" altLang="ru-RU" sz="1600" b="0">
                <a:solidFill>
                  <a:srgbClr val="3333FF"/>
                </a:solidFill>
              </a:rPr>
              <a:t>-</a:t>
            </a:r>
            <a:r>
              <a:rPr lang="ru-RU" altLang="ru-RU" sz="1600" b="0">
                <a:solidFill>
                  <a:srgbClr val="3333FF"/>
                </a:solidFill>
              </a:rPr>
              <a:t>теоретик. По национальности голландец. Окончил Высшую техническую школу в Ахене (1905) и Мюнхенский университет (1910). Профессор в Цюрихе (1911 и 1920), Утрехте (1912), Гёттингене (1914), Лейпциге (1927), Берлине (1935). Директор Кайзер-Вильгельм института физики в Берлине (1935). С 1940 профессор Корнеллского университета в Итаке (США).</a:t>
            </a:r>
          </a:p>
        </p:txBody>
      </p:sp>
      <p:sp>
        <p:nvSpPr>
          <p:cNvPr id="78854" name="Text Box 6">
            <a:extLst>
              <a:ext uri="{FF2B5EF4-FFF2-40B4-BE49-F238E27FC236}">
                <a16:creationId xmlns:a16="http://schemas.microsoft.com/office/drawing/2014/main" id="{F6536E72-D872-45AF-9491-0E46D715C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57563"/>
            <a:ext cx="858996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>
                <a:solidFill>
                  <a:srgbClr val="3333FF"/>
                </a:solidFill>
              </a:rPr>
              <a:t>В 1912 Дебай предложил модель твёрдого тела, с помощью которой он доказал, что при низких температурах теплоёмкость кристаллической решётки пропорциональна кубу абсолютной температуры, а также дал теорию теплопроводности диэлектрических кристаллов. В этой модели Д. ввёл понятие т.н. Дебая температуры. Разработал дипольную теорию диэлектриков, основанную на представлении о молекулах как о жёстких диполях. Его метод наблюдения интерференции рентгеновских лучей в кристаллических порошках и жидкостях (Дебая - Шеррера метод) нашёл практическое применение в исследовании структуры веществ. Д. принадлежит также ряд работ по теории твёрдого тела, атома, проводимости электролитов и др. Именем Д. названа единица измерения дипольных моментов – дебай. Дебай заложил основы современной статистической физики.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CC0000"/>
                </a:solidFill>
              </a:rPr>
              <a:t>Нобелевская премия по физике (1936).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6" grpId="0" animBg="1"/>
      <p:bldP spid="78855" grpId="0" animBg="1"/>
      <p:bldP spid="78853" grpId="0"/>
      <p:bldP spid="78854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Box 1">
            <a:extLst>
              <a:ext uri="{FF2B5EF4-FFF2-40B4-BE49-F238E27FC236}">
                <a16:creationId xmlns:a16="http://schemas.microsoft.com/office/drawing/2014/main" id="{D05E1554-296F-4772-97A6-5AA122751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333375"/>
            <a:ext cx="5580062" cy="6184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0033CC"/>
                </a:solidFill>
              </a:rPr>
              <a:t>В 1936 году швейцарский физик Ф.Цернике предложил способ фазового детектирования т.е. получения изображения в фазовом пространстве. (Нобелевская премия по физике 1953 год)</a:t>
            </a:r>
          </a:p>
        </p:txBody>
      </p:sp>
      <p:pic>
        <p:nvPicPr>
          <p:cNvPr id="178179" name="Рисунок 2" descr="Zernike.jpg">
            <a:hlinkClick r:id="rId2"/>
            <a:extLst>
              <a:ext uri="{FF2B5EF4-FFF2-40B4-BE49-F238E27FC236}">
                <a16:creationId xmlns:a16="http://schemas.microsoft.com/office/drawing/2014/main" id="{6B6FA2DC-D54B-413A-9923-13873651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34194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https://upload.wikimedia.org/wikipedia/commons/b/b9/Steve_Jobs_Headshot_2010-CROP.jpg">
            <a:extLst>
              <a:ext uri="{FF2B5EF4-FFF2-40B4-BE49-F238E27FC236}">
                <a16:creationId xmlns:a16="http://schemas.microsoft.com/office/drawing/2014/main" id="{68ADB91E-5D88-44EA-A28C-2471A9AD3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981075"/>
            <a:ext cx="588645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Прямоугольник 1">
            <a:extLst>
              <a:ext uri="{FF2B5EF4-FFF2-40B4-BE49-F238E27FC236}">
                <a16:creationId xmlns:a16="http://schemas.microsoft.com/office/drawing/2014/main" id="{34850C98-BD2C-437B-B94C-28D7D2276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8575"/>
            <a:ext cx="6854825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rgbClr val="0033CC"/>
                </a:solidFill>
                <a:cs typeface="Arial" panose="020B0604020202020204" pitchFamily="34" charset="0"/>
              </a:rPr>
              <a:t>Стив Джобс</a:t>
            </a:r>
            <a:r>
              <a:rPr lang="en-US" altLang="ru-RU" sz="440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ru-RU" altLang="ru-RU" sz="4400">
                <a:solidFill>
                  <a:srgbClr val="0033CC"/>
                </a:solidFill>
                <a:cs typeface="Arial" panose="020B0604020202020204" pitchFamily="34" charset="0"/>
              </a:rPr>
              <a:t>(</a:t>
            </a:r>
            <a:r>
              <a:rPr lang="en-US" altLang="ru-RU" sz="4400">
                <a:solidFill>
                  <a:srgbClr val="0033CC"/>
                </a:solidFill>
                <a:cs typeface="Arial" panose="020B0604020202020204" pitchFamily="34" charset="0"/>
              </a:rPr>
              <a:t>1955-2011</a:t>
            </a:r>
            <a:r>
              <a:rPr lang="ru-RU" altLang="ru-RU" sz="4400">
                <a:solidFill>
                  <a:srgbClr val="0033CC"/>
                </a:solidFill>
                <a:cs typeface="Arial" panose="020B0604020202020204" pitchFamily="34" charset="0"/>
              </a:rPr>
              <a:t>) </a:t>
            </a:r>
            <a:endParaRPr lang="ru-RU" altLang="ru-RU" sz="44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3.tif">
            <a:extLst>
              <a:ext uri="{FF2B5EF4-FFF2-40B4-BE49-F238E27FC236}">
                <a16:creationId xmlns:a16="http://schemas.microsoft.com/office/drawing/2014/main" id="{53F7BB77-4D4F-4A3D-9C68-EC7D038A0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3429000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E:\3a.tif">
            <a:extLst>
              <a:ext uri="{FF2B5EF4-FFF2-40B4-BE49-F238E27FC236}">
                <a16:creationId xmlns:a16="http://schemas.microsoft.com/office/drawing/2014/main" id="{80D7AB46-C6CF-460F-9982-C496DF040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65200"/>
            <a:ext cx="4643437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F58B14A7-AC24-4192-B4D2-E4048C936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214313"/>
            <a:ext cx="14970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Объект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D1061A-0A5A-4E69-9915-5FD93D948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214313"/>
            <a:ext cx="24907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Фурье-образ</a:t>
            </a:r>
          </a:p>
        </p:txBody>
      </p:sp>
    </p:spTree>
    <p:extLst>
      <p:ext uri="{BB962C8B-B14F-4D97-AF65-F5344CB8AC3E}">
        <p14:creationId xmlns:p14="http://schemas.microsoft.com/office/powerpoint/2010/main" val="215541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5">
            <a:extLst>
              <a:ext uri="{FF2B5EF4-FFF2-40B4-BE49-F238E27FC236}">
                <a16:creationId xmlns:a16="http://schemas.microsoft.com/office/drawing/2014/main" id="{608D35D6-9C24-4164-A67E-743DED059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5256212" cy="6862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</a:rPr>
              <a:t>Вульф Георгий Викторович (1863-1925)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</a:rPr>
              <a:t>Русский ученый-кристаллограф. После революции Вульф возглавлял кафедру минералогии и кристаллографии на Московских высших женских курсах, с 1918 года он профессор Московского университета. В 1921 году его избрали членом-корреспондентом АН СССР.</a:t>
            </a:r>
            <a:br>
              <a:rPr lang="ru-RU" altLang="ru-RU" sz="2000">
                <a:solidFill>
                  <a:srgbClr val="3333FF"/>
                </a:solidFill>
              </a:rPr>
            </a:br>
            <a:r>
              <a:rPr lang="ru-RU" altLang="ru-RU" sz="2000">
                <a:solidFill>
                  <a:srgbClr val="3333FF"/>
                </a:solidFill>
              </a:rPr>
              <a:t>Он разработал простой графический метод обработки результатов измерений кристаллов с помощью специальной стереографической сетки, названной его именем, одновременно с английским ученым У. Л. Брэггом вывел формулу, лежащую в основе рентгено-структурного анализа, поставил первые в России рентгено-структурные исследования. В годы Первой мировой войны Вульф и его сотрудники разработали новый способ изготовления рентгеновских экранов, нашедший применение в медицине.</a:t>
            </a:r>
          </a:p>
        </p:txBody>
      </p:sp>
      <p:pic>
        <p:nvPicPr>
          <p:cNvPr id="193539" name="Picture 6" descr="vulfface">
            <a:extLst>
              <a:ext uri="{FF2B5EF4-FFF2-40B4-BE49-F238E27FC236}">
                <a16:creationId xmlns:a16="http://schemas.microsoft.com/office/drawing/2014/main" id="{EE063146-EE1E-418D-B1FA-DD5627D9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3779838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wiki.web.ru/images/thumb/f/f2/Belov2.jpg/230px-Belov2.jpg">
            <a:extLst>
              <a:ext uri="{FF2B5EF4-FFF2-40B4-BE49-F238E27FC236}">
                <a16:creationId xmlns:a16="http://schemas.microsoft.com/office/drawing/2014/main" id="{28EC32D8-D5C7-479A-93A7-3A13BBC39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32575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0FDC9A1B-0842-4E60-B16E-32C2CEECE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713" y="692150"/>
            <a:ext cx="5724525" cy="5632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cs typeface="Arial" panose="020B0604020202020204" pitchFamily="34" charset="0"/>
              </a:rPr>
              <a:t>Николай Васильевич Бело’в (1891 - 1982) – Советский, Российский кристаллограф и геохимик, академик АН СССР (1953). Фундаментальные труды - по теории плотнейшей упаковки в кристаллах, кристаллохимии силикатов, методам расшифровки структур минералов. Под руководством Н. В. Белова выяснена структура свыше 100 силикатов и их аналогов. Им выведена 1651 группа антисимметрии, разработан и применен ряд прямых методов расшифровки структур. Структуры более чем 500 кристаллических веществ (в том числе более 200 минералов) были изучены под научным руководством Н.В.Белова. Именем Белова Н.В. назван минерал беловит</a:t>
            </a:r>
            <a:r>
              <a:rPr lang="en-US" altLang="ru-RU" sz="2000">
                <a:solidFill>
                  <a:srgbClr val="3333FF"/>
                </a:solidFill>
                <a:cs typeface="Arial" panose="020B0604020202020204" pitchFamily="34" charset="0"/>
              </a:rPr>
              <a:t>.</a:t>
            </a:r>
            <a:endParaRPr lang="ru-RU" altLang="ru-RU" sz="2000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Бокий Г. Б.">
            <a:extLst>
              <a:ext uri="{FF2B5EF4-FFF2-40B4-BE49-F238E27FC236}">
                <a16:creationId xmlns:a16="http://schemas.microsoft.com/office/drawing/2014/main" id="{33DC262B-A604-4FD4-B97A-DF4809CF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196975"/>
            <a:ext cx="3241675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D9DD30E8-C9C6-413F-A9BD-D9995A444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475" y="404813"/>
            <a:ext cx="5851525" cy="624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cs typeface="Arial" panose="020B0604020202020204" pitchFamily="34" charset="0"/>
              </a:rPr>
              <a:t>Бокий Георгий Борисович  (1909-2001</a:t>
            </a:r>
            <a:r>
              <a:rPr lang="en-US" altLang="ru-RU" sz="2000">
                <a:solidFill>
                  <a:srgbClr val="3333FF"/>
                </a:solidFill>
                <a:cs typeface="Arial" panose="020B0604020202020204" pitchFamily="34" charset="0"/>
              </a:rPr>
              <a:t>)</a:t>
            </a:r>
            <a:r>
              <a:rPr lang="ru-RU" altLang="ru-RU" sz="2000">
                <a:solidFill>
                  <a:srgbClr val="3333FF"/>
                </a:solidFill>
                <a:cs typeface="Arial" panose="020B0604020202020204" pitchFamily="34" charset="0"/>
              </a:rPr>
              <a:t>, [С.-Петербург], советский кристаллограф и кристаллохимик, член-корреспондент АН СССР (1958). Окончил Ленинградский горный институт в 1930. В 1930—58 работал в Институте общей и неорганической химии АН СССР. В 1939—1963 преподавал в МГУ (с 1944 — профессор). С 1963 работает в институте радиоэлектроники АН СССР. Он был крупным организатором науки, состоял членом комиссий АН СССР по развитию академических филиалов, входил в состав Национального комитета советских кристаллографов (1954-1997 гг., с 1958 г. - заместитель председателя), в 1969-1990 гг. - член Научного совета ГКНТ СМ СССР по проблеме «Сверхтвердые синтетические и природные материалы» (с 1983 г. - заместитель председателя), председатель секции НС ГКНТ по природным алмазам.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8" name="Picture 4" descr="Китайгородский Александр И.">
            <a:extLst>
              <a:ext uri="{FF2B5EF4-FFF2-40B4-BE49-F238E27FC236}">
                <a16:creationId xmlns:a16="http://schemas.microsoft.com/office/drawing/2014/main" id="{8A6B42F8-CF3F-4978-BCF8-D82BA25CB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344613"/>
            <a:ext cx="367665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9" name="Text Box 5">
            <a:extLst>
              <a:ext uri="{FF2B5EF4-FFF2-40B4-BE49-F238E27FC236}">
                <a16:creationId xmlns:a16="http://schemas.microsoft.com/office/drawing/2014/main" id="{258B5E92-6FED-4BC7-94E3-35277F60B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600" y="1697038"/>
            <a:ext cx="5340350" cy="354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cs typeface="Arial" panose="020B0604020202020204" pitchFamily="34" charset="0"/>
              </a:rPr>
              <a:t>Александр Исаакович Китайгородский (1914-1985) — выдающийся физик-кристаллограф, известный популяризатор науки, доктор физико-математических наук (1946), профессор (1947).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6F1477BF-A615-41E7-8C48-BF9E9F0C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328738"/>
            <a:ext cx="3151188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D28BAEE1-C891-45D9-9D08-B3042B15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769938"/>
            <a:ext cx="5832475" cy="532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cs typeface="Arial" panose="020B0604020202020204" pitchFamily="34" charset="0"/>
              </a:rPr>
              <a:t>Герман Степанович Жданов (1906-1991) В 1930 году Г.С.Жданов окончил физическое отделение Московского государственного университета им. М.В.Ломоносова по специальности радио-рентгенология. Герман Степанович Жданов олицетворяет целую эпоху становления Советской школы рентгеноструктурного анализа кристаллов, металлофизики, физики твердого тела и применений дифракционных методов в исследовании материалов в промышленности. Его учебники по рентгеновскому анализу и физике твердого тела остаются непревзойденными по методике изложения самых трудных проблем структурной физики твердого тела и кристаллов на протяжении десятилетий.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6" descr="zhdanov-iveronova-katselson">
            <a:extLst>
              <a:ext uri="{FF2B5EF4-FFF2-40B4-BE49-F238E27FC236}">
                <a16:creationId xmlns:a16="http://schemas.microsoft.com/office/drawing/2014/main" id="{033B3712-BCB7-4DA2-B4B8-1CA953A8B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88913"/>
            <a:ext cx="64516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 Box 7">
            <a:extLst>
              <a:ext uri="{FF2B5EF4-FFF2-40B4-BE49-F238E27FC236}">
                <a16:creationId xmlns:a16="http://schemas.microsoft.com/office/drawing/2014/main" id="{1CE2089A-8AFC-462A-918F-B1FA95702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87963"/>
            <a:ext cx="914400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cs typeface="Arial" panose="020B0604020202020204" pitchFamily="34" charset="0"/>
              </a:rPr>
              <a:t>Физический факультет МГУ, Каф. Физики твердого тела</a:t>
            </a:r>
            <a:r>
              <a:rPr lang="en-US" altLang="ru-RU" sz="24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endParaRPr lang="ru-RU" altLang="ru-RU" sz="2400">
              <a:solidFill>
                <a:srgbClr val="3333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cs typeface="Arial" panose="020B0604020202020204" pitchFamily="34" charset="0"/>
              </a:rPr>
              <a:t>Проф. Жданов Г.С.,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cs typeface="Arial" panose="020B0604020202020204" pitchFamily="34" charset="0"/>
              </a:rPr>
              <a:t>Проф.</a:t>
            </a:r>
            <a:r>
              <a:rPr lang="en-US" altLang="ru-RU" sz="24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ru-RU" altLang="ru-RU" sz="2400">
                <a:solidFill>
                  <a:srgbClr val="3333FF"/>
                </a:solidFill>
                <a:cs typeface="Arial" panose="020B0604020202020204" pitchFamily="34" charset="0"/>
              </a:rPr>
              <a:t>Иверонова В.И.,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cs typeface="Arial" panose="020B0604020202020204" pitchFamily="34" charset="0"/>
              </a:rPr>
              <a:t>Проф.Кацнельсон А.А.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4" descr="article13_image01">
            <a:extLst>
              <a:ext uri="{FF2B5EF4-FFF2-40B4-BE49-F238E27FC236}">
                <a16:creationId xmlns:a16="http://schemas.microsoft.com/office/drawing/2014/main" id="{CB0D2BAF-5FBE-487E-A21B-257873AEE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25538"/>
            <a:ext cx="71278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Text Box 5">
            <a:extLst>
              <a:ext uri="{FF2B5EF4-FFF2-40B4-BE49-F238E27FC236}">
                <a16:creationId xmlns:a16="http://schemas.microsoft.com/office/drawing/2014/main" id="{FA40006B-CAD8-4166-B508-10C74D41B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60350"/>
            <a:ext cx="72009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Схема располажения кольца большого адронного колайдера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4" descr="001">
            <a:extLst>
              <a:ext uri="{FF2B5EF4-FFF2-40B4-BE49-F238E27FC236}">
                <a16:creationId xmlns:a16="http://schemas.microsoft.com/office/drawing/2014/main" id="{2278AD49-C77F-4132-AFF4-D3405243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58838"/>
            <a:ext cx="6911975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5">
            <a:extLst>
              <a:ext uri="{FF2B5EF4-FFF2-40B4-BE49-F238E27FC236}">
                <a16:creationId xmlns:a16="http://schemas.microsoft.com/office/drawing/2014/main" id="{11DE04F1-3825-4191-BD2E-5CA9EBF4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cs typeface="Arial" panose="020B0604020202020204" pitchFamily="34" charset="0"/>
              </a:rPr>
              <a:t>Большой адронный колайдер в Церне,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cs typeface="Arial" panose="020B0604020202020204" pitchFamily="34" charset="0"/>
              </a:rPr>
              <a:t>Швейцария (вид с вертолета)</a:t>
            </a:r>
            <a:endParaRPr lang="ru-RU" altLang="ru-RU" sz="240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201732" name="Text Box 6">
            <a:extLst>
              <a:ext uri="{FF2B5EF4-FFF2-40B4-BE49-F238E27FC236}">
                <a16:creationId xmlns:a16="http://schemas.microsoft.com/office/drawing/2014/main" id="{9C8FBFD6-3CE0-426B-AF64-2900D632A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308725"/>
            <a:ext cx="45735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Times New Roman" panose="02020603050405020304" pitchFamily="18" charset="0"/>
              </a:rPr>
              <a:t>Аэропорт Женевы. Длина ВПП – 4км</a:t>
            </a:r>
          </a:p>
        </p:txBody>
      </p:sp>
      <p:sp>
        <p:nvSpPr>
          <p:cNvPr id="201733" name="Line 7">
            <a:extLst>
              <a:ext uri="{FF2B5EF4-FFF2-40B4-BE49-F238E27FC236}">
                <a16:creationId xmlns:a16="http://schemas.microsoft.com/office/drawing/2014/main" id="{DFD7534E-C4B8-4AAA-9B8C-B0D98EA885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03350" y="5229225"/>
            <a:ext cx="1655763" cy="10795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4" descr="Большой адронный коллайдер">
            <a:extLst>
              <a:ext uri="{FF2B5EF4-FFF2-40B4-BE49-F238E27FC236}">
                <a16:creationId xmlns:a16="http://schemas.microsoft.com/office/drawing/2014/main" id="{AD45D6A9-CF35-4A5C-95DF-0FED48199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7963"/>
            <a:ext cx="8497888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4" descr="151131097">
            <a:extLst>
              <a:ext uri="{FF2B5EF4-FFF2-40B4-BE49-F238E27FC236}">
                <a16:creationId xmlns:a16="http://schemas.microsoft.com/office/drawing/2014/main" id="{8EE5E7BC-0295-4743-9A2B-CCAE22C0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640762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>
            <a:extLst>
              <a:ext uri="{FF2B5EF4-FFF2-40B4-BE49-F238E27FC236}">
                <a16:creationId xmlns:a16="http://schemas.microsoft.com/office/drawing/2014/main" id="{230F5C40-E959-4F12-9005-A590F644A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0575"/>
            <a:ext cx="91440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rgbClr val="3333FF"/>
                </a:solidFill>
                <a:cs typeface="Arial" panose="020B0604020202020204" pitchFamily="34" charset="0"/>
              </a:rPr>
              <a:t>ИНДЕКСЫ МИЛЛЕРА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49D070CC-26CB-4D8E-ACCB-EDFDE13E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3" y="30163"/>
            <a:ext cx="196215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  <a:cs typeface="Arial" panose="020B0604020202020204" pitchFamily="34" charset="0"/>
              </a:rPr>
              <a:t>Пример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1BD640-08A6-4994-84BB-942004B5E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1160463"/>
            <a:ext cx="4932362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Пусть плоскость отсекает на осях координат отрезки [[400]], [[010]],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[[020]] 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D0169B-C586-42B3-BF0B-FDEADA0B9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1905000"/>
            <a:ext cx="4932362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Возьмем обратные величины этих отрезков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–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¼, 1/1, ½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и умножим эти числе на 4, чтобы получить наименьшие целые значения (142) 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6FC694-3D97-4A90-8298-9A1FCC37E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249613"/>
            <a:ext cx="4932362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Это и будут индексы Миллера для этой системы плоскостей. Причем все плоскости параллельные этой плоскости и проходящие через узлы кристаллической решетки будут описываться этой тройкой индексов. 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556EF7-5BF8-44A1-8FD7-2DBFD5765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5157788"/>
            <a:ext cx="4932362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Эти плоскости будут различаться только порядковым номером плоскости, который входит в уравнение плоскости в виде параметра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r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0728" name="Picture 8">
            <a:extLst>
              <a:ext uri="{FF2B5EF4-FFF2-40B4-BE49-F238E27FC236}">
                <a16:creationId xmlns:a16="http://schemas.microsoft.com/office/drawing/2014/main" id="{53EE0B64-E235-4E65-AB22-EEFB1519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4087813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>
            <a:extLst>
              <a:ext uri="{FF2B5EF4-FFF2-40B4-BE49-F238E27FC236}">
                <a16:creationId xmlns:a16="http://schemas.microsoft.com/office/drawing/2014/main" id="{FD70418E-DA19-4F47-BC43-1B0530239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260350"/>
            <a:ext cx="50292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FD306E-CAA1-4088-9424-53C2121E5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4684713"/>
            <a:ext cx="109537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cs typeface="Arial" panose="020B0604020202020204" pitchFamily="34" charset="0"/>
              </a:rPr>
              <a:t>1,2,3</a:t>
            </a: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25B41-20BB-4AFB-89FE-2F317A83A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5437188"/>
            <a:ext cx="53467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cs typeface="Arial" panose="020B0604020202020204" pitchFamily="34" charset="0"/>
              </a:rPr>
              <a:t>1/1,1/2,1/3 × (1×2×3) =(632) </a:t>
            </a: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4EB8DD-3E56-4D12-84C5-681766CC7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684713"/>
            <a:ext cx="2119313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cs typeface="Arial" panose="020B0604020202020204" pitchFamily="34" charset="0"/>
              </a:rPr>
              <a:t>1/1,1/2,1/3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31750" name="TextBox 4">
            <a:extLst>
              <a:ext uri="{FF2B5EF4-FFF2-40B4-BE49-F238E27FC236}">
                <a16:creationId xmlns:a16="http://schemas.microsoft.com/office/drawing/2014/main" id="{6B87BBE8-FE75-4B1B-A2B1-05C766D68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6161088"/>
            <a:ext cx="21780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cs typeface="Arial" panose="020B0604020202020204" pitchFamily="34" charset="0"/>
              </a:rPr>
              <a:t>(</a:t>
            </a:r>
            <a:r>
              <a:rPr lang="en-US" altLang="ru-RU" i="1">
                <a:cs typeface="Arial" panose="020B0604020202020204" pitchFamily="34" charset="0"/>
              </a:rPr>
              <a:t>hkl</a:t>
            </a:r>
            <a:r>
              <a:rPr lang="en-US" altLang="ru-RU">
                <a:cs typeface="Arial" panose="020B0604020202020204" pitchFamily="34" charset="0"/>
              </a:rPr>
              <a:t>)=(632)</a:t>
            </a: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317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>
            <a:extLst>
              <a:ext uri="{FF2B5EF4-FFF2-40B4-BE49-F238E27FC236}">
                <a16:creationId xmlns:a16="http://schemas.microsoft.com/office/drawing/2014/main" id="{2AD7AEBE-C460-4411-A470-79F3F4D82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41938"/>
            <a:ext cx="9144000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cs typeface="Arial" panose="020B0604020202020204" pitchFamily="34" charset="0"/>
              </a:rPr>
              <a:t>2,4,6   1/2,1/4,1/6 × (2×4×6) = (632)</a:t>
            </a:r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id="{6C8E39B7-C502-46C8-A753-2C166774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04813"/>
            <a:ext cx="50482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>
            <a:extLst>
              <a:ext uri="{FF2B5EF4-FFF2-40B4-BE49-F238E27FC236}">
                <a16:creationId xmlns:a16="http://schemas.microsoft.com/office/drawing/2014/main" id="{EAC6D802-3C9D-4C1D-89C4-B76445415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24400"/>
            <a:ext cx="9144000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cs typeface="Arial" panose="020B0604020202020204" pitchFamily="34" charset="0"/>
              </a:rPr>
              <a:t>3,6,9   1/3,1/6,1/9  × (3×6×9) = (632)</a:t>
            </a:r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28675" name="Picture 4">
            <a:extLst>
              <a:ext uri="{FF2B5EF4-FFF2-40B4-BE49-F238E27FC236}">
                <a16:creationId xmlns:a16="http://schemas.microsoft.com/office/drawing/2014/main" id="{9DE26FB3-18A1-433C-8A7E-92F169B74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188913"/>
            <a:ext cx="503872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ppp 1.tif">
            <a:extLst>
              <a:ext uri="{FF2B5EF4-FFF2-40B4-BE49-F238E27FC236}">
                <a16:creationId xmlns:a16="http://schemas.microsoft.com/office/drawing/2014/main" id="{822DFC8E-2107-4316-8C30-5CA7D7470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120650"/>
            <a:ext cx="50546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>
            <a:extLst>
              <a:ext uri="{FF2B5EF4-FFF2-40B4-BE49-F238E27FC236}">
                <a16:creationId xmlns:a16="http://schemas.microsoft.com/office/drawing/2014/main" id="{42626E2B-3F43-4822-B795-6084A6CCD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21163"/>
            <a:ext cx="9143999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cs typeface="Arial" panose="020B0604020202020204" pitchFamily="34" charset="0"/>
              </a:rPr>
              <a:t>3,6,9   1/3,1/6,1/9  × (3×6×9) = (632)</a:t>
            </a: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26628" name="TextBox 3">
            <a:extLst>
              <a:ext uri="{FF2B5EF4-FFF2-40B4-BE49-F238E27FC236}">
                <a16:creationId xmlns:a16="http://schemas.microsoft.com/office/drawing/2014/main" id="{BCC8BD00-625A-4162-BCE1-F148EED85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38700"/>
            <a:ext cx="9143999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cs typeface="Arial" panose="020B0604020202020204" pitchFamily="34" charset="0"/>
              </a:rPr>
              <a:t>2,4,6   1/2,1/4,1/6 × (2×4×6) = (632)</a:t>
            </a: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26629" name="TextBox 4">
            <a:extLst>
              <a:ext uri="{FF2B5EF4-FFF2-40B4-BE49-F238E27FC236}">
                <a16:creationId xmlns:a16="http://schemas.microsoft.com/office/drawing/2014/main" id="{59BC647C-85E2-4A0D-BD31-9CA23B497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54650"/>
            <a:ext cx="9143999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cs typeface="Arial" panose="020B0604020202020204" pitchFamily="34" charset="0"/>
              </a:rPr>
              <a:t>1,2,3   1/1,1/2,1/3 × (1×2×3) = (632)</a:t>
            </a: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29702" name="TextBox 1">
            <a:extLst>
              <a:ext uri="{FF2B5EF4-FFF2-40B4-BE49-F238E27FC236}">
                <a16:creationId xmlns:a16="http://schemas.microsoft.com/office/drawing/2014/main" id="{C07BCAF1-9786-4567-BE69-81C857C51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156324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cs typeface="Arial" panose="020B0604020202020204" pitchFamily="34" charset="0"/>
              </a:rPr>
              <a:t>Это идентичные плоскости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  <p:bldP spid="266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>
            <a:extLst>
              <a:ext uri="{FF2B5EF4-FFF2-40B4-BE49-F238E27FC236}">
                <a16:creationId xmlns:a16="http://schemas.microsoft.com/office/drawing/2014/main" id="{9FD38739-C77C-4337-AAC3-2E48645AD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1075"/>
            <a:ext cx="9144000" cy="5016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0000FF"/>
                </a:solidFill>
              </a:rPr>
              <a:t>Все плоскости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i="1">
                <a:solidFill>
                  <a:srgbClr val="FF3300"/>
                </a:solidFill>
              </a:rPr>
              <a:t>параллельные друг другу и имеющие одинаковые межплоскостные расстояния имеют одинаковые индексы Миллера</a:t>
            </a:r>
            <a:r>
              <a:rPr lang="ru-RU" altLang="ru-RU" sz="4000">
                <a:solidFill>
                  <a:srgbClr val="0000FF"/>
                </a:solidFill>
              </a:rPr>
              <a:t>. </a:t>
            </a:r>
            <a:endParaRPr lang="en-US" altLang="ru-RU" sz="400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0000FF"/>
                </a:solidFill>
              </a:rPr>
              <a:t>Таких плоскостей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0000FF"/>
                </a:solidFill>
              </a:rPr>
              <a:t>бесчисленное множество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352D9574-9445-44EA-8E0B-70F3AC843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1700213"/>
            <a:ext cx="91440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3333FF"/>
                </a:solidFill>
              </a:rPr>
              <a:t>2. ПРИКЛАДНОЙ ДИФРАКЦИОННЫЙ АНАЛИЗ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3333FF"/>
                </a:solidFill>
              </a:rPr>
              <a:t>В МАТЕРИАЛОВЕДЕНИИ</a:t>
            </a:r>
          </a:p>
        </p:txBody>
      </p:sp>
      <p:sp>
        <p:nvSpPr>
          <p:cNvPr id="6147" name="Text Box 5">
            <a:extLst>
              <a:ext uri="{FF2B5EF4-FFF2-40B4-BE49-F238E27FC236}">
                <a16:creationId xmlns:a16="http://schemas.microsoft.com/office/drawing/2014/main" id="{92147D01-2C5B-42C5-8A85-091EA1AEC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5732463"/>
            <a:ext cx="27844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>
                <a:solidFill>
                  <a:schemeClr val="accent2"/>
                </a:solidFill>
                <a:latin typeface="Times New Roman" panose="02020603050405020304" pitchFamily="18" charset="0"/>
              </a:rPr>
              <a:t>Проф., дфмн Суворов Э.В.</a:t>
            </a:r>
            <a:endParaRPr lang="ru-RU" altLang="ru-RU" sz="1800" b="0">
              <a:latin typeface="Times New Roman" panose="02020603050405020304" pitchFamily="18" charset="0"/>
            </a:endParaRPr>
          </a:p>
        </p:txBody>
      </p:sp>
      <p:graphicFrame>
        <p:nvGraphicFramePr>
          <p:cNvPr id="6148" name="Object 6">
            <a:extLst>
              <a:ext uri="{FF2B5EF4-FFF2-40B4-BE49-F238E27FC236}">
                <a16:creationId xmlns:a16="http://schemas.microsoft.com/office/drawing/2014/main" id="{9460B1A1-0001-4670-96B0-5534E82DF6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35525" y="5732463"/>
          <a:ext cx="962025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Документ" r:id="rId3" imgW="533400" imgH="547116" progId="Word.Document.8">
                  <p:embed/>
                </p:oleObj>
              </mc:Choice>
              <mc:Fallback>
                <p:oleObj name="Документ" r:id="rId3" imgW="533400" imgH="547116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5732463"/>
                        <a:ext cx="962025" cy="98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7">
            <a:extLst>
              <a:ext uri="{FF2B5EF4-FFF2-40B4-BE49-F238E27FC236}">
                <a16:creationId xmlns:a16="http://schemas.microsoft.com/office/drawing/2014/main" id="{642C3782-0FDC-4747-89D0-04CCCDBA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237288"/>
            <a:ext cx="3200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Times New Roman" panose="02020603050405020304" pitchFamily="18" charset="0"/>
              </a:rPr>
              <a:t>ИНСТИТУТ ФИЗИКИ ТВЕРДОГО ТЕЛА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>
                <a:latin typeface="Times New Roman" panose="02020603050405020304" pitchFamily="18" charset="0"/>
              </a:rPr>
              <a:t>РОССИЙСКОЙ АКАДЕМИИ НАУК</a:t>
            </a:r>
            <a:endParaRPr lang="ru-RU" altLang="ru-RU" sz="24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>
            <a:extLst>
              <a:ext uri="{FF2B5EF4-FFF2-40B4-BE49-F238E27FC236}">
                <a16:creationId xmlns:a16="http://schemas.microsoft.com/office/drawing/2014/main" id="{09AD6DDF-19B8-48D0-AB49-AA0DAA9FF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/>
              <a:t>Почему индексы Миллера </a:t>
            </a:r>
          </a:p>
          <a:p>
            <a:pPr algn="ctr" eaLnBrk="1" hangingPunct="1"/>
            <a:r>
              <a:rPr lang="ru-RU" altLang="ru-RU" sz="3200"/>
              <a:t>удобнее индексов построенных на отрезках отсекаемых на осях координат?</a:t>
            </a:r>
          </a:p>
        </p:txBody>
      </p:sp>
      <p:pic>
        <p:nvPicPr>
          <p:cNvPr id="3" name="Picture 2" descr="D:\ppp 1.tif">
            <a:extLst>
              <a:ext uri="{FF2B5EF4-FFF2-40B4-BE49-F238E27FC236}">
                <a16:creationId xmlns:a16="http://schemas.microsoft.com/office/drawing/2014/main" id="{98293794-3358-4227-83B2-2F5E906E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692275"/>
            <a:ext cx="464185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E73EE62C-5CA9-4581-9978-5D1A02972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938463"/>
            <a:ext cx="4360863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cs typeface="Arial" panose="020B0604020202020204" pitchFamily="34" charset="0"/>
              </a:rPr>
              <a:t>[3,6,9]    (632)</a:t>
            </a: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CB9C828-2386-4E34-A475-EF37571DB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3627438"/>
            <a:ext cx="4360863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cs typeface="Arial" panose="020B0604020202020204" pitchFamily="34" charset="0"/>
              </a:rPr>
              <a:t>[2,4,6]    (632)</a:t>
            </a: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BEBFD74-042C-4D2F-9090-BEE987626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247900"/>
            <a:ext cx="4360863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cs typeface="Arial" panose="020B0604020202020204" pitchFamily="34" charset="0"/>
              </a:rPr>
              <a:t>[1,2,3]    (632)</a:t>
            </a: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31751" name="TextBox 1">
            <a:extLst>
              <a:ext uri="{FF2B5EF4-FFF2-40B4-BE49-F238E27FC236}">
                <a16:creationId xmlns:a16="http://schemas.microsoft.com/office/drawing/2014/main" id="{D7730AB0-7D20-4157-906D-AEED89CDD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" y="5470525"/>
            <a:ext cx="9150350" cy="1385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cs typeface="Arial" panose="020B0604020202020204" pitchFamily="34" charset="0"/>
              </a:rPr>
              <a:t>Это идентичные плоскости</a:t>
            </a:r>
            <a:r>
              <a:rPr lang="en-US" altLang="ru-RU" sz="2800">
                <a:cs typeface="Arial" panose="020B0604020202020204" pitchFamily="34" charset="0"/>
              </a:rPr>
              <a:t> </a:t>
            </a:r>
            <a:r>
              <a:rPr lang="ru-RU" altLang="ru-RU" sz="2800">
                <a:cs typeface="Arial" panose="020B0604020202020204" pitchFamily="34" charset="0"/>
              </a:rPr>
              <a:t>с одинаковыми межплоскостными расстояниями </a:t>
            </a:r>
            <a:r>
              <a:rPr lang="en-US" altLang="ru-RU" sz="2800" b="0">
                <a:cs typeface="Arial" panose="020B0604020202020204" pitchFamily="34" charset="0"/>
              </a:rPr>
              <a:t>d</a:t>
            </a:r>
            <a:r>
              <a:rPr lang="en-US" altLang="ru-RU" sz="2800" b="0" baseline="-25000">
                <a:cs typeface="Arial" panose="020B0604020202020204" pitchFamily="34" charset="0"/>
              </a:rPr>
              <a:t>hkl</a:t>
            </a:r>
            <a:r>
              <a:rPr lang="ru-RU" altLang="ru-RU" sz="2800" b="0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cs typeface="Arial" panose="020B0604020202020204" pitchFamily="34" charset="0"/>
              </a:rPr>
              <a:t>и индексы Миллера у них одинаковые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>
            <a:extLst>
              <a:ext uri="{FF2B5EF4-FFF2-40B4-BE49-F238E27FC236}">
                <a16:creationId xmlns:a16="http://schemas.microsoft.com/office/drawing/2014/main" id="{C7B40FC9-7BFE-4861-B598-E47987991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9138"/>
            <a:ext cx="9144000" cy="1555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3333FF"/>
                </a:solidFill>
              </a:rPr>
              <a:t>Методы изображения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3333FF"/>
                </a:solidFill>
              </a:rPr>
              <a:t>кристаллов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Ka">
            <a:extLst>
              <a:ext uri="{FF2B5EF4-FFF2-40B4-BE49-F238E27FC236}">
                <a16:creationId xmlns:a16="http://schemas.microsoft.com/office/drawing/2014/main" id="{092B6116-8EB8-498A-B5E6-B7CEE5D15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052513"/>
            <a:ext cx="4103687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сканирование0055-1a">
            <a:extLst>
              <a:ext uri="{FF2B5EF4-FFF2-40B4-BE49-F238E27FC236}">
                <a16:creationId xmlns:a16="http://schemas.microsoft.com/office/drawing/2014/main" id="{9FCF9FBA-1AEA-4089-89E9-7737F36B1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2028825"/>
            <a:ext cx="223202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65700702-0CC1-49FB-93DA-DEDC3A945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26988"/>
            <a:ext cx="91440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  <a:cs typeface="Arial" panose="020B0604020202020204" pitchFamily="34" charset="0"/>
              </a:rPr>
              <a:t>Построение кристаллографического комплекса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  <a:cs typeface="Arial" panose="020B0604020202020204" pitchFamily="34" charset="0"/>
              </a:rPr>
              <a:t>для кубического кристалла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7CA56801-2269-433F-AA28-313A69631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1625"/>
            <a:ext cx="9144000" cy="147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Заменим все плоскости их нормалями и затем с ведем их в одну точку. Эта совокупность нормалей называется </a:t>
            </a:r>
            <a:r>
              <a:rPr lang="ru-RU" altLang="ru-RU" sz="1800">
                <a:solidFill>
                  <a:srgbClr val="FF0000"/>
                </a:solidFill>
                <a:cs typeface="Arial" panose="020B0604020202020204" pitchFamily="34" charset="0"/>
              </a:rPr>
              <a:t>кристаллографическим комплексом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.  Построим вокруг этого пучка прямых линий сферу. Тогда точки пересечения этих линий со сферой называются сферической проекцией указанных выше плоскостей.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3" name="Text Box 5">
            <a:extLst>
              <a:ext uri="{FF2B5EF4-FFF2-40B4-BE49-F238E27FC236}">
                <a16:creationId xmlns:a16="http://schemas.microsoft.com/office/drawing/2014/main" id="{1DB424BF-AF2B-449C-90A1-54CFE65E5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163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  <a:cs typeface="Arial" panose="020B0604020202020204" pitchFamily="34" charset="0"/>
              </a:rPr>
              <a:t>СТЕРЕОГРАФИЧЕСКАЯ ПРОЕКЦИЯ </a:t>
            </a:r>
          </a:p>
        </p:txBody>
      </p:sp>
      <p:sp>
        <p:nvSpPr>
          <p:cNvPr id="263174" name="Text Box 6">
            <a:extLst>
              <a:ext uri="{FF2B5EF4-FFF2-40B4-BE49-F238E27FC236}">
                <a16:creationId xmlns:a16="http://schemas.microsoft.com/office/drawing/2014/main" id="{5170FB86-20D9-4DFD-8398-7510B6C43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5667375"/>
            <a:ext cx="9144001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Точка «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a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»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в пространстве 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V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проектируется на поверхность сферы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-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 точка «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a’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»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это сферическая проекция; </a:t>
            </a:r>
            <a:endParaRPr lang="en-US" altLang="ru-RU" sz="1800">
              <a:solidFill>
                <a:srgbClr val="3333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 проекция этой точки «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a’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»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на плоскость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P,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т.е.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точка «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a</a:t>
            </a:r>
            <a:r>
              <a:rPr lang="en-US" altLang="ru-RU" sz="1000">
                <a:solidFill>
                  <a:srgbClr val="3333FF"/>
                </a:solidFill>
                <a:cs typeface="Arial" panose="020B0604020202020204" pitchFamily="34" charset="0"/>
              </a:rPr>
              <a:t>1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»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endParaRPr lang="ru-RU" altLang="ru-RU" sz="1800">
              <a:solidFill>
                <a:srgbClr val="3333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  носит название стереографической проекции</a:t>
            </a:r>
            <a:r>
              <a:rPr lang="ru-RU" altLang="ru-RU" sz="1800" b="0">
                <a:cs typeface="Arial" panose="020B0604020202020204" pitchFamily="34" charset="0"/>
              </a:rPr>
              <a:t> </a:t>
            </a:r>
            <a:r>
              <a:rPr lang="en-US" altLang="ru-RU" sz="1800" b="0">
                <a:cs typeface="Arial" panose="020B0604020202020204" pitchFamily="34" charset="0"/>
              </a:rPr>
              <a:t> </a:t>
            </a:r>
            <a:endParaRPr lang="ru-RU" altLang="ru-RU" sz="1000" b="0">
              <a:cs typeface="Arial" panose="020B0604020202020204" pitchFamily="34" charset="0"/>
            </a:endParaRPr>
          </a:p>
        </p:txBody>
      </p:sp>
      <p:pic>
        <p:nvPicPr>
          <p:cNvPr id="263175" name="Picture 7" descr="st-proekcia-1">
            <a:extLst>
              <a:ext uri="{FF2B5EF4-FFF2-40B4-BE49-F238E27FC236}">
                <a16:creationId xmlns:a16="http://schemas.microsoft.com/office/drawing/2014/main" id="{AFEA6383-631B-482A-A68B-7A4180AD2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25500"/>
            <a:ext cx="7069137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6C854D0-17D8-437F-B188-76BC3A98A733}"/>
              </a:ext>
            </a:extLst>
          </p:cNvPr>
          <p:cNvCxnSpPr/>
          <p:nvPr/>
        </p:nvCxnSpPr>
        <p:spPr>
          <a:xfrm>
            <a:off x="-1260475" y="1520825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3" grpId="0" animBg="1"/>
      <p:bldP spid="2631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P-111">
            <a:extLst>
              <a:ext uri="{FF2B5EF4-FFF2-40B4-BE49-F238E27FC236}">
                <a16:creationId xmlns:a16="http://schemas.microsoft.com/office/drawing/2014/main" id="{14FD0D5F-741D-4602-9F5F-19119ADA6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44675"/>
            <a:ext cx="2879725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Sp-001">
            <a:extLst>
              <a:ext uri="{FF2B5EF4-FFF2-40B4-BE49-F238E27FC236}">
                <a16:creationId xmlns:a16="http://schemas.microsoft.com/office/drawing/2014/main" id="{46D8DA27-CB64-40DB-A75B-0349EA51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27654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p-110">
            <a:extLst>
              <a:ext uri="{FF2B5EF4-FFF2-40B4-BE49-F238E27FC236}">
                <a16:creationId xmlns:a16="http://schemas.microsoft.com/office/drawing/2014/main" id="{1250949B-0D34-4737-BCD2-FF160F7CD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1844675"/>
            <a:ext cx="27527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DF95B748-9AA2-4417-8DD5-5ED7F8F52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1293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  <a:cs typeface="Arial" panose="020B0604020202020204" pitchFamily="34" charset="0"/>
              </a:rPr>
              <a:t>Стереографические проекции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  <a:cs typeface="Arial" panose="020B0604020202020204" pitchFamily="34" charset="0"/>
              </a:rPr>
              <a:t>кубического кристалла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3333FF"/>
                </a:solidFill>
                <a:cs typeface="Arial" panose="020B0604020202020204" pitchFamily="34" charset="0"/>
              </a:rPr>
              <a:t>Выходы нормалей к плоскостям кристалла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C52F8B5-5E36-437F-8F3E-E1B98802F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5032375"/>
            <a:ext cx="717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(001)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7A2F9BEA-EFBE-422E-96D9-825A91AC1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5105400"/>
            <a:ext cx="717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(110)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68602A31-17B5-4EB2-B839-D5DFB8AB6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0" y="5105400"/>
            <a:ext cx="717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(111)</a:t>
            </a:r>
            <a:endParaRPr lang="ru-RU" altLang="ru-RU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SetkaVulfa">
            <a:extLst>
              <a:ext uri="{FF2B5EF4-FFF2-40B4-BE49-F238E27FC236}">
                <a16:creationId xmlns:a16="http://schemas.microsoft.com/office/drawing/2014/main" id="{057F6DBB-6004-4703-8603-9F1E3E6A9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592263"/>
            <a:ext cx="50990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Text Box 3">
            <a:extLst>
              <a:ext uri="{FF2B5EF4-FFF2-40B4-BE49-F238E27FC236}">
                <a16:creationId xmlns:a16="http://schemas.microsoft.com/office/drawing/2014/main" id="{739F3880-3289-41D9-A456-480CA22BC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20638"/>
            <a:ext cx="9121775" cy="1446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cs typeface="Arial" panose="020B0604020202020204" pitchFamily="34" charset="0"/>
              </a:rPr>
              <a:t>Сетка Вульфа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cs typeface="Arial" panose="020B0604020202020204" pitchFamily="34" charset="0"/>
              </a:rPr>
              <a:t>(стереографическая проекция параллелей и меридианов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cs typeface="Arial" panose="020B0604020202020204" pitchFamily="34" charset="0"/>
              </a:rPr>
              <a:t>построенных с шагом 2 градуса на сфере и спроектированные на экваториальную плоскость)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p-001">
            <a:extLst>
              <a:ext uri="{FF2B5EF4-FFF2-40B4-BE49-F238E27FC236}">
                <a16:creationId xmlns:a16="http://schemas.microsoft.com/office/drawing/2014/main" id="{CE1FD05A-9290-4791-ABD7-0F636877B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5970588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C5E81ABD-2DB8-4BFC-8E94-31A3D6E8A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636838"/>
            <a:ext cx="2592388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Стереографическая проекция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(001)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кубического кристалла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r+S.tif">
            <a:extLst>
              <a:ext uri="{FF2B5EF4-FFF2-40B4-BE49-F238E27FC236}">
                <a16:creationId xmlns:a16="http://schemas.microsoft.com/office/drawing/2014/main" id="{B3274792-17FC-4F9F-9850-A767B2544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713"/>
            <a:ext cx="6381750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3395CCBE-E99E-479C-9747-7C16E504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2492375"/>
            <a:ext cx="2592387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Стереографическая проекция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(001)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кубического кристалла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совмещенная с сеткой Вульфа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Pr+S.tif">
            <a:extLst>
              <a:ext uri="{FF2B5EF4-FFF2-40B4-BE49-F238E27FC236}">
                <a16:creationId xmlns:a16="http://schemas.microsoft.com/office/drawing/2014/main" id="{FA1F9FCE-FD8A-44A6-8311-5C27FDB34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84150"/>
            <a:ext cx="6381750" cy="64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Левая фигурная скобка 1">
            <a:extLst>
              <a:ext uri="{FF2B5EF4-FFF2-40B4-BE49-F238E27FC236}">
                <a16:creationId xmlns:a16="http://schemas.microsoft.com/office/drawing/2014/main" id="{9E0130D3-0612-4400-AFB8-981F2434E4EC}"/>
              </a:ext>
            </a:extLst>
          </p:cNvPr>
          <p:cNvSpPr/>
          <p:nvPr/>
        </p:nvSpPr>
        <p:spPr>
          <a:xfrm rot="5400000">
            <a:off x="2900363" y="2492375"/>
            <a:ext cx="777875" cy="117792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70AEA-B028-4D61-80F8-33EAFD7D136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380312" y="2492896"/>
            <a:ext cx="1518364" cy="369909"/>
          </a:xfrm>
          <a:prstGeom prst="rect">
            <a:avLst/>
          </a:prstGeom>
          <a:blipFill rotWithShape="1">
            <a:blip r:embed="rId3" cstate="print"/>
            <a:stretch>
              <a:fillRect l="-3614" t="-6557" r="-9639" b="-26230"/>
            </a:stretch>
          </a:blipFill>
        </p:spPr>
        <p:txBody>
          <a:bodyPr/>
          <a:lstStyle/>
          <a:p>
            <a:pPr eaLnBrk="1" hangingPunct="1">
              <a:defRPr/>
            </a:pPr>
            <a:r>
              <a:rPr lang="ru-RU">
                <a:noFill/>
                <a:latin typeface="Arial" charset="0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6D204-79D3-43D2-A115-4E2CE461E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688" y="3071813"/>
            <a:ext cx="960437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/>
              <a:t>45°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">
            <a:extLst>
              <a:ext uri="{FF2B5EF4-FFF2-40B4-BE49-F238E27FC236}">
                <a16:creationId xmlns:a16="http://schemas.microsoft.com/office/drawing/2014/main" id="{2D67E01F-340A-4B8B-85D7-7D9307B2A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3238"/>
            <a:ext cx="9144000" cy="2862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>
                <a:solidFill>
                  <a:srgbClr val="3333FF"/>
                </a:solidFill>
              </a:rPr>
              <a:t>ОСНОВНЫЕ ПОНЯТИЯ СИММЕТРИИ КРИСТАЛЛОВ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8">
            <a:extLst>
              <a:ext uri="{FF2B5EF4-FFF2-40B4-BE49-F238E27FC236}">
                <a16:creationId xmlns:a16="http://schemas.microsoft.com/office/drawing/2014/main" id="{BB157789-FC9B-44D1-8C98-A4648DEEA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284538"/>
            <a:ext cx="88566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pic>
        <p:nvPicPr>
          <p:cNvPr id="16388" name="Picture 4" descr="f1">
            <a:extLst>
              <a:ext uri="{FF2B5EF4-FFF2-40B4-BE49-F238E27FC236}">
                <a16:creationId xmlns:a16="http://schemas.microsoft.com/office/drawing/2014/main" id="{51566D6C-6B87-477D-B6D9-00D0A4FCA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41544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IMG">
            <a:extLst>
              <a:ext uri="{FF2B5EF4-FFF2-40B4-BE49-F238E27FC236}">
                <a16:creationId xmlns:a16="http://schemas.microsoft.com/office/drawing/2014/main" id="{CC3C877E-9270-49F8-B235-2CFA6455B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692150"/>
            <a:ext cx="24780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Line 6">
            <a:extLst>
              <a:ext uri="{FF2B5EF4-FFF2-40B4-BE49-F238E27FC236}">
                <a16:creationId xmlns:a16="http://schemas.microsoft.com/office/drawing/2014/main" id="{6C547D1B-7923-4809-8D21-ABD8EF54E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113" y="1916113"/>
            <a:ext cx="20161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id="{C70C24EC-2103-4DA3-9274-C820A9B65D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6600" y="3736975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6" name="Text Box 15">
            <a:extLst>
              <a:ext uri="{FF2B5EF4-FFF2-40B4-BE49-F238E27FC236}">
                <a16:creationId xmlns:a16="http://schemas.microsoft.com/office/drawing/2014/main" id="{BCEFABAF-59F2-4141-9994-907FCF91A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52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Источники информации в структурном анализе</a:t>
            </a:r>
          </a:p>
        </p:txBody>
      </p:sp>
      <p:sp>
        <p:nvSpPr>
          <p:cNvPr id="16400" name="Line 16">
            <a:extLst>
              <a:ext uri="{FF2B5EF4-FFF2-40B4-BE49-F238E27FC236}">
                <a16:creationId xmlns:a16="http://schemas.microsoft.com/office/drawing/2014/main" id="{ECDB64A3-FAF7-448C-83F9-7C0AE02AE2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724400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id="{06B3792F-D723-4EC5-858F-D5311847CA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6057900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9C1A59F0-22C3-42B5-A429-7CC4AA274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602038"/>
            <a:ext cx="38338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0"/>
              <a:t>1</a:t>
            </a:r>
            <a:r>
              <a:rPr lang="ru-RU" altLang="ru-RU" sz="1600" b="0"/>
              <a:t>. Геометрия дифракционной картины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3557EF97-F745-45CD-BB0F-B3935247A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433888"/>
            <a:ext cx="3492500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/>
              <a:t>2. Интенсивности дифракционных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/>
              <a:t>    пятен - рефлексов</a:t>
            </a:r>
          </a:p>
        </p:txBody>
      </p:sp>
      <p:sp>
        <p:nvSpPr>
          <p:cNvPr id="16397" name="Text Box 13">
            <a:extLst>
              <a:ext uri="{FF2B5EF4-FFF2-40B4-BE49-F238E27FC236}">
                <a16:creationId xmlns:a16="http://schemas.microsoft.com/office/drawing/2014/main" id="{8B927679-54DA-4250-BDD0-C9747FBE8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783263"/>
            <a:ext cx="38957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/>
              <a:t>3. Тонкая структура дифракционных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/>
              <a:t>    рефлексов и диффузного рассеяния</a:t>
            </a: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124C33FB-D593-4F20-8F23-D3CCE6659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357563"/>
            <a:ext cx="3548063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>
                <a:solidFill>
                  <a:srgbClr val="3333FF"/>
                </a:solidFill>
              </a:rPr>
              <a:t>Элементарная ячейка</a:t>
            </a:r>
            <a:r>
              <a:rPr lang="en-US" altLang="ru-RU" sz="1600" b="0">
                <a:solidFill>
                  <a:srgbClr val="3333FF"/>
                </a:solidFill>
              </a:rPr>
              <a:t> </a:t>
            </a:r>
            <a:r>
              <a:rPr lang="ru-RU" altLang="ru-RU" sz="1600" b="0">
                <a:solidFill>
                  <a:srgbClr val="3333FF"/>
                </a:solidFill>
              </a:rPr>
              <a:t>кристалла,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>
                <a:solidFill>
                  <a:srgbClr val="3333FF"/>
                </a:solidFill>
              </a:rPr>
              <a:t>Параметры </a:t>
            </a:r>
            <a:r>
              <a:rPr lang="en-US" altLang="ru-RU" sz="1600" i="1">
                <a:solidFill>
                  <a:srgbClr val="3333FF"/>
                </a:solidFill>
              </a:rPr>
              <a:t>a,</a:t>
            </a:r>
            <a:r>
              <a:rPr lang="ru-RU" altLang="ru-RU" sz="1600" i="1">
                <a:solidFill>
                  <a:srgbClr val="3333FF"/>
                </a:solidFill>
              </a:rPr>
              <a:t> </a:t>
            </a:r>
            <a:r>
              <a:rPr lang="en-US" altLang="ru-RU" sz="1600" i="1">
                <a:solidFill>
                  <a:srgbClr val="3333FF"/>
                </a:solidFill>
              </a:rPr>
              <a:t>b,</a:t>
            </a:r>
            <a:r>
              <a:rPr lang="ru-RU" altLang="ru-RU" sz="1600" i="1">
                <a:solidFill>
                  <a:srgbClr val="3333FF"/>
                </a:solidFill>
              </a:rPr>
              <a:t> </a:t>
            </a:r>
            <a:r>
              <a:rPr lang="en-US" altLang="ru-RU" sz="1600" i="1">
                <a:solidFill>
                  <a:srgbClr val="3333FF"/>
                </a:solidFill>
              </a:rPr>
              <a:t>c,</a:t>
            </a:r>
            <a:r>
              <a:rPr lang="ru-RU" altLang="ru-RU" sz="1600" b="0">
                <a:solidFill>
                  <a:srgbClr val="3333FF"/>
                </a:solidFill>
              </a:rPr>
              <a:t> </a:t>
            </a:r>
            <a:r>
              <a:rPr lang="en-US" altLang="ru-RU" sz="1600" b="0">
                <a:solidFill>
                  <a:srgbClr val="3333FF"/>
                </a:solidFill>
                <a:latin typeface="Symbol" panose="05050102010706020507" pitchFamily="18" charset="2"/>
              </a:rPr>
              <a:t>a,</a:t>
            </a:r>
            <a:r>
              <a:rPr lang="ru-RU" altLang="ru-RU" sz="1600" b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 b="0">
                <a:solidFill>
                  <a:srgbClr val="3333FF"/>
                </a:solidFill>
                <a:latin typeface="Symbol" panose="05050102010706020507" pitchFamily="18" charset="2"/>
              </a:rPr>
              <a:t>b,</a:t>
            </a:r>
            <a:r>
              <a:rPr lang="ru-RU" altLang="ru-RU" sz="1600" b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 b="0">
                <a:solidFill>
                  <a:srgbClr val="3333FF"/>
                </a:solidFill>
                <a:latin typeface="Symbol" panose="05050102010706020507" pitchFamily="18" charset="2"/>
              </a:rPr>
              <a:t>g,</a:t>
            </a:r>
            <a:r>
              <a:rPr lang="ru-RU" altLang="ru-RU" sz="1600" b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ru-RU" altLang="ru-RU" sz="1600" b="0">
                <a:solidFill>
                  <a:srgbClr val="3333FF"/>
                </a:solidFill>
              </a:rPr>
              <a:t>симметрия решетки</a:t>
            </a:r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id="{4308BED3-8B28-479C-B727-1BBF19C4D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292600"/>
            <a:ext cx="2557463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>
                <a:solidFill>
                  <a:srgbClr val="3333FF"/>
                </a:solidFill>
              </a:rPr>
              <a:t>Функция распределения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>
                <a:solidFill>
                  <a:srgbClr val="3333FF"/>
                </a:solidFill>
              </a:rPr>
              <a:t>электронной плотности </a:t>
            </a:r>
          </a:p>
        </p:txBody>
      </p:sp>
      <p:sp>
        <p:nvSpPr>
          <p:cNvPr id="16398" name="Text Box 14">
            <a:extLst>
              <a:ext uri="{FF2B5EF4-FFF2-40B4-BE49-F238E27FC236}">
                <a16:creationId xmlns:a16="http://schemas.microsoft.com/office/drawing/2014/main" id="{DDAD8C53-C9F3-4B79-925C-D12F18E04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661025"/>
            <a:ext cx="3657600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>
                <a:solidFill>
                  <a:srgbClr val="3333FF"/>
                </a:solidFill>
              </a:rPr>
              <a:t>Реальная структура кристаллов</a:t>
            </a:r>
            <a:r>
              <a:rPr lang="en-US" altLang="ru-RU" sz="1600" b="0">
                <a:solidFill>
                  <a:srgbClr val="3333FF"/>
                </a:solidFill>
              </a:rPr>
              <a:t> - </a:t>
            </a:r>
            <a:r>
              <a:rPr lang="ru-RU" altLang="ru-RU" sz="1600" b="0">
                <a:solidFill>
                  <a:srgbClr val="3333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>
                <a:solidFill>
                  <a:srgbClr val="3333FF"/>
                </a:solidFill>
              </a:rPr>
              <a:t>дефекты, нарушения совершенства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>
                <a:solidFill>
                  <a:srgbClr val="3333FF"/>
                </a:solidFill>
              </a:rPr>
              <a:t>кристаллов</a:t>
            </a:r>
          </a:p>
        </p:txBody>
      </p:sp>
      <p:pic>
        <p:nvPicPr>
          <p:cNvPr id="16402" name="Picture 18" descr="Рисунок1">
            <a:extLst>
              <a:ext uri="{FF2B5EF4-FFF2-40B4-BE49-F238E27FC236}">
                <a16:creationId xmlns:a16="http://schemas.microsoft.com/office/drawing/2014/main" id="{9C8715B6-2C6D-4BEC-BF15-189C1D6D5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941888"/>
            <a:ext cx="23050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3" name="Text Box 19">
            <a:extLst>
              <a:ext uri="{FF2B5EF4-FFF2-40B4-BE49-F238E27FC236}">
                <a16:creationId xmlns:a16="http://schemas.microsoft.com/office/drawing/2014/main" id="{CECC6ACB-3A9E-490E-9E1D-9B4958499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30275"/>
            <a:ext cx="204152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0"/>
              <a:t>Источник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0"/>
              <a:t>рентгеновского излучения</a:t>
            </a:r>
          </a:p>
        </p:txBody>
      </p:sp>
      <p:sp>
        <p:nvSpPr>
          <p:cNvPr id="16404" name="Line 20">
            <a:extLst>
              <a:ext uri="{FF2B5EF4-FFF2-40B4-BE49-F238E27FC236}">
                <a16:creationId xmlns:a16="http://schemas.microsoft.com/office/drawing/2014/main" id="{15BF5A2D-3A8A-4596-9BF3-0466D9DC93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550" y="1484313"/>
            <a:ext cx="5762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5" name="Text Box 21">
            <a:extLst>
              <a:ext uri="{FF2B5EF4-FFF2-40B4-BE49-F238E27FC236}">
                <a16:creationId xmlns:a16="http://schemas.microsoft.com/office/drawing/2014/main" id="{C4237BF8-D6A7-41D4-AEAE-4361A102C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492375"/>
            <a:ext cx="800100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0"/>
              <a:t>Образец</a:t>
            </a:r>
          </a:p>
        </p:txBody>
      </p:sp>
      <p:sp>
        <p:nvSpPr>
          <p:cNvPr id="16406" name="Line 22">
            <a:extLst>
              <a:ext uri="{FF2B5EF4-FFF2-40B4-BE49-F238E27FC236}">
                <a16:creationId xmlns:a16="http://schemas.microsoft.com/office/drawing/2014/main" id="{DC056410-9B61-4FF9-A77A-D29995E51B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8175" y="1989138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7" name="Text Box 23">
            <a:extLst>
              <a:ext uri="{FF2B5EF4-FFF2-40B4-BE49-F238E27FC236}">
                <a16:creationId xmlns:a16="http://schemas.microsoft.com/office/drawing/2014/main" id="{0F6D3E65-119E-4EC1-BAC2-FA867B0B8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8" y="2586038"/>
            <a:ext cx="830262" cy="2746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0"/>
              <a:t>Детектор</a:t>
            </a:r>
          </a:p>
        </p:txBody>
      </p:sp>
      <p:sp>
        <p:nvSpPr>
          <p:cNvPr id="16408" name="Line 24">
            <a:extLst>
              <a:ext uri="{FF2B5EF4-FFF2-40B4-BE49-F238E27FC236}">
                <a16:creationId xmlns:a16="http://schemas.microsoft.com/office/drawing/2014/main" id="{630C1F1B-D4EE-4EE6-B113-C274CD125A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3575" y="2060575"/>
            <a:ext cx="11525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C01A1CC-EEAE-4D2B-A477-B091F3E7EC7D}"/>
              </a:ext>
            </a:extLst>
          </p:cNvPr>
          <p:cNvCxnSpPr/>
          <p:nvPr/>
        </p:nvCxnSpPr>
        <p:spPr>
          <a:xfrm>
            <a:off x="1908175" y="1555750"/>
            <a:ext cx="0" cy="288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1E95F6E-831A-4EC1-844F-F3147AA67AEB}"/>
              </a:ext>
            </a:extLst>
          </p:cNvPr>
          <p:cNvCxnSpPr/>
          <p:nvPr/>
        </p:nvCxnSpPr>
        <p:spPr>
          <a:xfrm>
            <a:off x="1908175" y="1987550"/>
            <a:ext cx="0" cy="288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D794A8E-65C1-42D9-9600-B81E4979A02D}"/>
              </a:ext>
            </a:extLst>
          </p:cNvPr>
          <p:cNvSpPr txBox="1"/>
          <p:nvPr/>
        </p:nvSpPr>
        <p:spPr>
          <a:xfrm>
            <a:off x="585788" y="2132013"/>
            <a:ext cx="1027112" cy="2762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200" b="0" dirty="0">
                <a:latin typeface="+mn-lt"/>
              </a:rPr>
              <a:t>коллиматор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B98D91F2-AD62-498C-9455-934B28897CD4}"/>
              </a:ext>
            </a:extLst>
          </p:cNvPr>
          <p:cNvCxnSpPr>
            <a:endCxn id="4" idx="0"/>
          </p:cNvCxnSpPr>
          <p:nvPr/>
        </p:nvCxnSpPr>
        <p:spPr>
          <a:xfrm flipH="1">
            <a:off x="1098550" y="1700213"/>
            <a:ext cx="736600" cy="4318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16391" grpId="0" animBg="1"/>
      <p:bldP spid="16394" grpId="0" animBg="1"/>
      <p:bldP spid="16397" grpId="0" animBg="1"/>
      <p:bldP spid="16393" grpId="0" animBg="1"/>
      <p:bldP spid="16395" grpId="0" animBg="1"/>
      <p:bldP spid="16398" grpId="0" animBg="1"/>
      <p:bldP spid="16403" grpId="0" animBg="1"/>
      <p:bldP spid="16405" grpId="0" animBg="1"/>
      <p:bldP spid="16407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9" descr="E:\Ось 2.jpg">
            <a:extLst>
              <a:ext uri="{FF2B5EF4-FFF2-40B4-BE49-F238E27FC236}">
                <a16:creationId xmlns:a16="http://schemas.microsoft.com/office/drawing/2014/main" id="{05FE9B31-937C-42D7-AC1B-7C531623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230505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026889BE-126B-458C-A9D1-7B49EE7A6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cs typeface="Arial" panose="020B0604020202020204" pitchFamily="34" charset="0"/>
              </a:rPr>
              <a:t>Основные операции симметрии кристаллов</a:t>
            </a:r>
          </a:p>
        </p:txBody>
      </p:sp>
      <p:graphicFrame>
        <p:nvGraphicFramePr>
          <p:cNvPr id="4" name="Object 8">
            <a:extLst>
              <a:ext uri="{FF2B5EF4-FFF2-40B4-BE49-F238E27FC236}">
                <a16:creationId xmlns:a16="http://schemas.microsoft.com/office/drawing/2014/main" id="{FCE5DF36-ADA9-4203-9387-8BEE9FC5D5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92713" y="914400"/>
          <a:ext cx="144145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0" name="Equation" r:id="rId4" imgW="558558" imgH="393529" progId="Equation.DSMT4">
                  <p:embed/>
                </p:oleObj>
              </mc:Choice>
              <mc:Fallback>
                <p:oleObj name="Equation" r:id="rId4" imgW="558558" imgH="393529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2713" y="914400"/>
                        <a:ext cx="1441450" cy="1016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3295CB57-13AA-4117-8B25-A519B6ADCC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77038" y="1203325"/>
          <a:ext cx="1800225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1" name="Equation" r:id="rId6" imgW="837836" imgH="203112" progId="Equation.DSMT4">
                  <p:embed/>
                </p:oleObj>
              </mc:Choice>
              <mc:Fallback>
                <p:oleObj name="Equation" r:id="rId6" imgW="837836" imgH="203112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203325"/>
                        <a:ext cx="1800225" cy="436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>
            <a:extLst>
              <a:ext uri="{FF2B5EF4-FFF2-40B4-BE49-F238E27FC236}">
                <a16:creationId xmlns:a16="http://schemas.microsoft.com/office/drawing/2014/main" id="{773F1BC4-DD7D-4212-820D-716134C34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765550"/>
            <a:ext cx="3259138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cs typeface="Arial" panose="020B0604020202020204" pitchFamily="34" charset="0"/>
              </a:rPr>
              <a:t>m</a:t>
            </a:r>
            <a:r>
              <a:rPr lang="en-US" altLang="ru-RU" sz="1800">
                <a:cs typeface="Arial" panose="020B0604020202020204" pitchFamily="34" charset="0"/>
              </a:rPr>
              <a:t> – </a:t>
            </a:r>
            <a:r>
              <a:rPr lang="ru-RU" altLang="ru-RU" sz="1800">
                <a:cs typeface="Arial" panose="020B0604020202020204" pitchFamily="34" charset="0"/>
              </a:rPr>
              <a:t>зеркальная плоскость </a:t>
            </a:r>
            <a:endParaRPr lang="en-US" altLang="ru-RU" sz="18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Arial" panose="020B0604020202020204" pitchFamily="34" charset="0"/>
              </a:rPr>
              <a:t>симметрии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A73D7909-7000-43F0-9421-BB7E2DDC9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713" y="2209800"/>
            <a:ext cx="3327400" cy="706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2000" i="1">
                <a:solidFill>
                  <a:srgbClr val="FF0000"/>
                </a:solidFill>
                <a:cs typeface="Arial" panose="020B0604020202020204" pitchFamily="34" charset="0"/>
              </a:rPr>
              <a:t>ось </a:t>
            </a:r>
            <a:r>
              <a:rPr lang="en-US" altLang="ru-RU" sz="2000" i="1">
                <a:solidFill>
                  <a:srgbClr val="FF0000"/>
                </a:solidFill>
                <a:cs typeface="Arial" panose="020B0604020202020204" pitchFamily="34" charset="0"/>
              </a:rPr>
              <a:t>n=5 </a:t>
            </a:r>
            <a:r>
              <a:rPr lang="ru-RU" altLang="ru-RU" sz="2000" i="1">
                <a:solidFill>
                  <a:srgbClr val="FF0000"/>
                </a:solidFill>
                <a:cs typeface="Arial" panose="020B0604020202020204" pitchFamily="34" charset="0"/>
              </a:rPr>
              <a:t>в кристаллах </a:t>
            </a:r>
            <a:endParaRPr lang="en-US" altLang="ru-RU" sz="2000" i="1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i="1">
                <a:solidFill>
                  <a:srgbClr val="FF0000"/>
                </a:solidFill>
                <a:cs typeface="Arial" panose="020B0604020202020204" pitchFamily="34" charset="0"/>
              </a:rPr>
              <a:t>всегда отсутствует!!!</a:t>
            </a:r>
          </a:p>
        </p:txBody>
      </p:sp>
      <p:sp>
        <p:nvSpPr>
          <p:cNvPr id="8" name="AutoShape 15">
            <a:extLst>
              <a:ext uri="{FF2B5EF4-FFF2-40B4-BE49-F238E27FC236}">
                <a16:creationId xmlns:a16="http://schemas.microsoft.com/office/drawing/2014/main" id="{FF10DCDD-17EB-46FF-AE60-E35EA2E5D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492375"/>
            <a:ext cx="360362" cy="215900"/>
          </a:xfrm>
          <a:prstGeom prst="curvedLeftArrow">
            <a:avLst>
              <a:gd name="adj1" fmla="val 20000"/>
              <a:gd name="adj2" fmla="val 40000"/>
              <a:gd name="adj3" fmla="val 556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pic>
        <p:nvPicPr>
          <p:cNvPr id="45065" name="Picture 10" descr="E:\Miror.jpg">
            <a:extLst>
              <a:ext uri="{FF2B5EF4-FFF2-40B4-BE49-F238E27FC236}">
                <a16:creationId xmlns:a16="http://schemas.microsoft.com/office/drawing/2014/main" id="{E792E717-32F2-440C-98D8-A2318E2A9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68638"/>
            <a:ext cx="230505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TextBox 11">
            <a:extLst>
              <a:ext uri="{FF2B5EF4-FFF2-40B4-BE49-F238E27FC236}">
                <a16:creationId xmlns:a16="http://schemas.microsoft.com/office/drawing/2014/main" id="{49C5DA5E-8617-4538-BBE4-4FF839A12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1557338"/>
            <a:ext cx="1800225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5922E4"/>
                </a:solidFill>
                <a:cs typeface="Arial" panose="020B0604020202020204" pitchFamily="34" charset="0"/>
              </a:rPr>
              <a:t>Ось симметрии второго порядка</a:t>
            </a:r>
          </a:p>
        </p:txBody>
      </p:sp>
      <p:sp>
        <p:nvSpPr>
          <p:cNvPr id="45068" name="TextBox 12">
            <a:extLst>
              <a:ext uri="{FF2B5EF4-FFF2-40B4-BE49-F238E27FC236}">
                <a16:creationId xmlns:a16="http://schemas.microsoft.com/office/drawing/2014/main" id="{98562794-FA20-4C45-B982-C62D3AE47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3789363"/>
            <a:ext cx="132873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5922E4"/>
                </a:solidFill>
                <a:cs typeface="Arial" panose="020B0604020202020204" pitchFamily="34" charset="0"/>
              </a:rPr>
              <a:t>Отражение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5922E4"/>
                </a:solidFill>
                <a:cs typeface="Arial" panose="020B0604020202020204" pitchFamily="34" charset="0"/>
              </a:rPr>
              <a:t>в плоскости</a:t>
            </a:r>
            <a:r>
              <a:rPr lang="ru-RU" altLang="ru-RU" sz="1800" b="0">
                <a:solidFill>
                  <a:srgbClr val="5922E4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5069" name="TextBox 13">
            <a:extLst>
              <a:ext uri="{FF2B5EF4-FFF2-40B4-BE49-F238E27FC236}">
                <a16:creationId xmlns:a16="http://schemas.microsoft.com/office/drawing/2014/main" id="{29184F33-FE1B-48DF-A6A0-A0C584096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516563"/>
            <a:ext cx="19065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5922E4"/>
                </a:solidFill>
                <a:cs typeface="Arial" panose="020B0604020202020204" pitchFamily="34" charset="0"/>
              </a:rPr>
              <a:t>Отражение в точке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5922E4"/>
                </a:solidFill>
                <a:cs typeface="Arial" panose="020B0604020202020204" pitchFamily="34" charset="0"/>
              </a:rPr>
              <a:t>(инверсия)</a:t>
            </a:r>
          </a:p>
        </p:txBody>
      </p:sp>
      <p:sp>
        <p:nvSpPr>
          <p:cNvPr id="45070" name="TextBox 14">
            <a:extLst>
              <a:ext uri="{FF2B5EF4-FFF2-40B4-BE49-F238E27FC236}">
                <a16:creationId xmlns:a16="http://schemas.microsoft.com/office/drawing/2014/main" id="{B16C8EF3-DA40-4535-9F35-2493D40A4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3068638"/>
            <a:ext cx="334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0">
                <a:cs typeface="Arial" panose="020B0604020202020204" pitchFamily="34" charset="0"/>
              </a:rPr>
              <a:t>m</a:t>
            </a:r>
            <a:endParaRPr lang="ru-RU" altLang="ru-RU" sz="1400" b="0">
              <a:cs typeface="Arial" panose="020B0604020202020204" pitchFamily="34" charset="0"/>
            </a:endParaRPr>
          </a:p>
        </p:txBody>
      </p:sp>
      <p:pic>
        <p:nvPicPr>
          <p:cNvPr id="45072" name="Picture 16" descr="F:\Temprorary files\Educations\Educational process\MSU\2013-2014\L - IV\111\Центр инверсии.tif">
            <a:extLst>
              <a:ext uri="{FF2B5EF4-FFF2-40B4-BE49-F238E27FC236}">
                <a16:creationId xmlns:a16="http://schemas.microsoft.com/office/drawing/2014/main" id="{BDA326EB-1101-4557-879B-7E061914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40350"/>
            <a:ext cx="2333625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0203EA-BC60-4F83-AD22-A9F36C866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516563"/>
            <a:ext cx="282733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C – </a:t>
            </a:r>
            <a:r>
              <a:rPr lang="ru-RU" altLang="ru-RU" sz="1800">
                <a:cs typeface="Arial" panose="020B0604020202020204" pitchFamily="34" charset="0"/>
              </a:rPr>
              <a:t>центр инверсии, центр отражения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45067" grpId="0" animBg="1"/>
      <p:bldP spid="45068" grpId="0" animBg="1"/>
      <p:bldP spid="45069" grpId="0" animBg="1"/>
      <p:bldP spid="45070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32ab">
            <a:extLst>
              <a:ext uri="{FF2B5EF4-FFF2-40B4-BE49-F238E27FC236}">
                <a16:creationId xmlns:a16="http://schemas.microsoft.com/office/drawing/2014/main" id="{6E076091-5F96-4DBF-84D7-4E9BC0BA9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31838"/>
            <a:ext cx="835342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5">
            <a:extLst>
              <a:ext uri="{FF2B5EF4-FFF2-40B4-BE49-F238E27FC236}">
                <a16:creationId xmlns:a16="http://schemas.microsoft.com/office/drawing/2014/main" id="{53699A83-1F23-4488-AD79-04739F725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88913"/>
            <a:ext cx="59404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3333FF"/>
                </a:solidFill>
              </a:rPr>
              <a:t>7 </a:t>
            </a:r>
            <a:r>
              <a:rPr lang="ru-RU" altLang="ru-RU" sz="2400">
                <a:solidFill>
                  <a:srgbClr val="3333FF"/>
                </a:solidFill>
              </a:rPr>
              <a:t>сингоний и их элементы симметрии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6DE05D20-D012-4B08-8F58-B0DCCDB94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575" y="5387975"/>
            <a:ext cx="17811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Многогранник</a:t>
            </a:r>
          </a:p>
        </p:txBody>
      </p:sp>
      <p:pic>
        <p:nvPicPr>
          <p:cNvPr id="3" name="Picture 8" descr="pp">
            <a:extLst>
              <a:ext uri="{FF2B5EF4-FFF2-40B4-BE49-F238E27FC236}">
                <a16:creationId xmlns:a16="http://schemas.microsoft.com/office/drawing/2014/main" id="{7CCF19F2-F316-4DB4-A7D2-C251DE25D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33450"/>
            <a:ext cx="40322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ADFD11E-1406-4BBF-929F-7487C2053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5829300"/>
            <a:ext cx="2763837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cs typeface="Arial" panose="020B0604020202020204" pitchFamily="34" charset="0"/>
              </a:rPr>
              <a:t>Симметрия описывается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cs typeface="Arial" panose="020B0604020202020204" pitchFamily="34" charset="0"/>
              </a:rPr>
              <a:t>точечной группой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8482D8-3DDF-4BCF-8158-F8A881E0F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493963"/>
            <a:ext cx="4643437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0033CC"/>
                </a:solidFill>
              </a:rPr>
              <a:t>32 точечные группы симметрии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8C2A094-A227-4390-A575-CB6DF9FED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0" y="-3175"/>
            <a:ext cx="916305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  <a:cs typeface="Arial" panose="020B0604020202020204" pitchFamily="34" charset="0"/>
              </a:rPr>
              <a:t>Внешняя форма кристалла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4" name="Text Box 4">
            <a:extLst>
              <a:ext uri="{FF2B5EF4-FFF2-40B4-BE49-F238E27FC236}">
                <a16:creationId xmlns:a16="http://schemas.microsoft.com/office/drawing/2014/main" id="{E2B2BE14-5087-4DE2-B517-A7C736EAC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cs typeface="Arial" panose="020B0604020202020204" pitchFamily="34" charset="0"/>
              </a:rPr>
              <a:t>Трансляционная симметрия</a:t>
            </a:r>
          </a:p>
        </p:txBody>
      </p:sp>
      <p:graphicFrame>
        <p:nvGraphicFramePr>
          <p:cNvPr id="271365" name="Object 5">
            <a:extLst>
              <a:ext uri="{FF2B5EF4-FFF2-40B4-BE49-F238E27FC236}">
                <a16:creationId xmlns:a16="http://schemas.microsoft.com/office/drawing/2014/main" id="{1D4B4F6A-E9E9-4786-998C-70B065A809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4365625"/>
          <a:ext cx="30670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1" name="Equation" r:id="rId3" imgW="1091726" imgH="203112" progId="Equation.DSMT4">
                  <p:embed/>
                </p:oleObj>
              </mc:Choice>
              <mc:Fallback>
                <p:oleObj name="Equation" r:id="rId3" imgW="1091726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4365625"/>
                        <a:ext cx="3067050" cy="569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1366" name="Picture 6" descr="1D lattice a">
            <a:extLst>
              <a:ext uri="{FF2B5EF4-FFF2-40B4-BE49-F238E27FC236}">
                <a16:creationId xmlns:a16="http://schemas.microsoft.com/office/drawing/2014/main" id="{DA8859D9-A65E-4B38-AEEF-3C5757B52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316865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1367" name="Object 7">
            <a:extLst>
              <a:ext uri="{FF2B5EF4-FFF2-40B4-BE49-F238E27FC236}">
                <a16:creationId xmlns:a16="http://schemas.microsoft.com/office/drawing/2014/main" id="{704CB02D-4A28-4633-95C1-053204461B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1500" y="1341438"/>
          <a:ext cx="16573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2" name="Equation" r:id="rId6" imgW="482181" imgH="177646" progId="Equation.DSMT4">
                  <p:embed/>
                </p:oleObj>
              </mc:Choice>
              <mc:Fallback>
                <p:oleObj name="Equation" r:id="rId6" imgW="482181" imgH="177646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1341438"/>
                        <a:ext cx="1657350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1368" name="Picture 8" descr="2D lattice a">
            <a:extLst>
              <a:ext uri="{FF2B5EF4-FFF2-40B4-BE49-F238E27FC236}">
                <a16:creationId xmlns:a16="http://schemas.microsoft.com/office/drawing/2014/main" id="{F2CD0FE6-8D0B-4B75-9363-901B37834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76475"/>
            <a:ext cx="3168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1369" name="Object 9">
            <a:extLst>
              <a:ext uri="{FF2B5EF4-FFF2-40B4-BE49-F238E27FC236}">
                <a16:creationId xmlns:a16="http://schemas.microsoft.com/office/drawing/2014/main" id="{EC77BF8A-2687-4368-B359-EE6AB284DE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2708275"/>
          <a:ext cx="27035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3" name="Equation" r:id="rId9" imgW="787058" imgH="177723" progId="Equation.DSMT4">
                  <p:embed/>
                </p:oleObj>
              </mc:Choice>
              <mc:Fallback>
                <p:oleObj name="Equation" r:id="rId9" imgW="787058" imgH="177723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708275"/>
                        <a:ext cx="2703512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1370" name="Picture 10" descr="3D lattice a">
            <a:extLst>
              <a:ext uri="{FF2B5EF4-FFF2-40B4-BE49-F238E27FC236}">
                <a16:creationId xmlns:a16="http://schemas.microsoft.com/office/drawing/2014/main" id="{35EB6B57-F336-4F0A-B7A5-4046A913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05263"/>
            <a:ext cx="316865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71" name="Text Box 11">
            <a:extLst>
              <a:ext uri="{FF2B5EF4-FFF2-40B4-BE49-F238E27FC236}">
                <a16:creationId xmlns:a16="http://schemas.microsoft.com/office/drawing/2014/main" id="{60AA8DEF-B692-46F9-9B84-90525E5A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060575"/>
            <a:ext cx="2462213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3333FF"/>
                </a:solidFill>
                <a:cs typeface="Arial" panose="020B0604020202020204" pitchFamily="34" charset="0"/>
              </a:rPr>
              <a:t>Одномерная простая решетка</a:t>
            </a:r>
          </a:p>
        </p:txBody>
      </p:sp>
      <p:sp>
        <p:nvSpPr>
          <p:cNvPr id="271372" name="Text Box 12">
            <a:extLst>
              <a:ext uri="{FF2B5EF4-FFF2-40B4-BE49-F238E27FC236}">
                <a16:creationId xmlns:a16="http://schemas.microsoft.com/office/drawing/2014/main" id="{D55FE0CE-A83E-467F-8E1E-8E35C315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3500438"/>
            <a:ext cx="2346325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3333FF"/>
                </a:solidFill>
                <a:cs typeface="Arial" panose="020B0604020202020204" pitchFamily="34" charset="0"/>
              </a:rPr>
              <a:t>Двумерная простая решетка</a:t>
            </a:r>
          </a:p>
        </p:txBody>
      </p:sp>
      <p:sp>
        <p:nvSpPr>
          <p:cNvPr id="271373" name="Text Box 13">
            <a:extLst>
              <a:ext uri="{FF2B5EF4-FFF2-40B4-BE49-F238E27FC236}">
                <a16:creationId xmlns:a16="http://schemas.microsoft.com/office/drawing/2014/main" id="{BA30E5DB-D91E-43DF-83F3-194910BC4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157788"/>
            <a:ext cx="2416175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3333FF"/>
                </a:solidFill>
                <a:cs typeface="Arial" panose="020B0604020202020204" pitchFamily="34" charset="0"/>
              </a:rPr>
              <a:t>Трехмерная простая решетка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animBg="1"/>
      <p:bldP spid="271371" grpId="0" animBg="1"/>
      <p:bldP spid="271372" grpId="0" animBg="1"/>
      <p:bldP spid="27137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E:\Ось 2.jpg">
            <a:extLst>
              <a:ext uri="{FF2B5EF4-FFF2-40B4-BE49-F238E27FC236}">
                <a16:creationId xmlns:a16="http://schemas.microsoft.com/office/drawing/2014/main" id="{A309A57B-22BD-47B1-8283-C4F069BD8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268413"/>
            <a:ext cx="230505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5">
            <a:extLst>
              <a:ext uri="{FF2B5EF4-FFF2-40B4-BE49-F238E27FC236}">
                <a16:creationId xmlns:a16="http://schemas.microsoft.com/office/drawing/2014/main" id="{E38A3033-FA9B-409C-AEFB-43B8F0B91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2779713"/>
            <a:ext cx="360363" cy="215900"/>
          </a:xfrm>
          <a:prstGeom prst="curvedLeftArrow">
            <a:avLst>
              <a:gd name="adj1" fmla="val 20000"/>
              <a:gd name="adj2" fmla="val 40000"/>
              <a:gd name="adj3" fmla="val 556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cs typeface="Arial" panose="020B0604020202020204" pitchFamily="34" charset="0"/>
            </a:endParaRPr>
          </a:p>
        </p:txBody>
      </p:sp>
      <p:pic>
        <p:nvPicPr>
          <p:cNvPr id="4" name="Picture 10" descr="E:\Miror.jpg">
            <a:extLst>
              <a:ext uri="{FF2B5EF4-FFF2-40B4-BE49-F238E27FC236}">
                <a16:creationId xmlns:a16="http://schemas.microsoft.com/office/drawing/2014/main" id="{6CF73295-E1E1-4E1F-A07C-796ED427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3468688"/>
            <a:ext cx="230505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B70B25C6-A94E-4CBF-BB42-FA03F748B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5" y="3521075"/>
            <a:ext cx="334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>
                <a:cs typeface="Arial" panose="020B0604020202020204" pitchFamily="34" charset="0"/>
              </a:rPr>
              <a:t>m</a:t>
            </a:r>
            <a:endParaRPr lang="ru-RU" altLang="ru-RU" sz="1400">
              <a:cs typeface="Arial" panose="020B0604020202020204" pitchFamily="34" charset="0"/>
            </a:endParaRPr>
          </a:p>
        </p:txBody>
      </p:sp>
      <p:pic>
        <p:nvPicPr>
          <p:cNvPr id="6" name="Picture 16" descr="F:\Temprorary files\Educations\Educational process\MSU\2013-2014\L - IV\111\Центр инверсии.tif">
            <a:extLst>
              <a:ext uri="{FF2B5EF4-FFF2-40B4-BE49-F238E27FC236}">
                <a16:creationId xmlns:a16="http://schemas.microsoft.com/office/drawing/2014/main" id="{3B93E97D-A982-4CE5-9E7E-5766847D2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5627688"/>
            <a:ext cx="23336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3D lattice a">
            <a:extLst>
              <a:ext uri="{FF2B5EF4-FFF2-40B4-BE49-F238E27FC236}">
                <a16:creationId xmlns:a16="http://schemas.microsoft.com/office/drawing/2014/main" id="{CACB6DCB-4E67-4906-8C51-71652973D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74825"/>
            <a:ext cx="316865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5">
            <a:extLst>
              <a:ext uri="{FF2B5EF4-FFF2-40B4-BE49-F238E27FC236}">
                <a16:creationId xmlns:a16="http://schemas.microsoft.com/office/drawing/2014/main" id="{3F39A6B4-AF07-4D25-B874-B3133D3E61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6675" y="4365625"/>
          <a:ext cx="30670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6" name="Equation" r:id="rId7" imgW="1091726" imgH="203112" progId="Equation.DSMT4">
                  <p:embed/>
                </p:oleObj>
              </mc:Choice>
              <mc:Fallback>
                <p:oleObj name="Equation" r:id="rId7" imgW="1091726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6675" y="4365625"/>
                        <a:ext cx="3067050" cy="569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55A4309-98BA-4900-941C-641EB5559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613" y="5154613"/>
            <a:ext cx="309086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Здесь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m,n,p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– целые числа</a:t>
            </a:r>
          </a:p>
        </p:txBody>
      </p:sp>
      <p:sp>
        <p:nvSpPr>
          <p:cNvPr id="12298" name="TextBox 11">
            <a:extLst>
              <a:ext uri="{FF2B5EF4-FFF2-40B4-BE49-F238E27FC236}">
                <a16:creationId xmlns:a16="http://schemas.microsoft.com/office/drawing/2014/main" id="{C12D4E15-9F09-4FA9-ADD8-B19B8C4BF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913" y="2890838"/>
            <a:ext cx="904875" cy="1568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600">
                <a:cs typeface="Arial" panose="020B0604020202020204" pitchFamily="34" charset="0"/>
              </a:rPr>
              <a:t>+</a:t>
            </a:r>
          </a:p>
        </p:txBody>
      </p:sp>
      <p:sp>
        <p:nvSpPr>
          <p:cNvPr id="12299" name="TextBox 7">
            <a:extLst>
              <a:ext uri="{FF2B5EF4-FFF2-40B4-BE49-F238E27FC236}">
                <a16:creationId xmlns:a16="http://schemas.microsoft.com/office/drawing/2014/main" id="{8FF1D35D-5058-489B-BE1D-49FEFFB30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5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  <a:cs typeface="Arial" panose="020B0604020202020204" pitchFamily="34" charset="0"/>
              </a:rPr>
              <a:t>Основные элементы симметрии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  <a:cs typeface="Arial" panose="020B0604020202020204" pitchFamily="34" charset="0"/>
              </a:rPr>
              <a:t>пространственных групп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83F3B-EE7E-43EF-A7C6-E84DB3A6F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5934075"/>
            <a:ext cx="53784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/>
              <a:t>230 </a:t>
            </a:r>
            <a:r>
              <a:rPr lang="ru-RU" altLang="ru-RU" sz="2800"/>
              <a:t>пространственных групп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1" grpId="0" animBg="1"/>
      <p:bldP spid="12298" grpId="0" animBg="1"/>
      <p:bldP spid="12299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ttice Crystal&amp;polyhedron-a">
            <a:extLst>
              <a:ext uri="{FF2B5EF4-FFF2-40B4-BE49-F238E27FC236}">
                <a16:creationId xmlns:a16="http://schemas.microsoft.com/office/drawing/2014/main" id="{F0AE00DB-672E-4B35-9741-5F4A7A2A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38131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88FF02C4-60B1-4EF7-8C14-7A12AFEC8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5580063"/>
            <a:ext cx="31654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Кристаллическая решетка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5A0A062-E56C-45A8-8711-9D6E88026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6007100"/>
            <a:ext cx="28987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cs typeface="Arial" panose="020B0604020202020204" pitchFamily="34" charset="0"/>
              </a:rPr>
              <a:t>Симметрия описывается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i="1">
                <a:cs typeface="Arial" panose="020B0604020202020204" pitchFamily="34" charset="0"/>
              </a:rPr>
              <a:t>пространственной группой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F989E-D401-40A2-B3E0-53B0C8009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2133600"/>
            <a:ext cx="4716462" cy="2862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0033CC"/>
                </a:solidFill>
              </a:rPr>
              <a:t>230 пространственных групп симметрии</a:t>
            </a:r>
            <a:r>
              <a:rPr lang="en-US" altLang="ru-RU" sz="3600">
                <a:solidFill>
                  <a:srgbClr val="0033CC"/>
                </a:solidFill>
              </a:rPr>
              <a:t> </a:t>
            </a:r>
            <a:r>
              <a:rPr lang="ru-RU" altLang="ru-RU" sz="3600">
                <a:solidFill>
                  <a:srgbClr val="0033CC"/>
                </a:solidFill>
              </a:rPr>
              <a:t>(Федоровские группы)</a:t>
            </a:r>
          </a:p>
        </p:txBody>
      </p:sp>
      <p:sp>
        <p:nvSpPr>
          <p:cNvPr id="54278" name="Прямоугольник 5">
            <a:extLst>
              <a:ext uri="{FF2B5EF4-FFF2-40B4-BE49-F238E27FC236}">
                <a16:creationId xmlns:a16="http://schemas.microsoft.com/office/drawing/2014/main" id="{7B953C2A-A1B0-42EE-8B06-4A5E5FEAD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813" y="0"/>
            <a:ext cx="916781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  <a:cs typeface="Arial" panose="020B0604020202020204" pitchFamily="34" charset="0"/>
              </a:rPr>
              <a:t>Внутренняя структура кристалла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44CEC1BD-87D9-4EEF-B0E7-D43575712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875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  <a:cs typeface="Arial" panose="020B0604020202020204" pitchFamily="34" charset="0"/>
              </a:rPr>
              <a:t>Примеры некоторых кристаллических структур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1DC27D-E6E5-49CA-8F36-DFD8E3C28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557338"/>
            <a:ext cx="21526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983D49C-96B6-481A-90A4-D696F63C6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1571625"/>
            <a:ext cx="20288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4A7B6C38-1E99-4105-9063-7FF0A2DE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71625"/>
            <a:ext cx="21240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E83E70-19F6-4FB6-827C-45365A1F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278313"/>
            <a:ext cx="212407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A9FCF89-9218-4000-9A6F-BF11483D9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4278313"/>
            <a:ext cx="249078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H:\CaF2.tif">
            <a:extLst>
              <a:ext uri="{FF2B5EF4-FFF2-40B4-BE49-F238E27FC236}">
                <a16:creationId xmlns:a16="http://schemas.microsoft.com/office/drawing/2014/main" id="{022F9826-EEE3-4B49-921D-42E82CDE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4437063"/>
            <a:ext cx="217963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10">
            <a:extLst>
              <a:ext uri="{FF2B5EF4-FFF2-40B4-BE49-F238E27FC236}">
                <a16:creationId xmlns:a16="http://schemas.microsoft.com/office/drawing/2014/main" id="{F60D4994-5392-4D84-A6D3-873E70804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1371600"/>
            <a:ext cx="21383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/>
              <a:t>Fm3m</a:t>
            </a:r>
            <a:endParaRPr lang="ru-RU" altLang="ru-RU" sz="1800"/>
          </a:p>
        </p:txBody>
      </p:sp>
      <p:sp>
        <p:nvSpPr>
          <p:cNvPr id="17418" name="TextBox 11">
            <a:extLst>
              <a:ext uri="{FF2B5EF4-FFF2-40B4-BE49-F238E27FC236}">
                <a16:creationId xmlns:a16="http://schemas.microsoft.com/office/drawing/2014/main" id="{2BB8346A-A7CD-4FA7-9ABF-7FA2D0FF6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713" y="1371600"/>
            <a:ext cx="2028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Fd3m</a:t>
            </a:r>
            <a:endParaRPr lang="ru-RU" altLang="ru-RU" sz="1800"/>
          </a:p>
        </p:txBody>
      </p:sp>
      <p:sp>
        <p:nvSpPr>
          <p:cNvPr id="17419" name="TextBox 12">
            <a:extLst>
              <a:ext uri="{FF2B5EF4-FFF2-40B4-BE49-F238E27FC236}">
                <a16:creationId xmlns:a16="http://schemas.microsoft.com/office/drawing/2014/main" id="{4479D464-1747-4EBB-8F6F-55058B5B3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088" y="1385888"/>
            <a:ext cx="21193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Fm3m</a:t>
            </a:r>
            <a:endParaRPr lang="ru-RU" altLang="ru-RU" sz="1800"/>
          </a:p>
        </p:txBody>
      </p:sp>
      <p:sp>
        <p:nvSpPr>
          <p:cNvPr id="17420" name="Прямоугольник 13">
            <a:extLst>
              <a:ext uri="{FF2B5EF4-FFF2-40B4-BE49-F238E27FC236}">
                <a16:creationId xmlns:a16="http://schemas.microsoft.com/office/drawing/2014/main" id="{CB25259A-661C-48E4-8012-5AEC7964B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4075113"/>
            <a:ext cx="21812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Fm3m</a:t>
            </a:r>
            <a:endParaRPr lang="ru-RU" altLang="ru-RU" sz="1800"/>
          </a:p>
        </p:txBody>
      </p:sp>
      <p:sp>
        <p:nvSpPr>
          <p:cNvPr id="17421" name="TextBox 14">
            <a:extLst>
              <a:ext uri="{FF2B5EF4-FFF2-40B4-BE49-F238E27FC236}">
                <a16:creationId xmlns:a16="http://schemas.microsoft.com/office/drawing/2014/main" id="{05AE6088-E166-4CEA-93CB-2D8868190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263" y="4094163"/>
            <a:ext cx="24907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Pnnm</a:t>
            </a:r>
            <a:r>
              <a:rPr lang="ru-RU" altLang="ru-RU" sz="1800"/>
              <a:t>; Pa3</a:t>
            </a:r>
          </a:p>
        </p:txBody>
      </p:sp>
      <p:sp>
        <p:nvSpPr>
          <p:cNvPr id="17422" name="TextBox 15">
            <a:extLst>
              <a:ext uri="{FF2B5EF4-FFF2-40B4-BE49-F238E27FC236}">
                <a16:creationId xmlns:a16="http://schemas.microsoft.com/office/drawing/2014/main" id="{872DF309-E72E-4A85-9CEA-2316FE08D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094163"/>
            <a:ext cx="21240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Pn3</a:t>
            </a: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417" grpId="0" animBg="1"/>
      <p:bldP spid="17418" grpId="0" animBg="1"/>
      <p:bldP spid="17419" grpId="0" animBg="1"/>
      <p:bldP spid="17420" grpId="0" animBg="1"/>
      <p:bldP spid="17421" grpId="0" animBg="1"/>
      <p:bldP spid="174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E43AF05-4A76-4963-9D22-FA2EC9FAD504}"/>
              </a:ext>
            </a:extLst>
          </p:cNvPr>
          <p:cNvSpPr/>
          <p:nvPr/>
        </p:nvSpPr>
        <p:spPr>
          <a:xfrm>
            <a:off x="2554288" y="854075"/>
            <a:ext cx="3816350" cy="2582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C1FC8B33-84DD-4EC5-9B9D-C13F87229146}"/>
              </a:ext>
            </a:extLst>
          </p:cNvPr>
          <p:cNvSpPr/>
          <p:nvPr/>
        </p:nvSpPr>
        <p:spPr>
          <a:xfrm>
            <a:off x="4156075" y="1997075"/>
            <a:ext cx="792163" cy="287338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D85A1FA-D8B8-445C-8273-AAE2CA144D7D}"/>
              </a:ext>
            </a:extLst>
          </p:cNvPr>
          <p:cNvCxnSpPr/>
          <p:nvPr/>
        </p:nvCxnSpPr>
        <p:spPr>
          <a:xfrm>
            <a:off x="4552950" y="1204913"/>
            <a:ext cx="0" cy="194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7EFBAA6-B88A-4A4A-8685-53CA204B210C}"/>
              </a:ext>
            </a:extLst>
          </p:cNvPr>
          <p:cNvCxnSpPr/>
          <p:nvPr/>
        </p:nvCxnSpPr>
        <p:spPr>
          <a:xfrm>
            <a:off x="3148013" y="2139950"/>
            <a:ext cx="28082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A7415045-9C95-4680-A7BB-4CE0A6E93ABF}"/>
              </a:ext>
            </a:extLst>
          </p:cNvPr>
          <p:cNvSpPr/>
          <p:nvPr/>
        </p:nvSpPr>
        <p:spPr>
          <a:xfrm>
            <a:off x="5380038" y="2644775"/>
            <a:ext cx="73025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CC99335-9551-4F6C-8AAE-1FD6B5E00236}"/>
              </a:ext>
            </a:extLst>
          </p:cNvPr>
          <p:cNvSpPr/>
          <p:nvPr/>
        </p:nvSpPr>
        <p:spPr>
          <a:xfrm>
            <a:off x="3616325" y="1600200"/>
            <a:ext cx="71438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19E7334-B250-42A5-8FBC-690475E6AA53}"/>
              </a:ext>
            </a:extLst>
          </p:cNvPr>
          <p:cNvCxnSpPr>
            <a:stCxn id="9" idx="0"/>
            <a:endCxn id="13" idx="6"/>
          </p:cNvCxnSpPr>
          <p:nvPr/>
        </p:nvCxnSpPr>
        <p:spPr>
          <a:xfrm flipH="1" flipV="1">
            <a:off x="3687763" y="1636713"/>
            <a:ext cx="1728787" cy="1008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BAF53788-08D1-4C5B-9A4E-5F2D75F21D26}"/>
              </a:ext>
            </a:extLst>
          </p:cNvPr>
          <p:cNvSpPr/>
          <p:nvPr/>
        </p:nvSpPr>
        <p:spPr>
          <a:xfrm>
            <a:off x="3616325" y="2601913"/>
            <a:ext cx="71438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FAF49161-3600-4851-A002-939FA18B36D3}"/>
              </a:ext>
            </a:extLst>
          </p:cNvPr>
          <p:cNvCxnSpPr>
            <a:stCxn id="13" idx="0"/>
            <a:endCxn id="18" idx="0"/>
          </p:cNvCxnSpPr>
          <p:nvPr/>
        </p:nvCxnSpPr>
        <p:spPr>
          <a:xfrm>
            <a:off x="3652838" y="1600200"/>
            <a:ext cx="0" cy="1001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F3F19044-A2FC-4F6E-A268-FD1C8D2C71F2}"/>
              </a:ext>
            </a:extLst>
          </p:cNvPr>
          <p:cNvSpPr/>
          <p:nvPr/>
        </p:nvSpPr>
        <p:spPr>
          <a:xfrm>
            <a:off x="5380038" y="1600200"/>
            <a:ext cx="71437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01911843-D0E6-449E-BBE8-C1790A024528}"/>
              </a:ext>
            </a:extLst>
          </p:cNvPr>
          <p:cNvCxnSpPr>
            <a:stCxn id="13" idx="0"/>
            <a:endCxn id="21" idx="1"/>
          </p:cNvCxnSpPr>
          <p:nvPr/>
        </p:nvCxnSpPr>
        <p:spPr>
          <a:xfrm>
            <a:off x="3652838" y="1600200"/>
            <a:ext cx="1738312" cy="11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DC4A731-1F3F-42B5-87A0-C84B6D3C1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1671638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2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4264CE-EEAF-41A3-9143-EDA39938E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650" y="1955800"/>
            <a:ext cx="461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r>
              <a:rPr lang="en-US" altLang="ru-RU" sz="1800" baseline="30000">
                <a:cs typeface="Arial" panose="020B0604020202020204" pitchFamily="34" charset="0"/>
              </a:rPr>
              <a:t>1</a:t>
            </a:r>
            <a:endParaRPr lang="ru-RU" altLang="ru-RU" sz="1800" baseline="30000"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FEBC1F-7C42-405E-997F-37A81980D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988" y="854075"/>
            <a:ext cx="461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r>
              <a:rPr lang="en-US" altLang="ru-RU" sz="1800" baseline="30000">
                <a:cs typeface="Arial" panose="020B0604020202020204" pitchFamily="34" charset="0"/>
              </a:rPr>
              <a:t>2</a:t>
            </a:r>
            <a:endParaRPr lang="ru-RU" altLang="ru-RU" sz="1800" baseline="30000"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E42984-00A7-4F79-B0EA-40A5F09A9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138" y="2305050"/>
            <a:ext cx="322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cs typeface="Arial" panose="020B0604020202020204" pitchFamily="34" charset="0"/>
              </a:rPr>
              <a:t>i</a:t>
            </a:r>
            <a:r>
              <a:rPr lang="en-US" altLang="ru-RU" sz="1800" i="1" baseline="-25000">
                <a:cs typeface="Arial" panose="020B0604020202020204" pitchFamily="34" charset="0"/>
              </a:rPr>
              <a:t>1</a:t>
            </a:r>
            <a:endParaRPr lang="ru-RU" altLang="ru-RU" sz="1800" i="1" baseline="-25000"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28246A-9943-4A18-9191-33A3F016F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1241425"/>
            <a:ext cx="320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cs typeface="Arial" panose="020B0604020202020204" pitchFamily="34" charset="0"/>
              </a:rPr>
              <a:t>i</a:t>
            </a:r>
            <a:r>
              <a:rPr lang="en-US" altLang="ru-RU" sz="1800" i="1" baseline="-25000">
                <a:cs typeface="Arial" panose="020B0604020202020204" pitchFamily="34" charset="0"/>
              </a:rPr>
              <a:t>2</a:t>
            </a:r>
            <a:endParaRPr lang="ru-RU" altLang="ru-RU" sz="1800" i="1" baseline="-25000"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2C7FBA-9BBE-4777-A2DB-AA4654174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601913"/>
            <a:ext cx="32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cs typeface="Arial" panose="020B0604020202020204" pitchFamily="34" charset="0"/>
              </a:rPr>
              <a:t>i</a:t>
            </a:r>
            <a:r>
              <a:rPr lang="en-US" altLang="ru-RU" sz="1800" i="1" baseline="-25000">
                <a:cs typeface="Arial" panose="020B0604020202020204" pitchFamily="34" charset="0"/>
              </a:rPr>
              <a:t>3</a:t>
            </a:r>
            <a:endParaRPr lang="ru-RU" altLang="ru-RU" sz="1800" i="1" baseline="-25000"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C0C441-EFB9-4B19-87A1-17D0436B6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266825"/>
            <a:ext cx="320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cs typeface="Arial" panose="020B0604020202020204" pitchFamily="34" charset="0"/>
              </a:rPr>
              <a:t>i</a:t>
            </a:r>
            <a:r>
              <a:rPr lang="en-US" altLang="ru-RU" sz="1800" i="1" baseline="-25000">
                <a:cs typeface="Arial" panose="020B0604020202020204" pitchFamily="34" charset="0"/>
              </a:rPr>
              <a:t>4</a:t>
            </a:r>
            <a:endParaRPr lang="ru-RU" altLang="ru-RU" sz="1800" i="1" baseline="-25000">
              <a:cs typeface="Arial" panose="020B0604020202020204" pitchFamily="34" charset="0"/>
            </a:endParaRPr>
          </a:p>
        </p:txBody>
      </p:sp>
      <p:sp>
        <p:nvSpPr>
          <p:cNvPr id="56340" name="TextBox 35">
            <a:extLst>
              <a:ext uri="{FF2B5EF4-FFF2-40B4-BE49-F238E27FC236}">
                <a16:creationId xmlns:a16="http://schemas.microsoft.com/office/drawing/2014/main" id="{1DABF5FC-1227-47FC-8576-6BE1CD069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0000FF"/>
                </a:solidFill>
                <a:cs typeface="Arial" panose="020B0604020202020204" pitchFamily="34" charset="0"/>
              </a:rPr>
              <a:t>Группа симметрии </a:t>
            </a:r>
            <a:r>
              <a:rPr lang="en-US" altLang="ru-RU" sz="3600">
                <a:solidFill>
                  <a:srgbClr val="0000FF"/>
                </a:solidFill>
                <a:cs typeface="Arial" panose="020B0604020202020204" pitchFamily="34" charset="0"/>
              </a:rPr>
              <a:t>mm2</a:t>
            </a:r>
            <a:endParaRPr lang="ru-RU" altLang="ru-RU" sz="36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5BF52C-33E7-4121-913B-A61696EA5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16338"/>
            <a:ext cx="91440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cs typeface="Arial" panose="020B0604020202020204" pitchFamily="34" charset="0"/>
              </a:rPr>
              <a:t>Две взаимно перпендикулярные плоскости симметрии в общем случае образуют ось симметрии второго порядка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9C281B-DD47-480F-862A-245925DA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37063"/>
            <a:ext cx="9144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cs typeface="Arial" panose="020B0604020202020204" pitchFamily="34" charset="0"/>
              </a:rPr>
              <a:t>Выберем любую точку </a:t>
            </a:r>
            <a:r>
              <a:rPr lang="en-US" altLang="ru-RU" sz="1800" i="1">
                <a:solidFill>
                  <a:srgbClr val="0000FF"/>
                </a:solidFill>
                <a:cs typeface="Arial" panose="020B0604020202020204" pitchFamily="34" charset="0"/>
              </a:rPr>
              <a:t>i</a:t>
            </a:r>
            <a:r>
              <a:rPr lang="en-US" altLang="ru-RU" sz="1800" i="1" baseline="-25000">
                <a:solidFill>
                  <a:srgbClr val="0000FF"/>
                </a:solidFill>
                <a:cs typeface="Arial" panose="020B0604020202020204" pitchFamily="34" charset="0"/>
              </a:rPr>
              <a:t>1</a:t>
            </a:r>
            <a:r>
              <a:rPr lang="en-US" altLang="ru-RU" sz="180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0000FF"/>
                </a:solidFill>
                <a:cs typeface="Arial" panose="020B0604020202020204" pitchFamily="34" charset="0"/>
              </a:rPr>
              <a:t>с координатами </a:t>
            </a:r>
            <a:r>
              <a:rPr lang="en-US" altLang="ru-RU" sz="1800">
                <a:solidFill>
                  <a:srgbClr val="0000FF"/>
                </a:solidFill>
                <a:cs typeface="Arial" panose="020B0604020202020204" pitchFamily="34" charset="0"/>
              </a:rPr>
              <a:t>(x,y)</a:t>
            </a:r>
            <a:endParaRPr lang="ru-RU" altLang="ru-RU" sz="18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6887A6-5EFE-454C-A4AE-A1C1A357E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64100"/>
            <a:ext cx="9144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cs typeface="Arial" panose="020B0604020202020204" pitchFamily="34" charset="0"/>
              </a:rPr>
              <a:t>Ось симметрии второго порядка порождает симметричную точку </a:t>
            </a:r>
            <a:r>
              <a:rPr lang="en-US" altLang="ru-RU" sz="1800" i="1">
                <a:solidFill>
                  <a:srgbClr val="0000FF"/>
                </a:solidFill>
                <a:cs typeface="Arial" panose="020B0604020202020204" pitchFamily="34" charset="0"/>
              </a:rPr>
              <a:t>i</a:t>
            </a:r>
            <a:r>
              <a:rPr lang="en-US" altLang="ru-RU" sz="1800" i="1" baseline="-25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ru-RU" altLang="ru-RU" sz="180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673594-7C7D-4992-A3BD-F1F2DED58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22888"/>
            <a:ext cx="9144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cs typeface="Arial" panose="020B0604020202020204" pitchFamily="34" charset="0"/>
              </a:rPr>
              <a:t>Плоскость симметрии </a:t>
            </a:r>
            <a:r>
              <a:rPr lang="en-US" altLang="ru-RU" sz="1800">
                <a:solidFill>
                  <a:srgbClr val="0000FF"/>
                </a:solidFill>
                <a:cs typeface="Arial" panose="020B0604020202020204" pitchFamily="34" charset="0"/>
              </a:rPr>
              <a:t>m</a:t>
            </a:r>
            <a:r>
              <a:rPr lang="en-US" altLang="ru-RU" sz="1800" baseline="30000">
                <a:solidFill>
                  <a:srgbClr val="0000FF"/>
                </a:solidFill>
                <a:cs typeface="Arial" panose="020B0604020202020204" pitchFamily="34" charset="0"/>
              </a:rPr>
              <a:t>1</a:t>
            </a:r>
            <a:r>
              <a:rPr lang="ru-RU" altLang="ru-RU" sz="1800">
                <a:solidFill>
                  <a:srgbClr val="0000FF"/>
                </a:solidFill>
                <a:cs typeface="Arial" panose="020B0604020202020204" pitchFamily="34" charset="0"/>
              </a:rPr>
              <a:t> порождает точку </a:t>
            </a:r>
            <a:r>
              <a:rPr lang="en-US" altLang="ru-RU" sz="1800" i="1">
                <a:solidFill>
                  <a:srgbClr val="0000FF"/>
                </a:solidFill>
                <a:cs typeface="Arial" panose="020B0604020202020204" pitchFamily="34" charset="0"/>
              </a:rPr>
              <a:t>i</a:t>
            </a:r>
            <a:r>
              <a:rPr lang="en-US" altLang="ru-RU" sz="1800" i="1" baseline="-25000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  <a:r>
              <a:rPr lang="ru-RU" altLang="ru-RU" sz="180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254F4E-3294-460C-9DB8-ADF6F9D80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43575"/>
            <a:ext cx="91440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cs typeface="Arial" panose="020B0604020202020204" pitchFamily="34" charset="0"/>
              </a:rPr>
              <a:t>Плоскость симметрии </a:t>
            </a:r>
            <a:r>
              <a:rPr lang="en-US" altLang="ru-RU" sz="1800">
                <a:solidFill>
                  <a:srgbClr val="0000FF"/>
                </a:solidFill>
                <a:cs typeface="Arial" panose="020B0604020202020204" pitchFamily="34" charset="0"/>
              </a:rPr>
              <a:t>m</a:t>
            </a:r>
            <a:r>
              <a:rPr lang="en-US" altLang="ru-RU" sz="18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ru-RU" sz="180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0000FF"/>
                </a:solidFill>
                <a:cs typeface="Arial" panose="020B0604020202020204" pitchFamily="34" charset="0"/>
              </a:rPr>
              <a:t>образует точку </a:t>
            </a:r>
            <a:r>
              <a:rPr lang="en-US" altLang="ru-RU" sz="1800" i="1">
                <a:solidFill>
                  <a:srgbClr val="0000FF"/>
                </a:solidFill>
                <a:cs typeface="Arial" panose="020B0604020202020204" pitchFamily="34" charset="0"/>
              </a:rPr>
              <a:t>i</a:t>
            </a:r>
            <a:r>
              <a:rPr lang="en-US" altLang="ru-RU" sz="1800" i="1" baseline="-25000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  <a:endParaRPr lang="ru-RU" altLang="ru-RU" sz="1800" i="1" baseline="-250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3" grpId="0" animBg="1"/>
      <p:bldP spid="18" grpId="0" animBg="1"/>
      <p:bldP spid="21" grpId="0" animBg="1"/>
      <p:bldP spid="28" grpId="0"/>
      <p:bldP spid="29" grpId="0"/>
      <p:bldP spid="30" grpId="0"/>
      <p:bldP spid="31" grpId="0"/>
      <p:bldP spid="33" grpId="0"/>
      <p:bldP spid="34" grpId="0"/>
      <p:bldP spid="35" grpId="0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08866AD7-10A8-4D07-A118-08900C0B6410}"/>
              </a:ext>
            </a:extLst>
          </p:cNvPr>
          <p:cNvSpPr/>
          <p:nvPr/>
        </p:nvSpPr>
        <p:spPr>
          <a:xfrm>
            <a:off x="1908175" y="2492375"/>
            <a:ext cx="5111750" cy="3744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52EE98-3054-49DA-AFBD-B8AC4EAEEFC8}"/>
              </a:ext>
            </a:extLst>
          </p:cNvPr>
          <p:cNvSpPr/>
          <p:nvPr/>
        </p:nvSpPr>
        <p:spPr>
          <a:xfrm>
            <a:off x="3924300" y="3500438"/>
            <a:ext cx="2303463" cy="8651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E1122C2-84E5-44A2-9888-286AA1EEC13F}"/>
              </a:ext>
            </a:extLst>
          </p:cNvPr>
          <p:cNvSpPr/>
          <p:nvPr/>
        </p:nvSpPr>
        <p:spPr>
          <a:xfrm>
            <a:off x="3708400" y="34290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9F70FA3-4917-4CB3-885C-9CD9CCDF7F54}"/>
              </a:ext>
            </a:extLst>
          </p:cNvPr>
          <p:cNvSpPr/>
          <p:nvPr/>
        </p:nvSpPr>
        <p:spPr>
          <a:xfrm>
            <a:off x="6011863" y="34290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3824B32-FA22-412C-9811-588993965E56}"/>
              </a:ext>
            </a:extLst>
          </p:cNvPr>
          <p:cNvSpPr/>
          <p:nvPr/>
        </p:nvSpPr>
        <p:spPr>
          <a:xfrm>
            <a:off x="3708400" y="42926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4713E7F-C025-40C3-BE92-D721D339A791}"/>
              </a:ext>
            </a:extLst>
          </p:cNvPr>
          <p:cNvSpPr/>
          <p:nvPr/>
        </p:nvSpPr>
        <p:spPr>
          <a:xfrm>
            <a:off x="6011863" y="42926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81331E5-9F76-438D-A14C-908437E94341}"/>
              </a:ext>
            </a:extLst>
          </p:cNvPr>
          <p:cNvSpPr/>
          <p:nvPr/>
        </p:nvSpPr>
        <p:spPr>
          <a:xfrm>
            <a:off x="3924300" y="4365625"/>
            <a:ext cx="2303463" cy="863600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5CA442A-4B55-4169-A778-1886D25275B5}"/>
              </a:ext>
            </a:extLst>
          </p:cNvPr>
          <p:cNvSpPr/>
          <p:nvPr/>
        </p:nvSpPr>
        <p:spPr>
          <a:xfrm>
            <a:off x="3708400" y="42926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DB5CE92-6E0D-4791-8819-8CAC1D52FAE2}"/>
              </a:ext>
            </a:extLst>
          </p:cNvPr>
          <p:cNvSpPr/>
          <p:nvPr/>
        </p:nvSpPr>
        <p:spPr>
          <a:xfrm>
            <a:off x="6011863" y="42926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2CA14C9-C945-42AE-A7D6-BD7841DA8297}"/>
              </a:ext>
            </a:extLst>
          </p:cNvPr>
          <p:cNvSpPr/>
          <p:nvPr/>
        </p:nvSpPr>
        <p:spPr>
          <a:xfrm>
            <a:off x="3708400" y="5157788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E372C6D-7D0A-496D-B05A-9009D56A9EF4}"/>
              </a:ext>
            </a:extLst>
          </p:cNvPr>
          <p:cNvSpPr/>
          <p:nvPr/>
        </p:nvSpPr>
        <p:spPr>
          <a:xfrm>
            <a:off x="6011863" y="5157788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D31623A-3E16-4F39-A11A-05DB8B20844B}"/>
              </a:ext>
            </a:extLst>
          </p:cNvPr>
          <p:cNvSpPr/>
          <p:nvPr/>
        </p:nvSpPr>
        <p:spPr>
          <a:xfrm>
            <a:off x="3708400" y="5157788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4CE71CD-D32B-44DF-9031-2D4E3DA2AAE0}"/>
              </a:ext>
            </a:extLst>
          </p:cNvPr>
          <p:cNvSpPr/>
          <p:nvPr/>
        </p:nvSpPr>
        <p:spPr>
          <a:xfrm>
            <a:off x="6011863" y="5157788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561F95B-3038-4FB2-A02D-BCF66EC6AA55}"/>
              </a:ext>
            </a:extLst>
          </p:cNvPr>
          <p:cNvSpPr/>
          <p:nvPr/>
        </p:nvSpPr>
        <p:spPr>
          <a:xfrm>
            <a:off x="6011863" y="34290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AB1202D-EAB4-4F64-A668-FD40FC43F87C}"/>
              </a:ext>
            </a:extLst>
          </p:cNvPr>
          <p:cNvSpPr/>
          <p:nvPr/>
        </p:nvSpPr>
        <p:spPr>
          <a:xfrm>
            <a:off x="6011863" y="42926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166174D4-3330-4C5D-BACF-B260F9C1D0CD}"/>
              </a:ext>
            </a:extLst>
          </p:cNvPr>
          <p:cNvSpPr/>
          <p:nvPr/>
        </p:nvSpPr>
        <p:spPr>
          <a:xfrm>
            <a:off x="6011863" y="42926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F81EBBE0-9812-4D69-8375-00F4FDD7191D}"/>
              </a:ext>
            </a:extLst>
          </p:cNvPr>
          <p:cNvSpPr/>
          <p:nvPr/>
        </p:nvSpPr>
        <p:spPr>
          <a:xfrm>
            <a:off x="6011863" y="5157788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8F4C8A2-C04B-46A6-BE9E-02D02DC3AC8C}"/>
              </a:ext>
            </a:extLst>
          </p:cNvPr>
          <p:cNvSpPr/>
          <p:nvPr/>
        </p:nvSpPr>
        <p:spPr>
          <a:xfrm>
            <a:off x="6011863" y="5157788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0645ED47-EA8C-49E0-ACD1-07A6415D7E38}"/>
              </a:ext>
            </a:extLst>
          </p:cNvPr>
          <p:cNvSpPr/>
          <p:nvPr/>
        </p:nvSpPr>
        <p:spPr>
          <a:xfrm>
            <a:off x="4859338" y="3429000"/>
            <a:ext cx="433387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7250DFE-DCBF-4A94-AB8D-A79523CCEA95}"/>
              </a:ext>
            </a:extLst>
          </p:cNvPr>
          <p:cNvSpPr/>
          <p:nvPr/>
        </p:nvSpPr>
        <p:spPr>
          <a:xfrm>
            <a:off x="4859338" y="4292600"/>
            <a:ext cx="433387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CA314E62-8EEB-4757-B89D-CCDAE4E541CF}"/>
              </a:ext>
            </a:extLst>
          </p:cNvPr>
          <p:cNvSpPr/>
          <p:nvPr/>
        </p:nvSpPr>
        <p:spPr>
          <a:xfrm>
            <a:off x="4859338" y="4292600"/>
            <a:ext cx="433387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C34E6A5E-A0E8-4757-89BC-1BE42C4FEF67}"/>
              </a:ext>
            </a:extLst>
          </p:cNvPr>
          <p:cNvSpPr/>
          <p:nvPr/>
        </p:nvSpPr>
        <p:spPr>
          <a:xfrm>
            <a:off x="4859338" y="5157788"/>
            <a:ext cx="433387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F8149173-4F39-4659-B0BE-42275B5ACAE7}"/>
              </a:ext>
            </a:extLst>
          </p:cNvPr>
          <p:cNvSpPr/>
          <p:nvPr/>
        </p:nvSpPr>
        <p:spPr>
          <a:xfrm>
            <a:off x="4859338" y="5157788"/>
            <a:ext cx="433387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A09A990-AB68-4362-B1B8-BBEF3192EC6D}"/>
              </a:ext>
            </a:extLst>
          </p:cNvPr>
          <p:cNvSpPr/>
          <p:nvPr/>
        </p:nvSpPr>
        <p:spPr>
          <a:xfrm>
            <a:off x="4859338" y="3429000"/>
            <a:ext cx="433387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CE640DEC-3165-4BD9-886C-28805CC82174}"/>
              </a:ext>
            </a:extLst>
          </p:cNvPr>
          <p:cNvSpPr/>
          <p:nvPr/>
        </p:nvSpPr>
        <p:spPr>
          <a:xfrm>
            <a:off x="4859338" y="4292600"/>
            <a:ext cx="433387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46E45D32-4F09-49AB-AE5F-311947DE4124}"/>
              </a:ext>
            </a:extLst>
          </p:cNvPr>
          <p:cNvSpPr/>
          <p:nvPr/>
        </p:nvSpPr>
        <p:spPr>
          <a:xfrm>
            <a:off x="4859338" y="4292600"/>
            <a:ext cx="433387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61112E61-D463-4F32-B5CE-F665B3778E8D}"/>
              </a:ext>
            </a:extLst>
          </p:cNvPr>
          <p:cNvSpPr/>
          <p:nvPr/>
        </p:nvSpPr>
        <p:spPr>
          <a:xfrm>
            <a:off x="4859338" y="5157788"/>
            <a:ext cx="433387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99840F54-84EA-4B7D-A633-12F00ED81BD4}"/>
              </a:ext>
            </a:extLst>
          </p:cNvPr>
          <p:cNvSpPr/>
          <p:nvPr/>
        </p:nvSpPr>
        <p:spPr>
          <a:xfrm>
            <a:off x="4859338" y="5157788"/>
            <a:ext cx="433387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25F02138-30B5-44F5-B6EC-F35CA7DD8359}"/>
              </a:ext>
            </a:extLst>
          </p:cNvPr>
          <p:cNvCxnSpPr>
            <a:endCxn id="18" idx="6"/>
          </p:cNvCxnSpPr>
          <p:nvPr/>
        </p:nvCxnSpPr>
        <p:spPr>
          <a:xfrm>
            <a:off x="3203575" y="3500438"/>
            <a:ext cx="3240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F89FBE3D-36D1-4FA2-9BCE-4B76338AA022}"/>
              </a:ext>
            </a:extLst>
          </p:cNvPr>
          <p:cNvCxnSpPr/>
          <p:nvPr/>
        </p:nvCxnSpPr>
        <p:spPr>
          <a:xfrm>
            <a:off x="3203575" y="5229225"/>
            <a:ext cx="12969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>
            <a:extLst>
              <a:ext uri="{FF2B5EF4-FFF2-40B4-BE49-F238E27FC236}">
                <a16:creationId xmlns:a16="http://schemas.microsoft.com/office/drawing/2014/main" id="{A47A896C-2CD5-4B72-943C-2E7DE2F54301}"/>
              </a:ext>
            </a:extLst>
          </p:cNvPr>
          <p:cNvSpPr/>
          <p:nvPr/>
        </p:nvSpPr>
        <p:spPr>
          <a:xfrm>
            <a:off x="3708400" y="42926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39816EF-FB0F-4C75-8D14-19CAC84D55EA}"/>
              </a:ext>
            </a:extLst>
          </p:cNvPr>
          <p:cNvSpPr/>
          <p:nvPr/>
        </p:nvSpPr>
        <p:spPr>
          <a:xfrm>
            <a:off x="6011863" y="42926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94E2E441-0E8D-49E3-81F1-F220B22F948B}"/>
              </a:ext>
            </a:extLst>
          </p:cNvPr>
          <p:cNvSpPr/>
          <p:nvPr/>
        </p:nvSpPr>
        <p:spPr>
          <a:xfrm>
            <a:off x="6011863" y="5157788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313D1A71-1551-43F8-98F5-5A9F4DC40A23}"/>
              </a:ext>
            </a:extLst>
          </p:cNvPr>
          <p:cNvSpPr/>
          <p:nvPr/>
        </p:nvSpPr>
        <p:spPr>
          <a:xfrm>
            <a:off x="6011863" y="5157788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A712C532-3A90-4D36-BDC4-A6DCD630A472}"/>
              </a:ext>
            </a:extLst>
          </p:cNvPr>
          <p:cNvSpPr/>
          <p:nvPr/>
        </p:nvSpPr>
        <p:spPr>
          <a:xfrm>
            <a:off x="3708400" y="5157788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5D8B04E3-7FFC-4ABC-AFF6-A2A44443376B}"/>
              </a:ext>
            </a:extLst>
          </p:cNvPr>
          <p:cNvSpPr/>
          <p:nvPr/>
        </p:nvSpPr>
        <p:spPr>
          <a:xfrm>
            <a:off x="3708400" y="5157788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7F2C662D-DA33-464B-A695-DF9163F45B59}"/>
              </a:ext>
            </a:extLst>
          </p:cNvPr>
          <p:cNvCxnSpPr>
            <a:stCxn id="41" idx="4"/>
          </p:cNvCxnSpPr>
          <p:nvPr/>
        </p:nvCxnSpPr>
        <p:spPr>
          <a:xfrm flipV="1">
            <a:off x="3924300" y="2924175"/>
            <a:ext cx="0" cy="2376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C3FE5F93-D838-46D4-9E4C-DFD4777290E3}"/>
              </a:ext>
            </a:extLst>
          </p:cNvPr>
          <p:cNvCxnSpPr>
            <a:stCxn id="32" idx="4"/>
          </p:cNvCxnSpPr>
          <p:nvPr/>
        </p:nvCxnSpPr>
        <p:spPr>
          <a:xfrm flipV="1">
            <a:off x="5076825" y="2924175"/>
            <a:ext cx="0" cy="2376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67843B75-2FDF-4C78-B2E9-D21D32CF3A64}"/>
              </a:ext>
            </a:extLst>
          </p:cNvPr>
          <p:cNvCxnSpPr>
            <a:stCxn id="39" idx="4"/>
          </p:cNvCxnSpPr>
          <p:nvPr/>
        </p:nvCxnSpPr>
        <p:spPr>
          <a:xfrm flipV="1">
            <a:off x="6227763" y="2924175"/>
            <a:ext cx="0" cy="2376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BFB4800-967D-4EAC-9365-B785A5276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565400"/>
            <a:ext cx="36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57386" name="TextBox 45">
            <a:extLst>
              <a:ext uri="{FF2B5EF4-FFF2-40B4-BE49-F238E27FC236}">
                <a16:creationId xmlns:a16="http://schemas.microsoft.com/office/drawing/2014/main" id="{FDF3818A-8882-4E9F-8E17-EA5BC8B56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2565400"/>
            <a:ext cx="36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57387" name="TextBox 46">
            <a:extLst>
              <a:ext uri="{FF2B5EF4-FFF2-40B4-BE49-F238E27FC236}">
                <a16:creationId xmlns:a16="http://schemas.microsoft.com/office/drawing/2014/main" id="{221CCDCC-F938-4F88-88F2-F70A0F6FF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2565400"/>
            <a:ext cx="36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7A6F21-4B45-492E-8CF8-79D60F71D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3284538"/>
            <a:ext cx="36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57389" name="TextBox 48">
            <a:extLst>
              <a:ext uri="{FF2B5EF4-FFF2-40B4-BE49-F238E27FC236}">
                <a16:creationId xmlns:a16="http://schemas.microsoft.com/office/drawing/2014/main" id="{B086094D-7035-4665-85D6-8A025A0EB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149725"/>
            <a:ext cx="36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57390" name="TextBox 49">
            <a:extLst>
              <a:ext uri="{FF2B5EF4-FFF2-40B4-BE49-F238E27FC236}">
                <a16:creationId xmlns:a16="http://schemas.microsoft.com/office/drawing/2014/main" id="{2F6CEA6D-8415-4C0B-B89E-51FC9982F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5013325"/>
            <a:ext cx="36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73CFEEBD-80F6-4DA2-8028-AA41CFD6EF48}"/>
              </a:ext>
            </a:extLst>
          </p:cNvPr>
          <p:cNvCxnSpPr>
            <a:endCxn id="32" idx="0"/>
          </p:cNvCxnSpPr>
          <p:nvPr/>
        </p:nvCxnSpPr>
        <p:spPr>
          <a:xfrm>
            <a:off x="5076825" y="3644900"/>
            <a:ext cx="0" cy="1512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F9222B8D-16E4-4E57-827B-B56E364A799D}"/>
              </a:ext>
            </a:extLst>
          </p:cNvPr>
          <p:cNvCxnSpPr/>
          <p:nvPr/>
        </p:nvCxnSpPr>
        <p:spPr>
          <a:xfrm>
            <a:off x="2484438" y="5732463"/>
            <a:ext cx="2232025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8CA8293B-C477-4785-97CE-483C341A01AA}"/>
              </a:ext>
            </a:extLst>
          </p:cNvPr>
          <p:cNvCxnSpPr/>
          <p:nvPr/>
        </p:nvCxnSpPr>
        <p:spPr>
          <a:xfrm flipV="1">
            <a:off x="2627313" y="3789363"/>
            <a:ext cx="0" cy="20875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94" name="TextBox 67">
            <a:extLst>
              <a:ext uri="{FF2B5EF4-FFF2-40B4-BE49-F238E27FC236}">
                <a16:creationId xmlns:a16="http://schemas.microsoft.com/office/drawing/2014/main" id="{3190FBE9-4E98-439A-AA5B-2E1C33D1A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732463"/>
            <a:ext cx="3270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cs typeface="Arial" panose="020B0604020202020204" pitchFamily="34" charset="0"/>
              </a:rPr>
              <a:t>x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57395" name="TextBox 68">
            <a:extLst>
              <a:ext uri="{FF2B5EF4-FFF2-40B4-BE49-F238E27FC236}">
                <a16:creationId xmlns:a16="http://schemas.microsoft.com/office/drawing/2014/main" id="{84580EE9-34C7-4C40-BFAE-6FEE3E11E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789363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cs typeface="Arial" panose="020B0604020202020204" pitchFamily="34" charset="0"/>
              </a:rPr>
              <a:t>y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10DD102-DA98-41C3-B68D-63671B141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068638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cs typeface="Arial" panose="020B0604020202020204" pitchFamily="34" charset="0"/>
              </a:rPr>
              <a:t>2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57397" name="Прямоугольник 70">
            <a:extLst>
              <a:ext uri="{FF2B5EF4-FFF2-40B4-BE49-F238E27FC236}">
                <a16:creationId xmlns:a16="http://schemas.microsoft.com/office/drawing/2014/main" id="{BFB5EBD9-89B1-4C1D-AE27-581E2A585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4179888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2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57398" name="TextBox 72">
            <a:extLst>
              <a:ext uri="{FF2B5EF4-FFF2-40B4-BE49-F238E27FC236}">
                <a16:creationId xmlns:a16="http://schemas.microsoft.com/office/drawing/2014/main" id="{B739E733-7567-4F9B-8D9F-4F02C3DC9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3068638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cs typeface="Arial" panose="020B0604020202020204" pitchFamily="34" charset="0"/>
              </a:rPr>
              <a:t>2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57399" name="TextBox 73">
            <a:extLst>
              <a:ext uri="{FF2B5EF4-FFF2-40B4-BE49-F238E27FC236}">
                <a16:creationId xmlns:a16="http://schemas.microsoft.com/office/drawing/2014/main" id="{873BF301-7B64-49F4-ABBD-387E7728D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3068638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cs typeface="Arial" panose="020B0604020202020204" pitchFamily="34" charset="0"/>
              </a:rPr>
              <a:t>2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57400" name="TextBox 75">
            <a:extLst>
              <a:ext uri="{FF2B5EF4-FFF2-40B4-BE49-F238E27FC236}">
                <a16:creationId xmlns:a16="http://schemas.microsoft.com/office/drawing/2014/main" id="{CB2D3A3A-1024-4922-AF96-FEAC7B692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933825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cs typeface="Arial" panose="020B0604020202020204" pitchFamily="34" charset="0"/>
              </a:rPr>
              <a:t>2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57401" name="TextBox 76">
            <a:extLst>
              <a:ext uri="{FF2B5EF4-FFF2-40B4-BE49-F238E27FC236}">
                <a16:creationId xmlns:a16="http://schemas.microsoft.com/office/drawing/2014/main" id="{6A692ECA-5D50-4172-BD39-F947D7D2A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3933825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cs typeface="Arial" panose="020B0604020202020204" pitchFamily="34" charset="0"/>
              </a:rPr>
              <a:t>2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57402" name="TextBox 77">
            <a:extLst>
              <a:ext uri="{FF2B5EF4-FFF2-40B4-BE49-F238E27FC236}">
                <a16:creationId xmlns:a16="http://schemas.microsoft.com/office/drawing/2014/main" id="{91771DDC-7602-45D8-906B-62E00D5C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933825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cs typeface="Arial" panose="020B0604020202020204" pitchFamily="34" charset="0"/>
              </a:rPr>
              <a:t>2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57403" name="TextBox 78">
            <a:extLst>
              <a:ext uri="{FF2B5EF4-FFF2-40B4-BE49-F238E27FC236}">
                <a16:creationId xmlns:a16="http://schemas.microsoft.com/office/drawing/2014/main" id="{4B6CB4D5-BAA2-4D42-B808-01737BC8F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4797425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cs typeface="Arial" panose="020B0604020202020204" pitchFamily="34" charset="0"/>
              </a:rPr>
              <a:t>2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57404" name="TextBox 79">
            <a:extLst>
              <a:ext uri="{FF2B5EF4-FFF2-40B4-BE49-F238E27FC236}">
                <a16:creationId xmlns:a16="http://schemas.microsoft.com/office/drawing/2014/main" id="{2A96149B-56D4-4DC2-9302-6CC079DC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797425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cs typeface="Arial" panose="020B0604020202020204" pitchFamily="34" charset="0"/>
              </a:rPr>
              <a:t>2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57405" name="TextBox 80">
            <a:extLst>
              <a:ext uri="{FF2B5EF4-FFF2-40B4-BE49-F238E27FC236}">
                <a16:creationId xmlns:a16="http://schemas.microsoft.com/office/drawing/2014/main" id="{581142EB-D74D-4C0C-B48C-E9362BF9C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4797425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cs typeface="Arial" panose="020B0604020202020204" pitchFamily="34" charset="0"/>
              </a:rPr>
              <a:t>2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57406" name="TextBox 82">
            <a:extLst>
              <a:ext uri="{FF2B5EF4-FFF2-40B4-BE49-F238E27FC236}">
                <a16:creationId xmlns:a16="http://schemas.microsoft.com/office/drawing/2014/main" id="{761DC4FC-EA29-4C35-9827-D214BFD73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588"/>
            <a:ext cx="9144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  <a:cs typeface="Arial" panose="020B0604020202020204" pitchFamily="34" charset="0"/>
              </a:rPr>
              <a:t>Рассмотрим плоскую пространственная группа </a:t>
            </a: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P2mm</a:t>
            </a:r>
            <a:endParaRPr lang="ru-RU" altLang="ru-RU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57407" name="TextBox 84">
            <a:extLst>
              <a:ext uri="{FF2B5EF4-FFF2-40B4-BE49-F238E27FC236}">
                <a16:creationId xmlns:a16="http://schemas.microsoft.com/office/drawing/2014/main" id="{1CFC5E79-0D79-4979-822F-31C3D48F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6613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  <a:cs typeface="Arial" panose="020B0604020202020204" pitchFamily="34" charset="0"/>
              </a:rPr>
              <a:t>Элементарная ячейка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  <a:cs typeface="Arial" panose="020B0604020202020204" pitchFamily="34" charset="0"/>
              </a:rPr>
              <a:t>и расположение элементов симметрии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  <a:cs typeface="Arial" panose="020B0604020202020204" pitchFamily="34" charset="0"/>
              </a:rPr>
              <a:t>в этой группе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835F1A1A-DB05-4F4A-81EB-53EC68B2C898}"/>
              </a:ext>
            </a:extLst>
          </p:cNvPr>
          <p:cNvSpPr/>
          <p:nvPr/>
        </p:nvSpPr>
        <p:spPr>
          <a:xfrm>
            <a:off x="3713163" y="34290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B13DECB0-DED5-46D2-96C4-5E36FEB6135A}"/>
              </a:ext>
            </a:extLst>
          </p:cNvPr>
          <p:cNvCxnSpPr/>
          <p:nvPr/>
        </p:nvCxnSpPr>
        <p:spPr>
          <a:xfrm>
            <a:off x="3209925" y="3500438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Овал 71">
            <a:extLst>
              <a:ext uri="{FF2B5EF4-FFF2-40B4-BE49-F238E27FC236}">
                <a16:creationId xmlns:a16="http://schemas.microsoft.com/office/drawing/2014/main" id="{79176A62-EF23-4E5D-B80A-F032F01BB7F5}"/>
              </a:ext>
            </a:extLst>
          </p:cNvPr>
          <p:cNvSpPr/>
          <p:nvPr/>
        </p:nvSpPr>
        <p:spPr>
          <a:xfrm>
            <a:off x="3497263" y="3355975"/>
            <a:ext cx="73025" cy="730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8A7548BA-CB54-41CF-81F0-53C676CD5676}"/>
              </a:ext>
            </a:extLst>
          </p:cNvPr>
          <p:cNvSpPr/>
          <p:nvPr/>
        </p:nvSpPr>
        <p:spPr>
          <a:xfrm>
            <a:off x="3497263" y="3571875"/>
            <a:ext cx="73025" cy="730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A2F3C8F1-8641-49D5-B677-05E5FBC54F0C}"/>
              </a:ext>
            </a:extLst>
          </p:cNvPr>
          <p:cNvSpPr/>
          <p:nvPr/>
        </p:nvSpPr>
        <p:spPr>
          <a:xfrm>
            <a:off x="4217988" y="3571875"/>
            <a:ext cx="71437" cy="730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73CD12B6-350D-4897-8F0A-09A4543C1E2E}"/>
              </a:ext>
            </a:extLst>
          </p:cNvPr>
          <p:cNvSpPr/>
          <p:nvPr/>
        </p:nvSpPr>
        <p:spPr>
          <a:xfrm>
            <a:off x="4217988" y="3355975"/>
            <a:ext cx="71437" cy="730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A5F0ECC-5F16-42ED-81DF-5E6FEBA64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3284538"/>
            <a:ext cx="369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549978A-97A4-4E57-9741-4597CBE16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25" y="3500438"/>
            <a:ext cx="255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i="1">
                <a:cs typeface="Arial" panose="020B0604020202020204" pitchFamily="34" charset="0"/>
              </a:rPr>
              <a:t>i</a:t>
            </a:r>
            <a:endParaRPr lang="ru-RU" altLang="ru-RU" sz="2000" i="1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7" grpId="0" animBg="1"/>
      <p:bldP spid="45" grpId="0"/>
      <p:bldP spid="48" grpId="0"/>
      <p:bldP spid="70" grpId="0"/>
      <p:bldP spid="64" grpId="0" animBg="1"/>
      <p:bldP spid="72" grpId="0" animBg="1"/>
      <p:bldP spid="75" grpId="0" animBg="1"/>
      <p:bldP spid="82" grpId="0" animBg="1"/>
      <p:bldP spid="86" grpId="0" animBg="1"/>
      <p:bldP spid="88" grpId="0"/>
      <p:bldP spid="8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m2m.tif">
            <a:extLst>
              <a:ext uri="{FF2B5EF4-FFF2-40B4-BE49-F238E27FC236}">
                <a16:creationId xmlns:a16="http://schemas.microsoft.com/office/drawing/2014/main" id="{D0FC4C6B-6D20-4A13-80CB-9E61D1FC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31875"/>
            <a:ext cx="70104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id="{CDF05432-281F-4BB6-B213-5611B2D09710}"/>
              </a:ext>
            </a:extLst>
          </p:cNvPr>
          <p:cNvSpPr/>
          <p:nvPr/>
        </p:nvSpPr>
        <p:spPr>
          <a:xfrm>
            <a:off x="2411413" y="1744663"/>
            <a:ext cx="73025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D4B5C583-C284-45F4-AC24-57CDB0403BB2}"/>
              </a:ext>
            </a:extLst>
          </p:cNvPr>
          <p:cNvSpPr/>
          <p:nvPr/>
        </p:nvSpPr>
        <p:spPr>
          <a:xfrm>
            <a:off x="1666875" y="2205038"/>
            <a:ext cx="73025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DEDA477-CFF2-48AA-8D6D-931EAF581CA0}"/>
              </a:ext>
            </a:extLst>
          </p:cNvPr>
          <p:cNvSpPr/>
          <p:nvPr/>
        </p:nvSpPr>
        <p:spPr>
          <a:xfrm>
            <a:off x="2411413" y="2205038"/>
            <a:ext cx="73025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72F9166B-0376-4679-BC41-3DD9BEFF7436}"/>
              </a:ext>
            </a:extLst>
          </p:cNvPr>
          <p:cNvSpPr/>
          <p:nvPr/>
        </p:nvSpPr>
        <p:spPr>
          <a:xfrm>
            <a:off x="1692275" y="1744663"/>
            <a:ext cx="71438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CDF21D2A-B4A2-472C-B5C8-42B8CA4D3FF5}"/>
              </a:ext>
            </a:extLst>
          </p:cNvPr>
          <p:cNvSpPr/>
          <p:nvPr/>
        </p:nvSpPr>
        <p:spPr>
          <a:xfrm>
            <a:off x="4716463" y="1744663"/>
            <a:ext cx="71437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802CE7A5-D0B9-49EB-AD66-4DFE0DF1AA8A}"/>
              </a:ext>
            </a:extLst>
          </p:cNvPr>
          <p:cNvSpPr/>
          <p:nvPr/>
        </p:nvSpPr>
        <p:spPr>
          <a:xfrm>
            <a:off x="4067175" y="1744663"/>
            <a:ext cx="73025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4E4FC3FC-9AB2-4A42-86F0-E1ECF041ACBD}"/>
              </a:ext>
            </a:extLst>
          </p:cNvPr>
          <p:cNvSpPr/>
          <p:nvPr/>
        </p:nvSpPr>
        <p:spPr>
          <a:xfrm>
            <a:off x="4716463" y="2205038"/>
            <a:ext cx="71437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455478F1-03C4-403E-8D8B-88A5C0FB5605}"/>
              </a:ext>
            </a:extLst>
          </p:cNvPr>
          <p:cNvSpPr/>
          <p:nvPr/>
        </p:nvSpPr>
        <p:spPr>
          <a:xfrm>
            <a:off x="4067175" y="2205038"/>
            <a:ext cx="73025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92C978A0-C0AA-49B8-9735-00B8EE4CC239}"/>
              </a:ext>
            </a:extLst>
          </p:cNvPr>
          <p:cNvSpPr/>
          <p:nvPr/>
        </p:nvSpPr>
        <p:spPr>
          <a:xfrm>
            <a:off x="7092950" y="2205038"/>
            <a:ext cx="71438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25199AED-5948-4CDF-8EEA-A3ADD5F17CBB}"/>
              </a:ext>
            </a:extLst>
          </p:cNvPr>
          <p:cNvSpPr/>
          <p:nvPr/>
        </p:nvSpPr>
        <p:spPr>
          <a:xfrm>
            <a:off x="7092950" y="1744663"/>
            <a:ext cx="71438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A652A6F7-F649-4AE8-A6C1-ECE6EBBA2DC3}"/>
              </a:ext>
            </a:extLst>
          </p:cNvPr>
          <p:cNvSpPr/>
          <p:nvPr/>
        </p:nvSpPr>
        <p:spPr>
          <a:xfrm>
            <a:off x="6300788" y="1744663"/>
            <a:ext cx="71437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AF235688-6C67-475B-8343-6B2C86671B3F}"/>
              </a:ext>
            </a:extLst>
          </p:cNvPr>
          <p:cNvSpPr/>
          <p:nvPr/>
        </p:nvSpPr>
        <p:spPr>
          <a:xfrm>
            <a:off x="6300788" y="2200275"/>
            <a:ext cx="71437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AAB598-BD4D-4DC8-92FB-96F8EC3B9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9838" y="2087563"/>
            <a:ext cx="24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cs typeface="Arial" panose="020B0604020202020204" pitchFamily="34" charset="0"/>
              </a:rPr>
              <a:t>i</a:t>
            </a:r>
            <a:endParaRPr lang="ru-RU" altLang="ru-RU" sz="1800" i="1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84444205-3786-49FC-9D61-44609E972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276475"/>
            <a:ext cx="7164387" cy="8636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>
              <a:latin typeface="Symbol" panose="05050102010706020507" pitchFamily="18" charset="2"/>
            </a:endParaRPr>
          </a:p>
        </p:txBody>
      </p:sp>
      <p:pic>
        <p:nvPicPr>
          <p:cNvPr id="3" name="Picture 4" descr="Fig">
            <a:extLst>
              <a:ext uri="{FF2B5EF4-FFF2-40B4-BE49-F238E27FC236}">
                <a16:creationId xmlns:a16="http://schemas.microsoft.com/office/drawing/2014/main" id="{DFDE43AD-1186-43CF-AF66-8A488737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1138"/>
            <a:ext cx="1601787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930A6D3A-EE3F-4A34-B965-6CEA46134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2349500"/>
            <a:ext cx="7005637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0000"/>
                </a:solidFill>
              </a:rPr>
              <a:t>1</a:t>
            </a:r>
            <a:r>
              <a:rPr lang="ru-RU" altLang="ru-RU" sz="1800">
                <a:solidFill>
                  <a:srgbClr val="FF0000"/>
                </a:solidFill>
              </a:rPr>
              <a:t>. Вектор обратной решетки </a:t>
            </a:r>
            <a:r>
              <a:rPr lang="en-US" altLang="ru-RU" sz="2400">
                <a:solidFill>
                  <a:srgbClr val="FF0000"/>
                </a:solidFill>
              </a:rPr>
              <a:t>H</a:t>
            </a:r>
            <a:r>
              <a:rPr lang="en-US" altLang="ru-RU" sz="2400" b="0" baseline="-25000">
                <a:solidFill>
                  <a:srgbClr val="FF0000"/>
                </a:solidFill>
              </a:rPr>
              <a:t>hkl</a:t>
            </a:r>
            <a:r>
              <a:rPr lang="en-US" altLang="ru-RU" sz="1800">
                <a:solidFill>
                  <a:srgbClr val="FF0000"/>
                </a:solidFill>
              </a:rPr>
              <a:t> </a:t>
            </a:r>
            <a:r>
              <a:rPr lang="ru-RU" altLang="ru-RU" sz="1800">
                <a:solidFill>
                  <a:srgbClr val="FF0000"/>
                </a:solidFill>
              </a:rPr>
              <a:t>всегда перпендикулярен </a:t>
            </a:r>
            <a:endParaRPr lang="en-US" altLang="ru-RU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</a:rPr>
              <a:t>плоскости прямой решетки с индексами (</a:t>
            </a:r>
            <a:r>
              <a:rPr lang="en-US" altLang="ru-RU" sz="1800" i="1">
                <a:solidFill>
                  <a:srgbClr val="FF0000"/>
                </a:solidFill>
              </a:rPr>
              <a:t>hkl</a:t>
            </a:r>
            <a:r>
              <a:rPr lang="ru-RU" altLang="ru-RU" sz="1800">
                <a:solidFill>
                  <a:srgbClr val="FF0000"/>
                </a:solidFill>
              </a:rPr>
              <a:t>). 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E5CE24F0-BA9C-44A0-84D6-9DC6217C0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4443413"/>
            <a:ext cx="6227762" cy="11461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>
              <a:latin typeface="Symbol" panose="05050102010706020507" pitchFamily="18" charset="2"/>
            </a:endParaRPr>
          </a:p>
        </p:txBody>
      </p:sp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11D952CC-3248-4F9E-958E-086807AC41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5805488"/>
          <a:ext cx="12287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1" r:id="rId4" imgW="609336" imgH="431613" progId="Equation.DSMT4">
                  <p:embed/>
                </p:oleObj>
              </mc:Choice>
              <mc:Fallback>
                <p:oleObj r:id="rId4" imgW="609336" imgH="431613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5805488"/>
                        <a:ext cx="1228725" cy="86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>
            <a:extLst>
              <a:ext uri="{FF2B5EF4-FFF2-40B4-BE49-F238E27FC236}">
                <a16:creationId xmlns:a16="http://schemas.microsoft.com/office/drawing/2014/main" id="{C16F6674-3F9B-430D-953D-6B22DC1AD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4546600"/>
            <a:ext cx="5999162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</a:rPr>
              <a:t>2. Модуль вектора обратной решетки </a:t>
            </a:r>
            <a:r>
              <a:rPr lang="en-US" altLang="ru-RU" sz="1800">
                <a:solidFill>
                  <a:srgbClr val="FF0000"/>
                </a:solidFill>
              </a:rPr>
              <a:t>H</a:t>
            </a:r>
            <a:r>
              <a:rPr lang="en-US" altLang="ru-RU" sz="1800" baseline="-25000">
                <a:solidFill>
                  <a:srgbClr val="FF0000"/>
                </a:solidFill>
              </a:rPr>
              <a:t>hkl</a:t>
            </a:r>
            <a:r>
              <a:rPr lang="ru-RU" altLang="ru-RU" sz="1800">
                <a:solidFill>
                  <a:srgbClr val="FF0000"/>
                </a:solidFill>
              </a:rPr>
              <a:t> всегда равен обратной величине межплоскостного расстояния  для плоскостей с индексами (</a:t>
            </a:r>
            <a:r>
              <a:rPr lang="en-US" altLang="ru-RU" sz="1800" i="1">
                <a:solidFill>
                  <a:srgbClr val="FF0000"/>
                </a:solidFill>
              </a:rPr>
              <a:t>hkl</a:t>
            </a:r>
            <a:r>
              <a:rPr lang="ru-RU" altLang="ru-RU" sz="1800">
                <a:solidFill>
                  <a:srgbClr val="FF0000"/>
                </a:solidFill>
              </a:rPr>
              <a:t>).</a:t>
            </a:r>
            <a:r>
              <a:rPr lang="ru-RU" altLang="ru-RU" sz="1400" b="0"/>
              <a:t> </a:t>
            </a:r>
          </a:p>
        </p:txBody>
      </p:sp>
      <p:pic>
        <p:nvPicPr>
          <p:cNvPr id="8" name="Picture 4" descr="333">
            <a:extLst>
              <a:ext uri="{FF2B5EF4-FFF2-40B4-BE49-F238E27FC236}">
                <a16:creationId xmlns:a16="http://schemas.microsoft.com/office/drawing/2014/main" id="{EB660C56-42AE-42D3-B9D2-3771E0F52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292600"/>
            <a:ext cx="26257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15FA531-E66D-4705-A420-56BC77C4C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</a:rPr>
              <a:t>Свойства векторов прямой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</a:rPr>
              <a:t>и обратной решеток</a:t>
            </a:r>
            <a:endParaRPr lang="ru-RU" altLang="ru-RU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1BEB6F-615A-43E7-9A9E-8A2218D27B2F}"/>
              </a:ext>
            </a:extLst>
          </p:cNvPr>
          <p:cNvSpPr/>
          <p:nvPr/>
        </p:nvSpPr>
        <p:spPr>
          <a:xfrm>
            <a:off x="1058863" y="766763"/>
            <a:ext cx="6911975" cy="525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05DBEA-E6CB-4649-AF6E-D349931A4AF0}"/>
              </a:ext>
            </a:extLst>
          </p:cNvPr>
          <p:cNvSpPr/>
          <p:nvPr/>
        </p:nvSpPr>
        <p:spPr>
          <a:xfrm>
            <a:off x="2209800" y="1606550"/>
            <a:ext cx="2305050" cy="86518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882F50E-D57C-4986-ADE4-FF96ED03305E}"/>
              </a:ext>
            </a:extLst>
          </p:cNvPr>
          <p:cNvSpPr/>
          <p:nvPr/>
        </p:nvSpPr>
        <p:spPr>
          <a:xfrm>
            <a:off x="1993900" y="15351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C16591A-3A88-439D-BC50-6E8F875D760C}"/>
              </a:ext>
            </a:extLst>
          </p:cNvPr>
          <p:cNvSpPr/>
          <p:nvPr/>
        </p:nvSpPr>
        <p:spPr>
          <a:xfrm>
            <a:off x="4298950" y="15351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AE564B6-39A2-4F46-B245-7BB9085580A1}"/>
              </a:ext>
            </a:extLst>
          </p:cNvPr>
          <p:cNvSpPr/>
          <p:nvPr/>
        </p:nvSpPr>
        <p:spPr>
          <a:xfrm>
            <a:off x="1993900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34156B3-E18C-472B-A0A5-FF1A3A372AE3}"/>
              </a:ext>
            </a:extLst>
          </p:cNvPr>
          <p:cNvSpPr/>
          <p:nvPr/>
        </p:nvSpPr>
        <p:spPr>
          <a:xfrm>
            <a:off x="4298950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EE3A628-081B-40AB-86E2-C8FAB181E815}"/>
              </a:ext>
            </a:extLst>
          </p:cNvPr>
          <p:cNvSpPr/>
          <p:nvPr/>
        </p:nvSpPr>
        <p:spPr>
          <a:xfrm>
            <a:off x="2209800" y="2471738"/>
            <a:ext cx="2305050" cy="8636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9B0023B-FFF1-4BD1-B344-F03B3D0D7662}"/>
              </a:ext>
            </a:extLst>
          </p:cNvPr>
          <p:cNvSpPr/>
          <p:nvPr/>
        </p:nvSpPr>
        <p:spPr>
          <a:xfrm>
            <a:off x="1993900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02BC1C5-1558-4B6C-A44F-511D10F4B50F}"/>
              </a:ext>
            </a:extLst>
          </p:cNvPr>
          <p:cNvSpPr/>
          <p:nvPr/>
        </p:nvSpPr>
        <p:spPr>
          <a:xfrm>
            <a:off x="4298950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8F46EB0-1D25-45FB-9ECF-15AC7015E667}"/>
              </a:ext>
            </a:extLst>
          </p:cNvPr>
          <p:cNvSpPr/>
          <p:nvPr/>
        </p:nvSpPr>
        <p:spPr>
          <a:xfrm>
            <a:off x="1993900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6889C23-913F-428B-A7C3-CECA139B79E6}"/>
              </a:ext>
            </a:extLst>
          </p:cNvPr>
          <p:cNvSpPr/>
          <p:nvPr/>
        </p:nvSpPr>
        <p:spPr>
          <a:xfrm>
            <a:off x="4298950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449127A-87BC-416D-9BE2-BB3C6CE05023}"/>
              </a:ext>
            </a:extLst>
          </p:cNvPr>
          <p:cNvSpPr/>
          <p:nvPr/>
        </p:nvSpPr>
        <p:spPr>
          <a:xfrm>
            <a:off x="2209800" y="3335338"/>
            <a:ext cx="2305050" cy="86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2CB0FF5-7B53-4A06-8669-C446DD217595}"/>
              </a:ext>
            </a:extLst>
          </p:cNvPr>
          <p:cNvSpPr/>
          <p:nvPr/>
        </p:nvSpPr>
        <p:spPr>
          <a:xfrm>
            <a:off x="1993900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31AF00A-FC01-437F-BBE9-3973CBE11F33}"/>
              </a:ext>
            </a:extLst>
          </p:cNvPr>
          <p:cNvSpPr/>
          <p:nvPr/>
        </p:nvSpPr>
        <p:spPr>
          <a:xfrm>
            <a:off x="4298950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7C21E55-7986-4554-A32A-FF5C936FCDC9}"/>
              </a:ext>
            </a:extLst>
          </p:cNvPr>
          <p:cNvSpPr/>
          <p:nvPr/>
        </p:nvSpPr>
        <p:spPr>
          <a:xfrm>
            <a:off x="1993900" y="41275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6986056-FCCE-4898-9506-BB4C8F9BDDD7}"/>
              </a:ext>
            </a:extLst>
          </p:cNvPr>
          <p:cNvSpPr/>
          <p:nvPr/>
        </p:nvSpPr>
        <p:spPr>
          <a:xfrm>
            <a:off x="4298950" y="41275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7AD2356-46A0-425D-8675-F9016E77F00B}"/>
              </a:ext>
            </a:extLst>
          </p:cNvPr>
          <p:cNvSpPr/>
          <p:nvPr/>
        </p:nvSpPr>
        <p:spPr>
          <a:xfrm>
            <a:off x="2209800" y="4198938"/>
            <a:ext cx="2305050" cy="865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FAE0539D-718F-4A75-9826-B5A25F99E977}"/>
              </a:ext>
            </a:extLst>
          </p:cNvPr>
          <p:cNvSpPr/>
          <p:nvPr/>
        </p:nvSpPr>
        <p:spPr>
          <a:xfrm>
            <a:off x="1993900" y="41275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4E62105-8D04-411E-8584-594404F515AF}"/>
              </a:ext>
            </a:extLst>
          </p:cNvPr>
          <p:cNvSpPr/>
          <p:nvPr/>
        </p:nvSpPr>
        <p:spPr>
          <a:xfrm>
            <a:off x="4298950" y="41275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B27607AB-AC63-49A0-8324-5126A95B92A2}"/>
              </a:ext>
            </a:extLst>
          </p:cNvPr>
          <p:cNvSpPr/>
          <p:nvPr/>
        </p:nvSpPr>
        <p:spPr>
          <a:xfrm>
            <a:off x="1993900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4E65ADE-6C78-4B21-846C-F681F36B82CD}"/>
              </a:ext>
            </a:extLst>
          </p:cNvPr>
          <p:cNvSpPr/>
          <p:nvPr/>
        </p:nvSpPr>
        <p:spPr>
          <a:xfrm>
            <a:off x="4298950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CC4552C-5D27-418B-B4E9-056A352DCAD9}"/>
              </a:ext>
            </a:extLst>
          </p:cNvPr>
          <p:cNvSpPr/>
          <p:nvPr/>
        </p:nvSpPr>
        <p:spPr>
          <a:xfrm>
            <a:off x="4514850" y="1606550"/>
            <a:ext cx="2303463" cy="8651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FBACB3E5-A7DA-4E1D-A40C-4EF30E3DEBB7}"/>
              </a:ext>
            </a:extLst>
          </p:cNvPr>
          <p:cNvSpPr/>
          <p:nvPr/>
        </p:nvSpPr>
        <p:spPr>
          <a:xfrm>
            <a:off x="4298950" y="15351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14181D0D-F47B-4F73-9B8B-06AE1427C12A}"/>
              </a:ext>
            </a:extLst>
          </p:cNvPr>
          <p:cNvSpPr/>
          <p:nvPr/>
        </p:nvSpPr>
        <p:spPr>
          <a:xfrm>
            <a:off x="6602413" y="1558925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E7EAE4DA-6A49-4541-8ED6-697C94CD5C4D}"/>
              </a:ext>
            </a:extLst>
          </p:cNvPr>
          <p:cNvSpPr/>
          <p:nvPr/>
        </p:nvSpPr>
        <p:spPr>
          <a:xfrm>
            <a:off x="4298950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EC10C6E-270E-4B40-AFA4-EC4B726B7D20}"/>
              </a:ext>
            </a:extLst>
          </p:cNvPr>
          <p:cNvSpPr/>
          <p:nvPr/>
        </p:nvSpPr>
        <p:spPr>
          <a:xfrm>
            <a:off x="6602413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5103387-E7D1-4C74-AC47-F97B134338D9}"/>
              </a:ext>
            </a:extLst>
          </p:cNvPr>
          <p:cNvSpPr/>
          <p:nvPr/>
        </p:nvSpPr>
        <p:spPr>
          <a:xfrm>
            <a:off x="4514850" y="2471738"/>
            <a:ext cx="2303463" cy="86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17983A3-CFB7-4DEA-9A5A-2E74E170F40A}"/>
              </a:ext>
            </a:extLst>
          </p:cNvPr>
          <p:cNvSpPr/>
          <p:nvPr/>
        </p:nvSpPr>
        <p:spPr>
          <a:xfrm>
            <a:off x="4298950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DF5FC7EA-1544-4FF3-A300-E54BB6F3149B}"/>
              </a:ext>
            </a:extLst>
          </p:cNvPr>
          <p:cNvSpPr/>
          <p:nvPr/>
        </p:nvSpPr>
        <p:spPr>
          <a:xfrm>
            <a:off x="6602413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E70B950E-5C8A-4E42-ABF7-647557167738}"/>
              </a:ext>
            </a:extLst>
          </p:cNvPr>
          <p:cNvSpPr/>
          <p:nvPr/>
        </p:nvSpPr>
        <p:spPr>
          <a:xfrm>
            <a:off x="4298950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82C4AC1-6511-47EF-8A2C-AEED75AEA5A9}"/>
              </a:ext>
            </a:extLst>
          </p:cNvPr>
          <p:cNvSpPr/>
          <p:nvPr/>
        </p:nvSpPr>
        <p:spPr>
          <a:xfrm>
            <a:off x="6602413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7E582E0-49F5-4D3B-9568-1F84BEA41C7E}"/>
              </a:ext>
            </a:extLst>
          </p:cNvPr>
          <p:cNvSpPr/>
          <p:nvPr/>
        </p:nvSpPr>
        <p:spPr>
          <a:xfrm>
            <a:off x="4514850" y="3335338"/>
            <a:ext cx="2303463" cy="86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9FCC1CD-79D5-4D27-8CDA-3E13E665AC89}"/>
              </a:ext>
            </a:extLst>
          </p:cNvPr>
          <p:cNvSpPr/>
          <p:nvPr/>
        </p:nvSpPr>
        <p:spPr>
          <a:xfrm>
            <a:off x="4298950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68679000-0E84-4963-859B-21867B2AED4D}"/>
              </a:ext>
            </a:extLst>
          </p:cNvPr>
          <p:cNvSpPr/>
          <p:nvPr/>
        </p:nvSpPr>
        <p:spPr>
          <a:xfrm>
            <a:off x="6602413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82C58B8C-865F-41DB-9026-F917CC411E32}"/>
              </a:ext>
            </a:extLst>
          </p:cNvPr>
          <p:cNvSpPr/>
          <p:nvPr/>
        </p:nvSpPr>
        <p:spPr>
          <a:xfrm>
            <a:off x="4298950" y="41275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9A97F277-8429-497F-9F93-F3DDF1519EBD}"/>
              </a:ext>
            </a:extLst>
          </p:cNvPr>
          <p:cNvSpPr/>
          <p:nvPr/>
        </p:nvSpPr>
        <p:spPr>
          <a:xfrm>
            <a:off x="6602413" y="41275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2237117-1B29-4883-B33D-D9A594FFAC74}"/>
              </a:ext>
            </a:extLst>
          </p:cNvPr>
          <p:cNvSpPr/>
          <p:nvPr/>
        </p:nvSpPr>
        <p:spPr>
          <a:xfrm>
            <a:off x="4514850" y="4198938"/>
            <a:ext cx="2303463" cy="865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A6766E27-FE0F-419D-B645-6069D649762E}"/>
              </a:ext>
            </a:extLst>
          </p:cNvPr>
          <p:cNvSpPr/>
          <p:nvPr/>
        </p:nvSpPr>
        <p:spPr>
          <a:xfrm>
            <a:off x="4298950" y="41275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A97BC823-4AFB-4230-BAC6-37FF6BB84A74}"/>
              </a:ext>
            </a:extLst>
          </p:cNvPr>
          <p:cNvSpPr/>
          <p:nvPr/>
        </p:nvSpPr>
        <p:spPr>
          <a:xfrm>
            <a:off x="6602413" y="41275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33FA5EE7-D82B-4345-8E8D-EE3504E60496}"/>
              </a:ext>
            </a:extLst>
          </p:cNvPr>
          <p:cNvSpPr/>
          <p:nvPr/>
        </p:nvSpPr>
        <p:spPr>
          <a:xfrm>
            <a:off x="4298950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367B1BE0-3297-468E-A0FC-98FA4C8AD2E4}"/>
              </a:ext>
            </a:extLst>
          </p:cNvPr>
          <p:cNvSpPr/>
          <p:nvPr/>
        </p:nvSpPr>
        <p:spPr>
          <a:xfrm>
            <a:off x="6602413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6833DA2D-C598-474D-A872-4D7220A7FF93}"/>
              </a:ext>
            </a:extLst>
          </p:cNvPr>
          <p:cNvSpPr/>
          <p:nvPr/>
        </p:nvSpPr>
        <p:spPr>
          <a:xfrm>
            <a:off x="3146425" y="15351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1D916E33-6A39-4B8C-86C9-46CB10218DCA}"/>
              </a:ext>
            </a:extLst>
          </p:cNvPr>
          <p:cNvSpPr/>
          <p:nvPr/>
        </p:nvSpPr>
        <p:spPr>
          <a:xfrm>
            <a:off x="3146425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91AD9365-E479-41CB-9181-D19C62336691}"/>
              </a:ext>
            </a:extLst>
          </p:cNvPr>
          <p:cNvSpPr/>
          <p:nvPr/>
        </p:nvSpPr>
        <p:spPr>
          <a:xfrm>
            <a:off x="3146425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D81F666A-DDB4-4881-958E-B37A193BF69A}"/>
              </a:ext>
            </a:extLst>
          </p:cNvPr>
          <p:cNvSpPr/>
          <p:nvPr/>
        </p:nvSpPr>
        <p:spPr>
          <a:xfrm>
            <a:off x="3146425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52C64EE5-B0A7-4241-B6DE-CD5EF97DC6DE}"/>
              </a:ext>
            </a:extLst>
          </p:cNvPr>
          <p:cNvSpPr/>
          <p:nvPr/>
        </p:nvSpPr>
        <p:spPr>
          <a:xfrm>
            <a:off x="3146425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B64F65BF-C213-49F7-AB97-55FBB7DB5E4F}"/>
              </a:ext>
            </a:extLst>
          </p:cNvPr>
          <p:cNvSpPr/>
          <p:nvPr/>
        </p:nvSpPr>
        <p:spPr>
          <a:xfrm>
            <a:off x="3146425" y="41275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C6241D81-7F61-41D0-AED0-A87EF2F4C40C}"/>
              </a:ext>
            </a:extLst>
          </p:cNvPr>
          <p:cNvSpPr/>
          <p:nvPr/>
        </p:nvSpPr>
        <p:spPr>
          <a:xfrm>
            <a:off x="3146425" y="41275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106F1D02-53DA-4DE1-946B-0AAB3DC4FA7E}"/>
              </a:ext>
            </a:extLst>
          </p:cNvPr>
          <p:cNvSpPr/>
          <p:nvPr/>
        </p:nvSpPr>
        <p:spPr>
          <a:xfrm>
            <a:off x="3146425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6EC843CD-80B3-4298-AAC9-1DF5A09CD4F7}"/>
              </a:ext>
            </a:extLst>
          </p:cNvPr>
          <p:cNvSpPr/>
          <p:nvPr/>
        </p:nvSpPr>
        <p:spPr>
          <a:xfrm>
            <a:off x="3146425" y="15351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5B02440A-3B37-4E2E-A735-193CAFC495FE}"/>
              </a:ext>
            </a:extLst>
          </p:cNvPr>
          <p:cNvSpPr/>
          <p:nvPr/>
        </p:nvSpPr>
        <p:spPr>
          <a:xfrm>
            <a:off x="3146425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426FBAB3-C2E5-42E8-9A75-835B3D9308EF}"/>
              </a:ext>
            </a:extLst>
          </p:cNvPr>
          <p:cNvSpPr/>
          <p:nvPr/>
        </p:nvSpPr>
        <p:spPr>
          <a:xfrm>
            <a:off x="3146425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63DAEB48-FA3B-464B-88A7-8BFF23C0864D}"/>
              </a:ext>
            </a:extLst>
          </p:cNvPr>
          <p:cNvSpPr/>
          <p:nvPr/>
        </p:nvSpPr>
        <p:spPr>
          <a:xfrm>
            <a:off x="3146425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B15EEF49-1F5C-4B11-B3B8-3D874DBB1923}"/>
              </a:ext>
            </a:extLst>
          </p:cNvPr>
          <p:cNvSpPr/>
          <p:nvPr/>
        </p:nvSpPr>
        <p:spPr>
          <a:xfrm>
            <a:off x="3146425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5CBB9CC8-4A3A-4746-973A-E965DD968FC1}"/>
              </a:ext>
            </a:extLst>
          </p:cNvPr>
          <p:cNvSpPr/>
          <p:nvPr/>
        </p:nvSpPr>
        <p:spPr>
          <a:xfrm>
            <a:off x="3146425" y="41275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4DF5E8BB-F883-4021-947E-1884E5C68B2F}"/>
              </a:ext>
            </a:extLst>
          </p:cNvPr>
          <p:cNvSpPr/>
          <p:nvPr/>
        </p:nvSpPr>
        <p:spPr>
          <a:xfrm>
            <a:off x="3146425" y="41275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C9DD9083-A359-4DD1-A23B-156746FC0B59}"/>
              </a:ext>
            </a:extLst>
          </p:cNvPr>
          <p:cNvSpPr/>
          <p:nvPr/>
        </p:nvSpPr>
        <p:spPr>
          <a:xfrm>
            <a:off x="3146425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6173C660-9363-4C13-9EB9-C06EC5C0C294}"/>
              </a:ext>
            </a:extLst>
          </p:cNvPr>
          <p:cNvCxnSpPr>
            <a:stCxn id="53" idx="0"/>
            <a:endCxn id="60" idx="4"/>
          </p:cNvCxnSpPr>
          <p:nvPr/>
        </p:nvCxnSpPr>
        <p:spPr>
          <a:xfrm>
            <a:off x="3362325" y="1535113"/>
            <a:ext cx="0" cy="36004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Овал 61">
            <a:extLst>
              <a:ext uri="{FF2B5EF4-FFF2-40B4-BE49-F238E27FC236}">
                <a16:creationId xmlns:a16="http://schemas.microsoft.com/office/drawing/2014/main" id="{3B2B7A94-1070-4DBC-8674-BD501568CA60}"/>
              </a:ext>
            </a:extLst>
          </p:cNvPr>
          <p:cNvSpPr/>
          <p:nvPr/>
        </p:nvSpPr>
        <p:spPr>
          <a:xfrm>
            <a:off x="5449888" y="1535113"/>
            <a:ext cx="433387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A74633E9-CF91-4E0D-BD3E-8B3948342064}"/>
              </a:ext>
            </a:extLst>
          </p:cNvPr>
          <p:cNvSpPr/>
          <p:nvPr/>
        </p:nvSpPr>
        <p:spPr>
          <a:xfrm>
            <a:off x="5449888" y="2398713"/>
            <a:ext cx="433387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E23B3FDA-5715-4451-B3E4-6CA0FD1F3265}"/>
              </a:ext>
            </a:extLst>
          </p:cNvPr>
          <p:cNvSpPr/>
          <p:nvPr/>
        </p:nvSpPr>
        <p:spPr>
          <a:xfrm>
            <a:off x="5449888" y="2398713"/>
            <a:ext cx="433387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8F39EE43-E832-4EF4-B48C-00B38E142E6D}"/>
              </a:ext>
            </a:extLst>
          </p:cNvPr>
          <p:cNvSpPr/>
          <p:nvPr/>
        </p:nvSpPr>
        <p:spPr>
          <a:xfrm>
            <a:off x="5449888" y="3263900"/>
            <a:ext cx="433387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D9DAEFA3-7CBF-4BE7-838E-BDD4C1B3B171}"/>
              </a:ext>
            </a:extLst>
          </p:cNvPr>
          <p:cNvSpPr/>
          <p:nvPr/>
        </p:nvSpPr>
        <p:spPr>
          <a:xfrm>
            <a:off x="5449888" y="3263900"/>
            <a:ext cx="433387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88EB2FD1-5D05-4856-A171-9C61B7A1A2D1}"/>
              </a:ext>
            </a:extLst>
          </p:cNvPr>
          <p:cNvSpPr/>
          <p:nvPr/>
        </p:nvSpPr>
        <p:spPr>
          <a:xfrm>
            <a:off x="5449888" y="4127500"/>
            <a:ext cx="433387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FBF0435C-C323-464E-B1D4-41B476228590}"/>
              </a:ext>
            </a:extLst>
          </p:cNvPr>
          <p:cNvSpPr/>
          <p:nvPr/>
        </p:nvSpPr>
        <p:spPr>
          <a:xfrm>
            <a:off x="5449888" y="4127500"/>
            <a:ext cx="433387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F73CDB3A-0F95-41E6-B67B-AC953A81EA0B}"/>
              </a:ext>
            </a:extLst>
          </p:cNvPr>
          <p:cNvSpPr/>
          <p:nvPr/>
        </p:nvSpPr>
        <p:spPr>
          <a:xfrm>
            <a:off x="5449888" y="4991100"/>
            <a:ext cx="433387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34827713-31E9-4AEE-8B5A-ADFF4A6655B8}"/>
              </a:ext>
            </a:extLst>
          </p:cNvPr>
          <p:cNvSpPr/>
          <p:nvPr/>
        </p:nvSpPr>
        <p:spPr>
          <a:xfrm>
            <a:off x="5449888" y="1535113"/>
            <a:ext cx="433387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0BCAA179-38C7-4099-9B92-EBEB70F325A8}"/>
              </a:ext>
            </a:extLst>
          </p:cNvPr>
          <p:cNvSpPr/>
          <p:nvPr/>
        </p:nvSpPr>
        <p:spPr>
          <a:xfrm>
            <a:off x="5449888" y="2398713"/>
            <a:ext cx="433387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9D11A671-DD1E-471F-B617-1435DBEE18EB}"/>
              </a:ext>
            </a:extLst>
          </p:cNvPr>
          <p:cNvSpPr/>
          <p:nvPr/>
        </p:nvSpPr>
        <p:spPr>
          <a:xfrm>
            <a:off x="5449888" y="2398713"/>
            <a:ext cx="433387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3526125D-78C1-4FED-9549-5F70ADDBFFBD}"/>
              </a:ext>
            </a:extLst>
          </p:cNvPr>
          <p:cNvSpPr/>
          <p:nvPr/>
        </p:nvSpPr>
        <p:spPr>
          <a:xfrm>
            <a:off x="5449888" y="3263900"/>
            <a:ext cx="433387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C5639088-8A75-460E-B204-21345207EB38}"/>
              </a:ext>
            </a:extLst>
          </p:cNvPr>
          <p:cNvSpPr/>
          <p:nvPr/>
        </p:nvSpPr>
        <p:spPr>
          <a:xfrm>
            <a:off x="5449888" y="3263900"/>
            <a:ext cx="433387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49259E76-8997-422F-A93C-8E373332AF3D}"/>
              </a:ext>
            </a:extLst>
          </p:cNvPr>
          <p:cNvSpPr/>
          <p:nvPr/>
        </p:nvSpPr>
        <p:spPr>
          <a:xfrm>
            <a:off x="5449888" y="4127500"/>
            <a:ext cx="433387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CD63C372-BD33-4CF5-9E61-5D5823E79288}"/>
              </a:ext>
            </a:extLst>
          </p:cNvPr>
          <p:cNvSpPr/>
          <p:nvPr/>
        </p:nvSpPr>
        <p:spPr>
          <a:xfrm>
            <a:off x="5449888" y="4127500"/>
            <a:ext cx="433387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68A41F90-C6F4-4493-93A7-D421E6615A74}"/>
              </a:ext>
            </a:extLst>
          </p:cNvPr>
          <p:cNvSpPr/>
          <p:nvPr/>
        </p:nvSpPr>
        <p:spPr>
          <a:xfrm>
            <a:off x="5449888" y="4991100"/>
            <a:ext cx="433387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06DB0AA7-9582-4AEC-BF44-597849B0C42B}"/>
              </a:ext>
            </a:extLst>
          </p:cNvPr>
          <p:cNvCxnSpPr>
            <a:stCxn id="70" idx="0"/>
            <a:endCxn id="77" idx="4"/>
          </p:cNvCxnSpPr>
          <p:nvPr/>
        </p:nvCxnSpPr>
        <p:spPr>
          <a:xfrm>
            <a:off x="5667375" y="1535113"/>
            <a:ext cx="0" cy="36004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5F0DB42F-D9A0-47B9-A0C0-1BB0C01E9A9B}"/>
              </a:ext>
            </a:extLst>
          </p:cNvPr>
          <p:cNvCxnSpPr/>
          <p:nvPr/>
        </p:nvCxnSpPr>
        <p:spPr>
          <a:xfrm>
            <a:off x="6386513" y="1606550"/>
            <a:ext cx="12969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18E489B1-0C12-49E8-99D3-AFD4E3646A91}"/>
              </a:ext>
            </a:extLst>
          </p:cNvPr>
          <p:cNvCxnSpPr/>
          <p:nvPr/>
        </p:nvCxnSpPr>
        <p:spPr>
          <a:xfrm>
            <a:off x="6530975" y="2471738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DA5ED6AD-46E1-4246-97EC-D97C9655F4E3}"/>
              </a:ext>
            </a:extLst>
          </p:cNvPr>
          <p:cNvCxnSpPr/>
          <p:nvPr/>
        </p:nvCxnSpPr>
        <p:spPr>
          <a:xfrm>
            <a:off x="6459538" y="3335338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FC4AB5C7-1650-4A51-974E-CF1BDCC423E4}"/>
              </a:ext>
            </a:extLst>
          </p:cNvPr>
          <p:cNvCxnSpPr/>
          <p:nvPr/>
        </p:nvCxnSpPr>
        <p:spPr>
          <a:xfrm>
            <a:off x="6459538" y="4198938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58B1BF52-A6C4-4EE9-A235-F0CF35238ADE}"/>
              </a:ext>
            </a:extLst>
          </p:cNvPr>
          <p:cNvCxnSpPr/>
          <p:nvPr/>
        </p:nvCxnSpPr>
        <p:spPr>
          <a:xfrm>
            <a:off x="6459538" y="5064125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DAD3A112-37D2-4B69-948E-18D319EB7734}"/>
              </a:ext>
            </a:extLst>
          </p:cNvPr>
          <p:cNvCxnSpPr/>
          <p:nvPr/>
        </p:nvCxnSpPr>
        <p:spPr>
          <a:xfrm>
            <a:off x="1490663" y="1606550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2E649BDE-D52B-4CB7-9B33-911E1EAF7A2D}"/>
              </a:ext>
            </a:extLst>
          </p:cNvPr>
          <p:cNvCxnSpPr/>
          <p:nvPr/>
        </p:nvCxnSpPr>
        <p:spPr>
          <a:xfrm>
            <a:off x="1490663" y="2471738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995FD193-2FFE-48BD-BD3C-E8494616441E}"/>
              </a:ext>
            </a:extLst>
          </p:cNvPr>
          <p:cNvCxnSpPr/>
          <p:nvPr/>
        </p:nvCxnSpPr>
        <p:spPr>
          <a:xfrm>
            <a:off x="1490663" y="3335338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EAE4E541-064D-42A8-B075-E262DACE9349}"/>
              </a:ext>
            </a:extLst>
          </p:cNvPr>
          <p:cNvCxnSpPr/>
          <p:nvPr/>
        </p:nvCxnSpPr>
        <p:spPr>
          <a:xfrm>
            <a:off x="1490663" y="4198938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B6D6C639-CDB3-42F0-8628-4F2879C22C32}"/>
              </a:ext>
            </a:extLst>
          </p:cNvPr>
          <p:cNvCxnSpPr/>
          <p:nvPr/>
        </p:nvCxnSpPr>
        <p:spPr>
          <a:xfrm>
            <a:off x="1490663" y="5064125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Овал 88">
            <a:extLst>
              <a:ext uri="{FF2B5EF4-FFF2-40B4-BE49-F238E27FC236}">
                <a16:creationId xmlns:a16="http://schemas.microsoft.com/office/drawing/2014/main" id="{30851581-F33A-4C5F-B550-2E94D20BAC30}"/>
              </a:ext>
            </a:extLst>
          </p:cNvPr>
          <p:cNvSpPr/>
          <p:nvPr/>
        </p:nvSpPr>
        <p:spPr>
          <a:xfrm>
            <a:off x="1993900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04EA7AFA-A468-4BE0-9562-95CF5E77437D}"/>
              </a:ext>
            </a:extLst>
          </p:cNvPr>
          <p:cNvSpPr/>
          <p:nvPr/>
        </p:nvSpPr>
        <p:spPr>
          <a:xfrm>
            <a:off x="4298950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5891CAF1-E3BD-4CC4-A211-FF03E762C9BF}"/>
              </a:ext>
            </a:extLst>
          </p:cNvPr>
          <p:cNvSpPr/>
          <p:nvPr/>
        </p:nvSpPr>
        <p:spPr>
          <a:xfrm>
            <a:off x="6602413" y="1558925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05E25120-9AE4-452E-AD68-A88BEFCF2A77}"/>
              </a:ext>
            </a:extLst>
          </p:cNvPr>
          <p:cNvSpPr/>
          <p:nvPr/>
        </p:nvSpPr>
        <p:spPr>
          <a:xfrm>
            <a:off x="6602413" y="1558925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DD3388D8-A16C-4EDD-A6F8-BEBC30B2666C}"/>
              </a:ext>
            </a:extLst>
          </p:cNvPr>
          <p:cNvSpPr/>
          <p:nvPr/>
        </p:nvSpPr>
        <p:spPr>
          <a:xfrm>
            <a:off x="6602413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09EF53EC-064D-4D53-8F6A-54F0B9BB079F}"/>
              </a:ext>
            </a:extLst>
          </p:cNvPr>
          <p:cNvSpPr/>
          <p:nvPr/>
        </p:nvSpPr>
        <p:spPr>
          <a:xfrm>
            <a:off x="6602413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1A5F26CF-723C-4596-8943-992F542C9A5C}"/>
              </a:ext>
            </a:extLst>
          </p:cNvPr>
          <p:cNvSpPr/>
          <p:nvPr/>
        </p:nvSpPr>
        <p:spPr>
          <a:xfrm>
            <a:off x="6602413" y="23987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C8B98F47-6E28-4C58-B025-7937F2A899AF}"/>
              </a:ext>
            </a:extLst>
          </p:cNvPr>
          <p:cNvSpPr/>
          <p:nvPr/>
        </p:nvSpPr>
        <p:spPr>
          <a:xfrm>
            <a:off x="6602413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2D245D9F-C26A-4FEE-9A73-F99D8ABA5E80}"/>
              </a:ext>
            </a:extLst>
          </p:cNvPr>
          <p:cNvSpPr/>
          <p:nvPr/>
        </p:nvSpPr>
        <p:spPr>
          <a:xfrm>
            <a:off x="6602413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056F272B-CEA0-4B6E-9328-DA955D95218C}"/>
              </a:ext>
            </a:extLst>
          </p:cNvPr>
          <p:cNvSpPr/>
          <p:nvPr/>
        </p:nvSpPr>
        <p:spPr>
          <a:xfrm>
            <a:off x="6602413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5194942A-9088-4DFB-8548-9741E20607FC}"/>
              </a:ext>
            </a:extLst>
          </p:cNvPr>
          <p:cNvSpPr/>
          <p:nvPr/>
        </p:nvSpPr>
        <p:spPr>
          <a:xfrm>
            <a:off x="6602413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959CFDCC-4904-483E-AAC1-08BA62C8BA9F}"/>
              </a:ext>
            </a:extLst>
          </p:cNvPr>
          <p:cNvSpPr/>
          <p:nvPr/>
        </p:nvSpPr>
        <p:spPr>
          <a:xfrm>
            <a:off x="6602413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8E561C5B-63E0-4077-BB2B-3C800B6A5371}"/>
              </a:ext>
            </a:extLst>
          </p:cNvPr>
          <p:cNvSpPr/>
          <p:nvPr/>
        </p:nvSpPr>
        <p:spPr>
          <a:xfrm>
            <a:off x="4298950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61AC76C2-CB92-4276-9E7D-6AFD3048C6C3}"/>
              </a:ext>
            </a:extLst>
          </p:cNvPr>
          <p:cNvSpPr/>
          <p:nvPr/>
        </p:nvSpPr>
        <p:spPr>
          <a:xfrm>
            <a:off x="4298950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3" name="Овал 102">
            <a:extLst>
              <a:ext uri="{FF2B5EF4-FFF2-40B4-BE49-F238E27FC236}">
                <a16:creationId xmlns:a16="http://schemas.microsoft.com/office/drawing/2014/main" id="{BB7A3117-26AD-4E4B-881B-42F632F4FA88}"/>
              </a:ext>
            </a:extLst>
          </p:cNvPr>
          <p:cNvSpPr/>
          <p:nvPr/>
        </p:nvSpPr>
        <p:spPr>
          <a:xfrm>
            <a:off x="1993900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17156ABD-262E-4A01-96A3-A873BB97835C}"/>
              </a:ext>
            </a:extLst>
          </p:cNvPr>
          <p:cNvSpPr/>
          <p:nvPr/>
        </p:nvSpPr>
        <p:spPr>
          <a:xfrm>
            <a:off x="1993900" y="3263900"/>
            <a:ext cx="431800" cy="14287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id="{474FE378-E9B4-4515-BE01-2065F744C5C4}"/>
              </a:ext>
            </a:extLst>
          </p:cNvPr>
          <p:cNvSpPr/>
          <p:nvPr/>
        </p:nvSpPr>
        <p:spPr>
          <a:xfrm>
            <a:off x="6602413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id="{279AB709-64A1-4DCD-9C53-0EC2EAC4DDA4}"/>
              </a:ext>
            </a:extLst>
          </p:cNvPr>
          <p:cNvSpPr/>
          <p:nvPr/>
        </p:nvSpPr>
        <p:spPr>
          <a:xfrm>
            <a:off x="6602413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id="{ED9FC560-1440-45DA-A864-5C5116B9A0C4}"/>
              </a:ext>
            </a:extLst>
          </p:cNvPr>
          <p:cNvSpPr/>
          <p:nvPr/>
        </p:nvSpPr>
        <p:spPr>
          <a:xfrm>
            <a:off x="6602413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6D7B566F-D47D-493D-9BF4-CEA53BEECDC0}"/>
              </a:ext>
            </a:extLst>
          </p:cNvPr>
          <p:cNvSpPr/>
          <p:nvPr/>
        </p:nvSpPr>
        <p:spPr>
          <a:xfrm>
            <a:off x="6602413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781051EF-960B-406C-B029-09AFAAB49014}"/>
              </a:ext>
            </a:extLst>
          </p:cNvPr>
          <p:cNvSpPr/>
          <p:nvPr/>
        </p:nvSpPr>
        <p:spPr>
          <a:xfrm>
            <a:off x="6602413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5F347A7D-D3A4-435B-8735-E81A5D6FA5F8}"/>
              </a:ext>
            </a:extLst>
          </p:cNvPr>
          <p:cNvSpPr/>
          <p:nvPr/>
        </p:nvSpPr>
        <p:spPr>
          <a:xfrm>
            <a:off x="6602413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id="{0093A059-49AA-4669-AED4-A5587F028A0F}"/>
              </a:ext>
            </a:extLst>
          </p:cNvPr>
          <p:cNvSpPr/>
          <p:nvPr/>
        </p:nvSpPr>
        <p:spPr>
          <a:xfrm>
            <a:off x="6602413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id="{35C5A566-F6C3-49F8-8EEF-CB7B8CB645A4}"/>
              </a:ext>
            </a:extLst>
          </p:cNvPr>
          <p:cNvSpPr/>
          <p:nvPr/>
        </p:nvSpPr>
        <p:spPr>
          <a:xfrm>
            <a:off x="1993900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F1A3FA77-1CAA-4C81-B5E6-98F0CDF29165}"/>
              </a:ext>
            </a:extLst>
          </p:cNvPr>
          <p:cNvSpPr/>
          <p:nvPr/>
        </p:nvSpPr>
        <p:spPr>
          <a:xfrm>
            <a:off x="1993900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id="{2D9F7C2C-88AE-4CCB-89D8-E4E0CF6749C4}"/>
              </a:ext>
            </a:extLst>
          </p:cNvPr>
          <p:cNvSpPr/>
          <p:nvPr/>
        </p:nvSpPr>
        <p:spPr>
          <a:xfrm>
            <a:off x="1993900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id="{065F1A99-3503-4943-9C7D-658AC1DF012A}"/>
              </a:ext>
            </a:extLst>
          </p:cNvPr>
          <p:cNvSpPr/>
          <p:nvPr/>
        </p:nvSpPr>
        <p:spPr>
          <a:xfrm>
            <a:off x="1993900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0319613B-CD88-4AFF-9DD2-0221234C8482}"/>
              </a:ext>
            </a:extLst>
          </p:cNvPr>
          <p:cNvCxnSpPr/>
          <p:nvPr/>
        </p:nvCxnSpPr>
        <p:spPr>
          <a:xfrm flipV="1">
            <a:off x="2209800" y="1030288"/>
            <a:ext cx="0" cy="7921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F7129F9A-0981-4132-A015-1E7285897AC4}"/>
              </a:ext>
            </a:extLst>
          </p:cNvPr>
          <p:cNvCxnSpPr/>
          <p:nvPr/>
        </p:nvCxnSpPr>
        <p:spPr>
          <a:xfrm flipV="1">
            <a:off x="3362325" y="1030288"/>
            <a:ext cx="0" cy="7921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2DCCCEE4-4AAF-406E-82BA-D96177032A7A}"/>
              </a:ext>
            </a:extLst>
          </p:cNvPr>
          <p:cNvCxnSpPr/>
          <p:nvPr/>
        </p:nvCxnSpPr>
        <p:spPr>
          <a:xfrm flipV="1">
            <a:off x="4514850" y="1030288"/>
            <a:ext cx="0" cy="7921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16876DE7-8B3C-4A45-BB25-88BC75A117B6}"/>
              </a:ext>
            </a:extLst>
          </p:cNvPr>
          <p:cNvCxnSpPr/>
          <p:nvPr/>
        </p:nvCxnSpPr>
        <p:spPr>
          <a:xfrm flipV="1">
            <a:off x="5667375" y="1030288"/>
            <a:ext cx="0" cy="7921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>
            <a:extLst>
              <a:ext uri="{FF2B5EF4-FFF2-40B4-BE49-F238E27FC236}">
                <a16:creationId xmlns:a16="http://schemas.microsoft.com/office/drawing/2014/main" id="{BD183B3D-2E54-4BA2-AD13-39BCB5AA1AD6}"/>
              </a:ext>
            </a:extLst>
          </p:cNvPr>
          <p:cNvCxnSpPr/>
          <p:nvPr/>
        </p:nvCxnSpPr>
        <p:spPr>
          <a:xfrm flipV="1">
            <a:off x="6818313" y="1055688"/>
            <a:ext cx="0" cy="7921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Овал 120">
            <a:extLst>
              <a:ext uri="{FF2B5EF4-FFF2-40B4-BE49-F238E27FC236}">
                <a16:creationId xmlns:a16="http://schemas.microsoft.com/office/drawing/2014/main" id="{E5F20E29-9361-41BE-A283-E52381514A06}"/>
              </a:ext>
            </a:extLst>
          </p:cNvPr>
          <p:cNvSpPr/>
          <p:nvPr/>
        </p:nvSpPr>
        <p:spPr>
          <a:xfrm>
            <a:off x="4298950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38F99DC0-8A37-4C85-A2FF-0221FCB889DB}"/>
              </a:ext>
            </a:extLst>
          </p:cNvPr>
          <p:cNvSpPr/>
          <p:nvPr/>
        </p:nvSpPr>
        <p:spPr>
          <a:xfrm>
            <a:off x="4298950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3" name="Овал 122">
            <a:extLst>
              <a:ext uri="{FF2B5EF4-FFF2-40B4-BE49-F238E27FC236}">
                <a16:creationId xmlns:a16="http://schemas.microsoft.com/office/drawing/2014/main" id="{D3844390-0061-48B7-B716-B69FEF3EBDF6}"/>
              </a:ext>
            </a:extLst>
          </p:cNvPr>
          <p:cNvSpPr/>
          <p:nvPr/>
        </p:nvSpPr>
        <p:spPr>
          <a:xfrm>
            <a:off x="4298950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4" name="Овал 123">
            <a:extLst>
              <a:ext uri="{FF2B5EF4-FFF2-40B4-BE49-F238E27FC236}">
                <a16:creationId xmlns:a16="http://schemas.microsoft.com/office/drawing/2014/main" id="{DDCA6275-D9BE-48E8-9549-7826B12E7B2C}"/>
              </a:ext>
            </a:extLst>
          </p:cNvPr>
          <p:cNvSpPr/>
          <p:nvPr/>
        </p:nvSpPr>
        <p:spPr>
          <a:xfrm>
            <a:off x="4298950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7033D3CA-9D7C-45BB-9A74-89B06F6332DB}"/>
              </a:ext>
            </a:extLst>
          </p:cNvPr>
          <p:cNvSpPr/>
          <p:nvPr/>
        </p:nvSpPr>
        <p:spPr>
          <a:xfrm>
            <a:off x="4298950" y="49911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878DCFDE-660B-4E37-BE3E-39B0E3CA6A7D}"/>
              </a:ext>
            </a:extLst>
          </p:cNvPr>
          <p:cNvCxnSpPr/>
          <p:nvPr/>
        </p:nvCxnSpPr>
        <p:spPr>
          <a:xfrm>
            <a:off x="2209800" y="4775200"/>
            <a:ext cx="0" cy="863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C76A855C-67EC-4535-9F5D-7DE19716C641}"/>
              </a:ext>
            </a:extLst>
          </p:cNvPr>
          <p:cNvCxnSpPr/>
          <p:nvPr/>
        </p:nvCxnSpPr>
        <p:spPr>
          <a:xfrm>
            <a:off x="3362325" y="4775200"/>
            <a:ext cx="0" cy="863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>
            <a:extLst>
              <a:ext uri="{FF2B5EF4-FFF2-40B4-BE49-F238E27FC236}">
                <a16:creationId xmlns:a16="http://schemas.microsoft.com/office/drawing/2014/main" id="{8044C98D-C2AD-41CE-A604-163C9449DC10}"/>
              </a:ext>
            </a:extLst>
          </p:cNvPr>
          <p:cNvCxnSpPr/>
          <p:nvPr/>
        </p:nvCxnSpPr>
        <p:spPr>
          <a:xfrm>
            <a:off x="4514850" y="4775200"/>
            <a:ext cx="0" cy="863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id="{D26B9DF0-C411-4578-91C7-B34DFA274C31}"/>
              </a:ext>
            </a:extLst>
          </p:cNvPr>
          <p:cNvCxnSpPr/>
          <p:nvPr/>
        </p:nvCxnSpPr>
        <p:spPr>
          <a:xfrm>
            <a:off x="5667375" y="4775200"/>
            <a:ext cx="0" cy="863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id="{3C5D1CBD-E3F3-43DD-9440-03238C09120A}"/>
              </a:ext>
            </a:extLst>
          </p:cNvPr>
          <p:cNvCxnSpPr/>
          <p:nvPr/>
        </p:nvCxnSpPr>
        <p:spPr>
          <a:xfrm>
            <a:off x="6818313" y="4775200"/>
            <a:ext cx="0" cy="863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593" name="TextBox 130">
            <a:extLst>
              <a:ext uri="{FF2B5EF4-FFF2-40B4-BE49-F238E27FC236}">
                <a16:creationId xmlns:a16="http://schemas.microsoft.com/office/drawing/2014/main" id="{A6ED23E2-00B8-4DF9-B445-4D47B0277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00" y="671513"/>
            <a:ext cx="369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62594" name="TextBox 131">
            <a:extLst>
              <a:ext uri="{FF2B5EF4-FFF2-40B4-BE49-F238E27FC236}">
                <a16:creationId xmlns:a16="http://schemas.microsoft.com/office/drawing/2014/main" id="{525F7D0C-9D12-4A29-B04F-395EE43D2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863" y="671513"/>
            <a:ext cx="369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62595" name="TextBox 132">
            <a:extLst>
              <a:ext uri="{FF2B5EF4-FFF2-40B4-BE49-F238E27FC236}">
                <a16:creationId xmlns:a16="http://schemas.microsoft.com/office/drawing/2014/main" id="{3C289CE9-C19E-4129-8B63-8AF05AF98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388" y="671513"/>
            <a:ext cx="369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62596" name="TextBox 133">
            <a:extLst>
              <a:ext uri="{FF2B5EF4-FFF2-40B4-BE49-F238E27FC236}">
                <a16:creationId xmlns:a16="http://schemas.microsoft.com/office/drawing/2014/main" id="{2D7D486D-CC3B-4AC8-885E-B39912A7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2913" y="671513"/>
            <a:ext cx="36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62597" name="TextBox 134">
            <a:extLst>
              <a:ext uri="{FF2B5EF4-FFF2-40B4-BE49-F238E27FC236}">
                <a16:creationId xmlns:a16="http://schemas.microsoft.com/office/drawing/2014/main" id="{50944D05-328A-4EB9-849F-4F4682B03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438" y="695325"/>
            <a:ext cx="36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62598" name="TextBox 135">
            <a:extLst>
              <a:ext uri="{FF2B5EF4-FFF2-40B4-BE49-F238E27FC236}">
                <a16:creationId xmlns:a16="http://schemas.microsoft.com/office/drawing/2014/main" id="{F7E16BDB-AF7E-439D-825D-94FAC50DE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38" y="1390650"/>
            <a:ext cx="369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62599" name="TextBox 136">
            <a:extLst>
              <a:ext uri="{FF2B5EF4-FFF2-40B4-BE49-F238E27FC236}">
                <a16:creationId xmlns:a16="http://schemas.microsoft.com/office/drawing/2014/main" id="{DD8FD718-9148-46BC-877C-07CB1AE63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38" y="2255838"/>
            <a:ext cx="369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62600" name="TextBox 137">
            <a:extLst>
              <a:ext uri="{FF2B5EF4-FFF2-40B4-BE49-F238E27FC236}">
                <a16:creationId xmlns:a16="http://schemas.microsoft.com/office/drawing/2014/main" id="{9FA9F1AB-38E0-4A3F-8740-EEDF2854F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38" y="3119438"/>
            <a:ext cx="369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62601" name="TextBox 138">
            <a:extLst>
              <a:ext uri="{FF2B5EF4-FFF2-40B4-BE49-F238E27FC236}">
                <a16:creationId xmlns:a16="http://schemas.microsoft.com/office/drawing/2014/main" id="{2138BF5E-F058-4007-996D-F8667CD0C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38" y="3983038"/>
            <a:ext cx="369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62602" name="TextBox 139">
            <a:extLst>
              <a:ext uri="{FF2B5EF4-FFF2-40B4-BE49-F238E27FC236}">
                <a16:creationId xmlns:a16="http://schemas.microsoft.com/office/drawing/2014/main" id="{3C9D218E-DE46-4CAF-995B-E2B79A978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38" y="4848225"/>
            <a:ext cx="369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141" name="Овал 140">
            <a:extLst>
              <a:ext uri="{FF2B5EF4-FFF2-40B4-BE49-F238E27FC236}">
                <a16:creationId xmlns:a16="http://schemas.microsoft.com/office/drawing/2014/main" id="{297DA05B-7EA6-4D1E-99FB-149FF132EEF6}"/>
              </a:ext>
            </a:extLst>
          </p:cNvPr>
          <p:cNvSpPr/>
          <p:nvPr/>
        </p:nvSpPr>
        <p:spPr>
          <a:xfrm>
            <a:off x="1993900" y="1525588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EE68D743-B690-419F-8582-E36C46F29B9C}"/>
              </a:ext>
            </a:extLst>
          </p:cNvPr>
          <p:cNvSpPr/>
          <p:nvPr/>
        </p:nvSpPr>
        <p:spPr>
          <a:xfrm>
            <a:off x="1778000" y="1454150"/>
            <a:ext cx="73025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8F0648FB-6EC5-44D2-9492-F6E0D2A8A714}"/>
              </a:ext>
            </a:extLst>
          </p:cNvPr>
          <p:cNvSpPr/>
          <p:nvPr/>
        </p:nvSpPr>
        <p:spPr>
          <a:xfrm>
            <a:off x="1778000" y="1670050"/>
            <a:ext cx="73025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40355DA1-69CB-44FA-8BAF-7F25B8AE8269}"/>
              </a:ext>
            </a:extLst>
          </p:cNvPr>
          <p:cNvSpPr/>
          <p:nvPr/>
        </p:nvSpPr>
        <p:spPr>
          <a:xfrm>
            <a:off x="2498725" y="1670050"/>
            <a:ext cx="71438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FA25FFD4-4738-4113-B6AB-E1987757560E}"/>
              </a:ext>
            </a:extLst>
          </p:cNvPr>
          <p:cNvSpPr/>
          <p:nvPr/>
        </p:nvSpPr>
        <p:spPr>
          <a:xfrm>
            <a:off x="2498725" y="1454150"/>
            <a:ext cx="71438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2608" name="TextBox 146">
            <a:extLst>
              <a:ext uri="{FF2B5EF4-FFF2-40B4-BE49-F238E27FC236}">
                <a16:creationId xmlns:a16="http://schemas.microsoft.com/office/drawing/2014/main" id="{E44C3A22-2981-4F72-8B78-6254A9643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38" y="1381125"/>
            <a:ext cx="369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62609" name="TextBox 147">
            <a:extLst>
              <a:ext uri="{FF2B5EF4-FFF2-40B4-BE49-F238E27FC236}">
                <a16:creationId xmlns:a16="http://schemas.microsoft.com/office/drawing/2014/main" id="{C377B54F-14AE-4F28-AE92-BC34D2E53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163" y="1598613"/>
            <a:ext cx="25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i="1">
                <a:cs typeface="Arial" panose="020B0604020202020204" pitchFamily="34" charset="0"/>
              </a:rPr>
              <a:t>i</a:t>
            </a:r>
            <a:endParaRPr lang="ru-RU" altLang="ru-RU" sz="2000" i="1">
              <a:cs typeface="Arial" panose="020B0604020202020204" pitchFamily="34" charset="0"/>
            </a:endParaRPr>
          </a:p>
        </p:txBody>
      </p:sp>
      <p:sp>
        <p:nvSpPr>
          <p:cNvPr id="149" name="Овал 148">
            <a:extLst>
              <a:ext uri="{FF2B5EF4-FFF2-40B4-BE49-F238E27FC236}">
                <a16:creationId xmlns:a16="http://schemas.microsoft.com/office/drawing/2014/main" id="{EED9A66A-F2F3-49F4-9B60-42769F2E32B9}"/>
              </a:ext>
            </a:extLst>
          </p:cNvPr>
          <p:cNvSpPr/>
          <p:nvPr/>
        </p:nvSpPr>
        <p:spPr>
          <a:xfrm>
            <a:off x="4289425" y="15351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50" name="Овал 149">
            <a:extLst>
              <a:ext uri="{FF2B5EF4-FFF2-40B4-BE49-F238E27FC236}">
                <a16:creationId xmlns:a16="http://schemas.microsoft.com/office/drawing/2014/main" id="{25BD931A-5A86-4DA3-90D1-486AF7BB3C51}"/>
              </a:ext>
            </a:extLst>
          </p:cNvPr>
          <p:cNvSpPr/>
          <p:nvPr/>
        </p:nvSpPr>
        <p:spPr>
          <a:xfrm>
            <a:off x="4289425" y="15351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51" name="Овал 150">
            <a:extLst>
              <a:ext uri="{FF2B5EF4-FFF2-40B4-BE49-F238E27FC236}">
                <a16:creationId xmlns:a16="http://schemas.microsoft.com/office/drawing/2014/main" id="{CDB22D59-5037-4DCF-A86F-50FB09BA29A0}"/>
              </a:ext>
            </a:extLst>
          </p:cNvPr>
          <p:cNvSpPr/>
          <p:nvPr/>
        </p:nvSpPr>
        <p:spPr>
          <a:xfrm>
            <a:off x="4144963" y="1463675"/>
            <a:ext cx="73025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52" name="Овал 151">
            <a:extLst>
              <a:ext uri="{FF2B5EF4-FFF2-40B4-BE49-F238E27FC236}">
                <a16:creationId xmlns:a16="http://schemas.microsoft.com/office/drawing/2014/main" id="{2C3D5093-C950-413F-961C-16B05872AC3B}"/>
              </a:ext>
            </a:extLst>
          </p:cNvPr>
          <p:cNvSpPr/>
          <p:nvPr/>
        </p:nvSpPr>
        <p:spPr>
          <a:xfrm>
            <a:off x="4144963" y="1679575"/>
            <a:ext cx="73025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53" name="Овал 152">
            <a:extLst>
              <a:ext uri="{FF2B5EF4-FFF2-40B4-BE49-F238E27FC236}">
                <a16:creationId xmlns:a16="http://schemas.microsoft.com/office/drawing/2014/main" id="{4D3C7DDF-CD55-4834-B41C-73D99EAAEA7A}"/>
              </a:ext>
            </a:extLst>
          </p:cNvPr>
          <p:cNvSpPr/>
          <p:nvPr/>
        </p:nvSpPr>
        <p:spPr>
          <a:xfrm>
            <a:off x="4794250" y="1463675"/>
            <a:ext cx="71438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54" name="Овал 153">
            <a:extLst>
              <a:ext uri="{FF2B5EF4-FFF2-40B4-BE49-F238E27FC236}">
                <a16:creationId xmlns:a16="http://schemas.microsoft.com/office/drawing/2014/main" id="{C6129730-52DA-47FB-93FE-FEBE7ABD001B}"/>
              </a:ext>
            </a:extLst>
          </p:cNvPr>
          <p:cNvSpPr/>
          <p:nvPr/>
        </p:nvSpPr>
        <p:spPr>
          <a:xfrm>
            <a:off x="4794250" y="1679575"/>
            <a:ext cx="71438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155" name="Прямая соединительная линия 154">
            <a:extLst>
              <a:ext uri="{FF2B5EF4-FFF2-40B4-BE49-F238E27FC236}">
                <a16:creationId xmlns:a16="http://schemas.microsoft.com/office/drawing/2014/main" id="{B717CE95-EEE4-4F2C-9D99-17459FF9E0EC}"/>
              </a:ext>
            </a:extLst>
          </p:cNvPr>
          <p:cNvCxnSpPr/>
          <p:nvPr/>
        </p:nvCxnSpPr>
        <p:spPr>
          <a:xfrm flipV="1">
            <a:off x="4514850" y="1057275"/>
            <a:ext cx="0" cy="792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617" name="TextBox 155">
            <a:extLst>
              <a:ext uri="{FF2B5EF4-FFF2-40B4-BE49-F238E27FC236}">
                <a16:creationId xmlns:a16="http://schemas.microsoft.com/office/drawing/2014/main" id="{D726ECE1-BACC-4B7E-A5F7-9419BD9CE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863" y="671513"/>
            <a:ext cx="369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m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157" name="Овал 156">
            <a:extLst>
              <a:ext uri="{FF2B5EF4-FFF2-40B4-BE49-F238E27FC236}">
                <a16:creationId xmlns:a16="http://schemas.microsoft.com/office/drawing/2014/main" id="{E663BD05-41EA-4157-87D6-5D696876D46A}"/>
              </a:ext>
            </a:extLst>
          </p:cNvPr>
          <p:cNvSpPr/>
          <p:nvPr/>
        </p:nvSpPr>
        <p:spPr>
          <a:xfrm>
            <a:off x="6634163" y="15478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58" name="Овал 157">
            <a:extLst>
              <a:ext uri="{FF2B5EF4-FFF2-40B4-BE49-F238E27FC236}">
                <a16:creationId xmlns:a16="http://schemas.microsoft.com/office/drawing/2014/main" id="{5C324735-1F1D-45B5-8259-E87A93DBC04E}"/>
              </a:ext>
            </a:extLst>
          </p:cNvPr>
          <p:cNvSpPr/>
          <p:nvPr/>
        </p:nvSpPr>
        <p:spPr>
          <a:xfrm>
            <a:off x="6634163" y="15478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59" name="Овал 158">
            <a:extLst>
              <a:ext uri="{FF2B5EF4-FFF2-40B4-BE49-F238E27FC236}">
                <a16:creationId xmlns:a16="http://schemas.microsoft.com/office/drawing/2014/main" id="{316CCD4A-23AE-4ACA-9131-E446AF5BD278}"/>
              </a:ext>
            </a:extLst>
          </p:cNvPr>
          <p:cNvSpPr/>
          <p:nvPr/>
        </p:nvSpPr>
        <p:spPr>
          <a:xfrm>
            <a:off x="6634163" y="1547813"/>
            <a:ext cx="431800" cy="1444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60" name="Овал 159">
            <a:extLst>
              <a:ext uri="{FF2B5EF4-FFF2-40B4-BE49-F238E27FC236}">
                <a16:creationId xmlns:a16="http://schemas.microsoft.com/office/drawing/2014/main" id="{506B29C2-1E5B-49C5-94B0-4554545B534C}"/>
              </a:ext>
            </a:extLst>
          </p:cNvPr>
          <p:cNvSpPr/>
          <p:nvPr/>
        </p:nvSpPr>
        <p:spPr>
          <a:xfrm>
            <a:off x="6489700" y="1476375"/>
            <a:ext cx="73025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id="{549FE708-2631-4AED-A295-CFFF6AE5EEC7}"/>
              </a:ext>
            </a:extLst>
          </p:cNvPr>
          <p:cNvSpPr/>
          <p:nvPr/>
        </p:nvSpPr>
        <p:spPr>
          <a:xfrm>
            <a:off x="6489700" y="1692275"/>
            <a:ext cx="73025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62" name="Овал 161">
            <a:extLst>
              <a:ext uri="{FF2B5EF4-FFF2-40B4-BE49-F238E27FC236}">
                <a16:creationId xmlns:a16="http://schemas.microsoft.com/office/drawing/2014/main" id="{167175B4-D75D-4A18-9EEC-F2CEBC606D93}"/>
              </a:ext>
            </a:extLst>
          </p:cNvPr>
          <p:cNvSpPr/>
          <p:nvPr/>
        </p:nvSpPr>
        <p:spPr>
          <a:xfrm>
            <a:off x="7138988" y="1476375"/>
            <a:ext cx="71437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63" name="Овал 162">
            <a:extLst>
              <a:ext uri="{FF2B5EF4-FFF2-40B4-BE49-F238E27FC236}">
                <a16:creationId xmlns:a16="http://schemas.microsoft.com/office/drawing/2014/main" id="{1465CA34-5DBF-452D-9D5D-66939F151A12}"/>
              </a:ext>
            </a:extLst>
          </p:cNvPr>
          <p:cNvSpPr/>
          <p:nvPr/>
        </p:nvSpPr>
        <p:spPr>
          <a:xfrm>
            <a:off x="7138988" y="1692275"/>
            <a:ext cx="71437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cxnSp>
        <p:nvCxnSpPr>
          <p:cNvPr id="164" name="Прямая соединительная линия 163">
            <a:extLst>
              <a:ext uri="{FF2B5EF4-FFF2-40B4-BE49-F238E27FC236}">
                <a16:creationId xmlns:a16="http://schemas.microsoft.com/office/drawing/2014/main" id="{4BA89393-87FD-4A03-8FDB-4E44453C98E2}"/>
              </a:ext>
            </a:extLst>
          </p:cNvPr>
          <p:cNvCxnSpPr/>
          <p:nvPr/>
        </p:nvCxnSpPr>
        <p:spPr>
          <a:xfrm flipV="1">
            <a:off x="6810375" y="1065213"/>
            <a:ext cx="0" cy="7921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626" name="TextBox 164">
            <a:extLst>
              <a:ext uri="{FF2B5EF4-FFF2-40B4-BE49-F238E27FC236}">
                <a16:creationId xmlns:a16="http://schemas.microsoft.com/office/drawing/2014/main" id="{12BEF9A2-56D6-4A97-8272-89C96A423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84213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id="{9A8909F1-6E94-45B7-A7F5-B9ED87AF796E}"/>
              </a:ext>
            </a:extLst>
          </p:cNvPr>
          <p:cNvSpPr/>
          <p:nvPr/>
        </p:nvSpPr>
        <p:spPr>
          <a:xfrm>
            <a:off x="2009775" y="3260725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70" name="Овал 169">
            <a:extLst>
              <a:ext uri="{FF2B5EF4-FFF2-40B4-BE49-F238E27FC236}">
                <a16:creationId xmlns:a16="http://schemas.microsoft.com/office/drawing/2014/main" id="{2C6A4A20-8D2A-465B-90BA-F5199BDFEAAF}"/>
              </a:ext>
            </a:extLst>
          </p:cNvPr>
          <p:cNvSpPr/>
          <p:nvPr/>
        </p:nvSpPr>
        <p:spPr>
          <a:xfrm>
            <a:off x="2009775" y="3251200"/>
            <a:ext cx="431800" cy="144463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72" name="Овал 171">
            <a:extLst>
              <a:ext uri="{FF2B5EF4-FFF2-40B4-BE49-F238E27FC236}">
                <a16:creationId xmlns:a16="http://schemas.microsoft.com/office/drawing/2014/main" id="{28CE945C-8BB7-4098-90D9-CE8BB84B2329}"/>
              </a:ext>
            </a:extLst>
          </p:cNvPr>
          <p:cNvSpPr/>
          <p:nvPr/>
        </p:nvSpPr>
        <p:spPr>
          <a:xfrm>
            <a:off x="1793875" y="3179763"/>
            <a:ext cx="71438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73" name="Овал 172">
            <a:extLst>
              <a:ext uri="{FF2B5EF4-FFF2-40B4-BE49-F238E27FC236}">
                <a16:creationId xmlns:a16="http://schemas.microsoft.com/office/drawing/2014/main" id="{4ADDD2E7-1406-4344-8422-DCA6591D6B1E}"/>
              </a:ext>
            </a:extLst>
          </p:cNvPr>
          <p:cNvSpPr/>
          <p:nvPr/>
        </p:nvSpPr>
        <p:spPr>
          <a:xfrm>
            <a:off x="1793875" y="3395663"/>
            <a:ext cx="71438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74" name="Овал 173">
            <a:extLst>
              <a:ext uri="{FF2B5EF4-FFF2-40B4-BE49-F238E27FC236}">
                <a16:creationId xmlns:a16="http://schemas.microsoft.com/office/drawing/2014/main" id="{31422694-B4BB-48F9-8151-7A56A5385ABA}"/>
              </a:ext>
            </a:extLst>
          </p:cNvPr>
          <p:cNvSpPr/>
          <p:nvPr/>
        </p:nvSpPr>
        <p:spPr>
          <a:xfrm>
            <a:off x="2513013" y="3395663"/>
            <a:ext cx="73025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75" name="Овал 174">
            <a:extLst>
              <a:ext uri="{FF2B5EF4-FFF2-40B4-BE49-F238E27FC236}">
                <a16:creationId xmlns:a16="http://schemas.microsoft.com/office/drawing/2014/main" id="{DFF3DC1E-1F42-408C-AAEB-4FF7B901403E}"/>
              </a:ext>
            </a:extLst>
          </p:cNvPr>
          <p:cNvSpPr/>
          <p:nvPr/>
        </p:nvSpPr>
        <p:spPr>
          <a:xfrm>
            <a:off x="2513013" y="3179763"/>
            <a:ext cx="73025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id="{EDF713DE-7B9E-4D8E-8FB6-E385B4892C5A}"/>
              </a:ext>
            </a:extLst>
          </p:cNvPr>
          <p:cNvSpPr/>
          <p:nvPr/>
        </p:nvSpPr>
        <p:spPr>
          <a:xfrm>
            <a:off x="4794250" y="3424238"/>
            <a:ext cx="71438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03" name="Овал 202">
            <a:extLst>
              <a:ext uri="{FF2B5EF4-FFF2-40B4-BE49-F238E27FC236}">
                <a16:creationId xmlns:a16="http://schemas.microsoft.com/office/drawing/2014/main" id="{52AFDDE5-8033-4EE2-A729-5FE15A1A3957}"/>
              </a:ext>
            </a:extLst>
          </p:cNvPr>
          <p:cNvSpPr/>
          <p:nvPr/>
        </p:nvSpPr>
        <p:spPr>
          <a:xfrm>
            <a:off x="4794250" y="3173413"/>
            <a:ext cx="71438" cy="730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04" name="Овал 203">
            <a:extLst>
              <a:ext uri="{FF2B5EF4-FFF2-40B4-BE49-F238E27FC236}">
                <a16:creationId xmlns:a16="http://schemas.microsoft.com/office/drawing/2014/main" id="{64594EB5-C4F0-4020-82E4-83D6098F159C}"/>
              </a:ext>
            </a:extLst>
          </p:cNvPr>
          <p:cNvSpPr/>
          <p:nvPr/>
        </p:nvSpPr>
        <p:spPr>
          <a:xfrm>
            <a:off x="4144963" y="3452813"/>
            <a:ext cx="73025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05" name="Овал 204">
            <a:extLst>
              <a:ext uri="{FF2B5EF4-FFF2-40B4-BE49-F238E27FC236}">
                <a16:creationId xmlns:a16="http://schemas.microsoft.com/office/drawing/2014/main" id="{2F61CBE3-3ED1-433B-B30E-96FA51F5C7AB}"/>
              </a:ext>
            </a:extLst>
          </p:cNvPr>
          <p:cNvSpPr/>
          <p:nvPr/>
        </p:nvSpPr>
        <p:spPr>
          <a:xfrm>
            <a:off x="4144963" y="3179763"/>
            <a:ext cx="73025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06" name="Овал 205">
            <a:extLst>
              <a:ext uri="{FF2B5EF4-FFF2-40B4-BE49-F238E27FC236}">
                <a16:creationId xmlns:a16="http://schemas.microsoft.com/office/drawing/2014/main" id="{109995E6-63FD-4207-87D4-0EA16C53BD6C}"/>
              </a:ext>
            </a:extLst>
          </p:cNvPr>
          <p:cNvSpPr/>
          <p:nvPr/>
        </p:nvSpPr>
        <p:spPr>
          <a:xfrm>
            <a:off x="7091363" y="3448050"/>
            <a:ext cx="71437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07" name="Овал 206">
            <a:extLst>
              <a:ext uri="{FF2B5EF4-FFF2-40B4-BE49-F238E27FC236}">
                <a16:creationId xmlns:a16="http://schemas.microsoft.com/office/drawing/2014/main" id="{CEC40A52-0023-4845-B31F-C0FC76D613EE}"/>
              </a:ext>
            </a:extLst>
          </p:cNvPr>
          <p:cNvSpPr/>
          <p:nvPr/>
        </p:nvSpPr>
        <p:spPr>
          <a:xfrm>
            <a:off x="7100888" y="3173413"/>
            <a:ext cx="73025" cy="730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08" name="Овал 207">
            <a:extLst>
              <a:ext uri="{FF2B5EF4-FFF2-40B4-BE49-F238E27FC236}">
                <a16:creationId xmlns:a16="http://schemas.microsoft.com/office/drawing/2014/main" id="{D01CBB2C-D768-422F-9BEF-E05C6340F703}"/>
              </a:ext>
            </a:extLst>
          </p:cNvPr>
          <p:cNvSpPr/>
          <p:nvPr/>
        </p:nvSpPr>
        <p:spPr>
          <a:xfrm>
            <a:off x="6423025" y="3470275"/>
            <a:ext cx="71438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09" name="Овал 208">
            <a:extLst>
              <a:ext uri="{FF2B5EF4-FFF2-40B4-BE49-F238E27FC236}">
                <a16:creationId xmlns:a16="http://schemas.microsoft.com/office/drawing/2014/main" id="{6E1E74A6-3957-4488-9248-C9090397EB6E}"/>
              </a:ext>
            </a:extLst>
          </p:cNvPr>
          <p:cNvSpPr/>
          <p:nvPr/>
        </p:nvSpPr>
        <p:spPr>
          <a:xfrm>
            <a:off x="6423025" y="3136900"/>
            <a:ext cx="71438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10" name="Овал 209">
            <a:extLst>
              <a:ext uri="{FF2B5EF4-FFF2-40B4-BE49-F238E27FC236}">
                <a16:creationId xmlns:a16="http://schemas.microsoft.com/office/drawing/2014/main" id="{0027031A-B7DC-4765-B0D9-49021F1FE331}"/>
              </a:ext>
            </a:extLst>
          </p:cNvPr>
          <p:cNvSpPr/>
          <p:nvPr/>
        </p:nvSpPr>
        <p:spPr>
          <a:xfrm>
            <a:off x="2443163" y="4854575"/>
            <a:ext cx="73025" cy="730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11" name="Овал 210">
            <a:extLst>
              <a:ext uri="{FF2B5EF4-FFF2-40B4-BE49-F238E27FC236}">
                <a16:creationId xmlns:a16="http://schemas.microsoft.com/office/drawing/2014/main" id="{3E10B4EB-1B06-4A36-A507-DF51B39D7C97}"/>
              </a:ext>
            </a:extLst>
          </p:cNvPr>
          <p:cNvSpPr/>
          <p:nvPr/>
        </p:nvSpPr>
        <p:spPr>
          <a:xfrm>
            <a:off x="2439988" y="5226050"/>
            <a:ext cx="73025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12" name="Овал 211">
            <a:extLst>
              <a:ext uri="{FF2B5EF4-FFF2-40B4-BE49-F238E27FC236}">
                <a16:creationId xmlns:a16="http://schemas.microsoft.com/office/drawing/2014/main" id="{46851CE3-7388-48A8-A877-A6C6CCA8FAC8}"/>
              </a:ext>
            </a:extLst>
          </p:cNvPr>
          <p:cNvSpPr/>
          <p:nvPr/>
        </p:nvSpPr>
        <p:spPr>
          <a:xfrm>
            <a:off x="1806575" y="4854575"/>
            <a:ext cx="73025" cy="730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14" name="Овал 213">
            <a:extLst>
              <a:ext uri="{FF2B5EF4-FFF2-40B4-BE49-F238E27FC236}">
                <a16:creationId xmlns:a16="http://schemas.microsoft.com/office/drawing/2014/main" id="{2C5C8F63-20F2-4D56-A01B-94C58E31A368}"/>
              </a:ext>
            </a:extLst>
          </p:cNvPr>
          <p:cNvSpPr/>
          <p:nvPr/>
        </p:nvSpPr>
        <p:spPr>
          <a:xfrm>
            <a:off x="1806575" y="5210175"/>
            <a:ext cx="73025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15" name="Овал 214">
            <a:extLst>
              <a:ext uri="{FF2B5EF4-FFF2-40B4-BE49-F238E27FC236}">
                <a16:creationId xmlns:a16="http://schemas.microsoft.com/office/drawing/2014/main" id="{8B8115CC-656F-4CA8-87F7-120CD6139DA9}"/>
              </a:ext>
            </a:extLst>
          </p:cNvPr>
          <p:cNvSpPr/>
          <p:nvPr/>
        </p:nvSpPr>
        <p:spPr>
          <a:xfrm>
            <a:off x="4110038" y="5224463"/>
            <a:ext cx="71437" cy="7143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16" name="Овал 215">
            <a:extLst>
              <a:ext uri="{FF2B5EF4-FFF2-40B4-BE49-F238E27FC236}">
                <a16:creationId xmlns:a16="http://schemas.microsoft.com/office/drawing/2014/main" id="{A4DC00A8-B4D7-4882-BDEB-C2E0E62F357F}"/>
              </a:ext>
            </a:extLst>
          </p:cNvPr>
          <p:cNvSpPr/>
          <p:nvPr/>
        </p:nvSpPr>
        <p:spPr>
          <a:xfrm>
            <a:off x="4111625" y="4854575"/>
            <a:ext cx="71438" cy="730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17" name="Овал 216">
            <a:extLst>
              <a:ext uri="{FF2B5EF4-FFF2-40B4-BE49-F238E27FC236}">
                <a16:creationId xmlns:a16="http://schemas.microsoft.com/office/drawing/2014/main" id="{E5AFC737-F116-41B9-A55E-A6534A6290B8}"/>
              </a:ext>
            </a:extLst>
          </p:cNvPr>
          <p:cNvSpPr/>
          <p:nvPr/>
        </p:nvSpPr>
        <p:spPr>
          <a:xfrm>
            <a:off x="4794250" y="4856163"/>
            <a:ext cx="71438" cy="730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18" name="Овал 217">
            <a:extLst>
              <a:ext uri="{FF2B5EF4-FFF2-40B4-BE49-F238E27FC236}">
                <a16:creationId xmlns:a16="http://schemas.microsoft.com/office/drawing/2014/main" id="{C8D4D458-4CF3-4A16-89BE-72CF494A27A0}"/>
              </a:ext>
            </a:extLst>
          </p:cNvPr>
          <p:cNvSpPr/>
          <p:nvPr/>
        </p:nvSpPr>
        <p:spPr>
          <a:xfrm>
            <a:off x="4794250" y="5226050"/>
            <a:ext cx="71438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19" name="Овал 218">
            <a:extLst>
              <a:ext uri="{FF2B5EF4-FFF2-40B4-BE49-F238E27FC236}">
                <a16:creationId xmlns:a16="http://schemas.microsoft.com/office/drawing/2014/main" id="{FCD7A901-E07D-4D49-B8B8-37C1A879EE4A}"/>
              </a:ext>
            </a:extLst>
          </p:cNvPr>
          <p:cNvSpPr/>
          <p:nvPr/>
        </p:nvSpPr>
        <p:spPr>
          <a:xfrm>
            <a:off x="7091363" y="4856163"/>
            <a:ext cx="71437" cy="730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20" name="Овал 219">
            <a:extLst>
              <a:ext uri="{FF2B5EF4-FFF2-40B4-BE49-F238E27FC236}">
                <a16:creationId xmlns:a16="http://schemas.microsoft.com/office/drawing/2014/main" id="{662C302E-6093-4607-A8CF-809C175889E3}"/>
              </a:ext>
            </a:extLst>
          </p:cNvPr>
          <p:cNvSpPr/>
          <p:nvPr/>
        </p:nvSpPr>
        <p:spPr>
          <a:xfrm>
            <a:off x="6415088" y="5210175"/>
            <a:ext cx="71437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21" name="Овал 220">
            <a:extLst>
              <a:ext uri="{FF2B5EF4-FFF2-40B4-BE49-F238E27FC236}">
                <a16:creationId xmlns:a16="http://schemas.microsoft.com/office/drawing/2014/main" id="{A00DC285-10CD-4D6F-827A-39E5AFB7EA97}"/>
              </a:ext>
            </a:extLst>
          </p:cNvPr>
          <p:cNvSpPr/>
          <p:nvPr/>
        </p:nvSpPr>
        <p:spPr>
          <a:xfrm>
            <a:off x="7078663" y="5241925"/>
            <a:ext cx="71437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22" name="Овал 221">
            <a:extLst>
              <a:ext uri="{FF2B5EF4-FFF2-40B4-BE49-F238E27FC236}">
                <a16:creationId xmlns:a16="http://schemas.microsoft.com/office/drawing/2014/main" id="{609C9A36-3E14-4ED3-908C-0525833D608B}"/>
              </a:ext>
            </a:extLst>
          </p:cNvPr>
          <p:cNvSpPr/>
          <p:nvPr/>
        </p:nvSpPr>
        <p:spPr>
          <a:xfrm>
            <a:off x="6403975" y="4886325"/>
            <a:ext cx="71438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3" grpId="0" animBg="1"/>
      <p:bldP spid="144" grpId="0" animBg="1"/>
      <p:bldP spid="145" grpId="0" animBg="1"/>
      <p:bldP spid="146" grpId="0" animBg="1"/>
      <p:bldP spid="151" grpId="0" animBg="1"/>
      <p:bldP spid="152" grpId="0" animBg="1"/>
      <p:bldP spid="153" grpId="0" animBg="1"/>
      <p:bldP spid="154" grpId="0" animBg="1"/>
      <p:bldP spid="160" grpId="0" animBg="1"/>
      <p:bldP spid="161" grpId="0" animBg="1"/>
      <p:bldP spid="162" grpId="0" animBg="1"/>
      <p:bldP spid="163" grpId="0" animBg="1"/>
      <p:bldP spid="172" grpId="0" animBg="1"/>
      <p:bldP spid="173" grpId="0" animBg="1"/>
      <p:bldP spid="174" grpId="0" animBg="1"/>
      <p:bldP spid="175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4">
            <a:extLst>
              <a:ext uri="{FF2B5EF4-FFF2-40B4-BE49-F238E27FC236}">
                <a16:creationId xmlns:a16="http://schemas.microsoft.com/office/drawing/2014/main" id="{698BCCE6-6C6A-4D5B-80FC-354D2ED25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2075"/>
            <a:ext cx="9144000" cy="2124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rgbClr val="3333FF"/>
                </a:solidFill>
              </a:rPr>
              <a:t>ОСНОВЫ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rgbClr val="3333FF"/>
                </a:solidFill>
              </a:rPr>
              <a:t>ТЕОРИИ РАССЕЯНИЯ</a:t>
            </a:r>
            <a:r>
              <a:rPr lang="en-US" altLang="ru-RU" sz="540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Интерференция и дифракция волн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4">
            <a:extLst>
              <a:ext uri="{FF2B5EF4-FFF2-40B4-BE49-F238E27FC236}">
                <a16:creationId xmlns:a16="http://schemas.microsoft.com/office/drawing/2014/main" id="{B83CF08E-97D4-4194-8334-817FB2843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9138"/>
            <a:ext cx="9144000" cy="1739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</a:rPr>
              <a:t>ВВЕДЕНИЕ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</a:rPr>
              <a:t>В КИНЕМАТИЧЕСКОЕ ПРИБЛИЖЕНИЕ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</a:rPr>
              <a:t>В ТЕОРИИ РАССЕЯНИЯ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>
            <a:extLst>
              <a:ext uri="{FF2B5EF4-FFF2-40B4-BE49-F238E27FC236}">
                <a16:creationId xmlns:a16="http://schemas.microsoft.com/office/drawing/2014/main" id="{D8A3EC3F-ADC3-4174-88E5-53B04BEAE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73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ФИЗИЧЕСКИЕ ОСНОВЫ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КИНЕМАТИЧЕСКОЙ ТЕОРИИ РАССЕЯНИЯ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РЕНТГЕНОВСКИХ ЛУЧЕЙ</a:t>
            </a:r>
          </a:p>
        </p:txBody>
      </p:sp>
      <p:sp>
        <p:nvSpPr>
          <p:cNvPr id="375814" name="Text Box 6">
            <a:extLst>
              <a:ext uri="{FF2B5EF4-FFF2-40B4-BE49-F238E27FC236}">
                <a16:creationId xmlns:a16="http://schemas.microsoft.com/office/drawing/2014/main" id="{8D096F8A-08C9-4566-B48D-81A5BA678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542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Рассеяние на бесконечной периодической решетке</a:t>
            </a:r>
            <a:r>
              <a:rPr lang="ru-RU" altLang="ru-RU" sz="2400"/>
              <a:t> </a:t>
            </a:r>
          </a:p>
        </p:txBody>
      </p:sp>
      <p:sp>
        <p:nvSpPr>
          <p:cNvPr id="75780" name="Rectangle 7">
            <a:extLst>
              <a:ext uri="{FF2B5EF4-FFF2-40B4-BE49-F238E27FC236}">
                <a16:creationId xmlns:a16="http://schemas.microsoft.com/office/drawing/2014/main" id="{EB3F4CA3-AA38-4AB6-9464-8914C5452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4265613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75781" name="Rectangle 8">
            <a:extLst>
              <a:ext uri="{FF2B5EF4-FFF2-40B4-BE49-F238E27FC236}">
                <a16:creationId xmlns:a16="http://schemas.microsoft.com/office/drawing/2014/main" id="{5EA94FFB-011E-4827-9DFF-03EA4757C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4265613"/>
            <a:ext cx="9144000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75782" name="Rectangle 9">
            <a:extLst>
              <a:ext uri="{FF2B5EF4-FFF2-40B4-BE49-F238E27FC236}">
                <a16:creationId xmlns:a16="http://schemas.microsoft.com/office/drawing/2014/main" id="{1593D455-C564-4014-8CF6-D9B8BF64A73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87338" y="4267200"/>
            <a:ext cx="80295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375818" name="Text Box 10">
            <a:extLst>
              <a:ext uri="{FF2B5EF4-FFF2-40B4-BE49-F238E27FC236}">
                <a16:creationId xmlns:a16="http://schemas.microsoft.com/office/drawing/2014/main" id="{B36C9F4B-4E08-40BF-87D8-C026F9635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237288"/>
            <a:ext cx="40687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</a:rPr>
              <a:t>Это кинематическое рассеяние !!!</a:t>
            </a:r>
            <a:endParaRPr lang="ru-RU" altLang="ru-RU" sz="1800"/>
          </a:p>
        </p:txBody>
      </p:sp>
      <p:pic>
        <p:nvPicPr>
          <p:cNvPr id="375820" name="Picture 12" descr="KINTMATIC">
            <a:extLst>
              <a:ext uri="{FF2B5EF4-FFF2-40B4-BE49-F238E27FC236}">
                <a16:creationId xmlns:a16="http://schemas.microsoft.com/office/drawing/2014/main" id="{9F89E93D-94D5-45A2-A323-80CFE00B9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565400"/>
            <a:ext cx="4262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5821" name="Text Box 13">
            <a:extLst>
              <a:ext uri="{FF2B5EF4-FFF2-40B4-BE49-F238E27FC236}">
                <a16:creationId xmlns:a16="http://schemas.microsoft.com/office/drawing/2014/main" id="{B199A9FF-B0D7-4DC1-B03D-A21B392AF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3429000"/>
            <a:ext cx="47879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В кинематической теории учитываются только однократные акты рассеяния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4" grpId="0" animBg="1"/>
      <p:bldP spid="375818" grpId="0" animBg="1"/>
      <p:bldP spid="3758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D:\Тень 2.tif">
            <a:extLst>
              <a:ext uri="{FF2B5EF4-FFF2-40B4-BE49-F238E27FC236}">
                <a16:creationId xmlns:a16="http://schemas.microsoft.com/office/drawing/2014/main" id="{422F1405-8D5A-443E-AA59-0C9F058F9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25538"/>
            <a:ext cx="38639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D:\Тень 3.tif">
            <a:extLst>
              <a:ext uri="{FF2B5EF4-FFF2-40B4-BE49-F238E27FC236}">
                <a16:creationId xmlns:a16="http://schemas.microsoft.com/office/drawing/2014/main" id="{FF3B5F18-D64F-48A7-8714-EA35666EA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765175"/>
            <a:ext cx="168592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D:\DO.tif">
            <a:extLst>
              <a:ext uri="{FF2B5EF4-FFF2-40B4-BE49-F238E27FC236}">
                <a16:creationId xmlns:a16="http://schemas.microsoft.com/office/drawing/2014/main" id="{98E23331-8EAE-4DDD-9BF1-D67F8FB60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2674938"/>
            <a:ext cx="16859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1" name="Объект 2">
            <a:extLst>
              <a:ext uri="{FF2B5EF4-FFF2-40B4-BE49-F238E27FC236}">
                <a16:creationId xmlns:a16="http://schemas.microsoft.com/office/drawing/2014/main" id="{0FED9EA4-36EA-4214-8BAA-9B4CEC23B0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0788" y="1200150"/>
          <a:ext cx="218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58" name="Equation" r:id="rId6" imgW="469696" imgH="177723" progId="Equation.DSMT4">
                  <p:embed/>
                </p:oleObj>
              </mc:Choice>
              <mc:Fallback>
                <p:oleObj name="Equation" r:id="rId6" imgW="469696" imgH="177723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1200150"/>
                        <a:ext cx="2184400" cy="933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Объект 4">
            <a:extLst>
              <a:ext uri="{FF2B5EF4-FFF2-40B4-BE49-F238E27FC236}">
                <a16:creationId xmlns:a16="http://schemas.microsoft.com/office/drawing/2014/main" id="{697A6F82-5063-4B9E-AC21-58D000F275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25" y="2924175"/>
          <a:ext cx="2135188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59" name="Equation" r:id="rId8" imgW="393359" imgH="177646" progId="Equation.DSMT4">
                  <p:embed/>
                </p:oleObj>
              </mc:Choice>
              <mc:Fallback>
                <p:oleObj name="Equation" r:id="rId8" imgW="393359" imgH="177646" progId="Equation.DSMT4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2924175"/>
                        <a:ext cx="2135188" cy="931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6">
            <a:extLst>
              <a:ext uri="{FF2B5EF4-FFF2-40B4-BE49-F238E27FC236}">
                <a16:creationId xmlns:a16="http://schemas.microsoft.com/office/drawing/2014/main" id="{3636BD01-E084-43CD-9256-9C9ADBFD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81525"/>
            <a:ext cx="51117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4" name="Объект 5">
            <a:extLst>
              <a:ext uri="{FF2B5EF4-FFF2-40B4-BE49-F238E27FC236}">
                <a16:creationId xmlns:a16="http://schemas.microsoft.com/office/drawing/2014/main" id="{D58E9C80-D006-4A0F-AE37-B18CEB64E6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6688" y="4581525"/>
          <a:ext cx="209232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60" name="Equation" r:id="rId11" imgW="469696" imgH="177723" progId="Equation.DSMT4">
                  <p:embed/>
                </p:oleObj>
              </mc:Choice>
              <mc:Fallback>
                <p:oleObj name="Equation" r:id="rId11" imgW="469696" imgH="177723" progId="Equation.DSMT4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4581525"/>
                        <a:ext cx="2092325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12219DE-76B2-4B7D-B55D-5B0BFE1A0E89}"/>
              </a:ext>
            </a:extLst>
          </p:cNvPr>
          <p:cNvCxnSpPr/>
          <p:nvPr/>
        </p:nvCxnSpPr>
        <p:spPr>
          <a:xfrm flipH="1">
            <a:off x="3563938" y="1612900"/>
            <a:ext cx="863600" cy="37623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3A1CFE2-3D82-4EB8-A966-169B79E30821}"/>
              </a:ext>
            </a:extLst>
          </p:cNvPr>
          <p:cNvCxnSpPr/>
          <p:nvPr/>
        </p:nvCxnSpPr>
        <p:spPr>
          <a:xfrm flipH="1" flipV="1">
            <a:off x="3563938" y="3141663"/>
            <a:ext cx="863600" cy="4095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11" name="TextBox 1">
            <a:extLst>
              <a:ext uri="{FF2B5EF4-FFF2-40B4-BE49-F238E27FC236}">
                <a16:creationId xmlns:a16="http://schemas.microsoft.com/office/drawing/2014/main" id="{174A1E7E-45E5-47CD-A408-28C2248BB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13" y="11113"/>
            <a:ext cx="9150351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0033CC"/>
                </a:solidFill>
              </a:rPr>
              <a:t>Дифракция волн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3CDCA-AB4E-44D0-BFA6-5A42ECE4F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614988"/>
            <a:ext cx="2982912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33CC"/>
                </a:solidFill>
              </a:rPr>
              <a:t>При этом условии до щели А дойдет почти плоская волна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:a16="http://schemas.microsoft.com/office/drawing/2014/main" id="{44E48A49-5841-4C69-871A-81A84BA55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  <a:cs typeface="Arial" panose="020B0604020202020204" pitchFamily="34" charset="0"/>
              </a:rPr>
              <a:t>Амплитуда волны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  <a:cs typeface="Arial" panose="020B0604020202020204" pitchFamily="34" charset="0"/>
              </a:rPr>
              <a:t>дифрагированной на круглом отверстии</a:t>
            </a:r>
          </a:p>
        </p:txBody>
      </p:sp>
      <p:pic>
        <p:nvPicPr>
          <p:cNvPr id="25603" name="Picture 3" descr="D:\difr 3.tif">
            <a:extLst>
              <a:ext uri="{FF2B5EF4-FFF2-40B4-BE49-F238E27FC236}">
                <a16:creationId xmlns:a16="http://schemas.microsoft.com/office/drawing/2014/main" id="{123DC327-8388-4AFB-8561-67119BB0A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916113"/>
            <a:ext cx="788035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0" name="Объект 6">
            <a:extLst>
              <a:ext uri="{FF2B5EF4-FFF2-40B4-BE49-F238E27FC236}">
                <a16:creationId xmlns:a16="http://schemas.microsoft.com/office/drawing/2014/main" id="{5E986F48-F8B2-40B8-8C37-2A958687B3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7063" y="2649538"/>
          <a:ext cx="2057400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4" name="Equation" r:id="rId4" imgW="634725" imgH="418918" progId="Equation.DSMT4">
                  <p:embed/>
                </p:oleObj>
              </mc:Choice>
              <mc:Fallback>
                <p:oleObj name="Equation" r:id="rId4" imgW="634725" imgH="418918" progId="Equation.DSMT4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063" y="2649538"/>
                        <a:ext cx="2057400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>
            <a:extLst>
              <a:ext uri="{FF2B5EF4-FFF2-40B4-BE49-F238E27FC236}">
                <a16:creationId xmlns:a16="http://schemas.microsoft.com/office/drawing/2014/main" id="{D5CB5409-3D85-4DE6-9304-20BA0311A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solidFill>
                  <a:srgbClr val="0000FF"/>
                </a:solidFill>
                <a:latin typeface="+mn-lt"/>
              </a:rPr>
              <a:t>Дифракция на щели шириной </a:t>
            </a:r>
            <a:r>
              <a:rPr lang="en-US" sz="5400" dirty="0">
                <a:latin typeface="+mn-lt"/>
              </a:rPr>
              <a:t>a</a:t>
            </a:r>
            <a:endParaRPr lang="ru-RU" sz="5400" dirty="0">
              <a:latin typeface="+mn-lt"/>
            </a:endParaRPr>
          </a:p>
        </p:txBody>
      </p:sp>
      <p:pic>
        <p:nvPicPr>
          <p:cNvPr id="27651" name="Picture 4" descr="E:\Безымянный-5.jpg">
            <a:extLst>
              <a:ext uri="{FF2B5EF4-FFF2-40B4-BE49-F238E27FC236}">
                <a16:creationId xmlns:a16="http://schemas.microsoft.com/office/drawing/2014/main" id="{394D22AF-5D49-465A-9A61-C9D58656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81075"/>
            <a:ext cx="5654675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A23EBDE8-4C24-4847-976E-4A634F89B023}"/>
              </a:ext>
            </a:extLst>
          </p:cNvPr>
          <p:cNvCxnSpPr/>
          <p:nvPr/>
        </p:nvCxnSpPr>
        <p:spPr>
          <a:xfrm>
            <a:off x="2700338" y="3213100"/>
            <a:ext cx="1295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E1B44048-8D4B-487B-A459-292F9A321924}"/>
              </a:ext>
            </a:extLst>
          </p:cNvPr>
          <p:cNvCxnSpPr/>
          <p:nvPr/>
        </p:nvCxnSpPr>
        <p:spPr>
          <a:xfrm flipH="1">
            <a:off x="4643438" y="3213100"/>
            <a:ext cx="10080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Box 5">
            <a:extLst>
              <a:ext uri="{FF2B5EF4-FFF2-40B4-BE49-F238E27FC236}">
                <a16:creationId xmlns:a16="http://schemas.microsoft.com/office/drawing/2014/main" id="{BF0F1AE3-3B94-4059-A6F8-A3B8BD929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600" y="2566988"/>
            <a:ext cx="44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/>
              <a:t>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EDC4F-722E-414A-B72B-E9ECA6436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2825"/>
            <a:ext cx="9144000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</a:rPr>
              <a:t>Интенсивность дифрагированной волны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  <p:bldP spid="23558" grpId="0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300px-Two-Slit_Diffraction">
            <a:hlinkClick r:id="rId2"/>
            <a:extLst>
              <a:ext uri="{FF2B5EF4-FFF2-40B4-BE49-F238E27FC236}">
                <a16:creationId xmlns:a16="http://schemas.microsoft.com/office/drawing/2014/main" id="{553AD56B-D9E4-4122-98E5-F825CFC3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058988"/>
            <a:ext cx="43211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 descr="C:\Users\Ernest\Pictures\Мои сканированные изображения\2013-09 (сен)\сканирование0001a.jpg">
            <a:extLst>
              <a:ext uri="{FF2B5EF4-FFF2-40B4-BE49-F238E27FC236}">
                <a16:creationId xmlns:a16="http://schemas.microsoft.com/office/drawing/2014/main" id="{B316553E-A955-4277-BE97-151C7C4D6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835025"/>
            <a:ext cx="40354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6">
            <a:extLst>
              <a:ext uri="{FF2B5EF4-FFF2-40B4-BE49-F238E27FC236}">
                <a16:creationId xmlns:a16="http://schemas.microsoft.com/office/drawing/2014/main" id="{C89D5B23-4C5A-455C-B51E-E0BAD8D3F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6091238"/>
            <a:ext cx="835342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solidFill>
                  <a:srgbClr val="0000FF"/>
                </a:solidFill>
                <a:latin typeface="+mn-lt"/>
              </a:rPr>
              <a:t>Дифракционная картина от двух щелей. 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ru-RU" sz="2000" dirty="0">
                <a:solidFill>
                  <a:srgbClr val="0000FF"/>
                </a:solidFill>
                <a:latin typeface="+mn-lt"/>
              </a:rPr>
              <a:t>Расстояние между двумя щелями – </a:t>
            </a:r>
            <a:r>
              <a:rPr lang="en-US" sz="2000" i="1" dirty="0">
                <a:solidFill>
                  <a:srgbClr val="0000FF"/>
                </a:solidFill>
                <a:latin typeface="+mn-lt"/>
              </a:rPr>
              <a:t>d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ru-RU" sz="2000" dirty="0">
                <a:solidFill>
                  <a:srgbClr val="0000FF"/>
                </a:solidFill>
                <a:latin typeface="+mn-lt"/>
              </a:rPr>
              <a:t>ширина каждой щели 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– </a:t>
            </a:r>
            <a:r>
              <a:rPr lang="en-US" sz="2000" i="1" dirty="0">
                <a:solidFill>
                  <a:srgbClr val="0000FF"/>
                </a:solidFill>
                <a:latin typeface="+mn-lt"/>
              </a:rPr>
              <a:t>D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.</a:t>
            </a:r>
            <a:endParaRPr lang="ru-RU" sz="20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5" name="Picture 4" descr="E:\Безымянный-5.jpg">
            <a:extLst>
              <a:ext uri="{FF2B5EF4-FFF2-40B4-BE49-F238E27FC236}">
                <a16:creationId xmlns:a16="http://schemas.microsoft.com/office/drawing/2014/main" id="{A581B485-4629-400B-89C2-44CFAE213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3571875"/>
            <a:ext cx="40338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Box 1">
            <a:extLst>
              <a:ext uri="{FF2B5EF4-FFF2-40B4-BE49-F238E27FC236}">
                <a16:creationId xmlns:a16="http://schemas.microsoft.com/office/drawing/2014/main" id="{C3526BF1-51F4-458E-8A1B-B2C5B1D93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rgbClr val="0033CC"/>
                </a:solidFill>
              </a:rPr>
              <a:t>Интерференция волн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A19840-4B91-40B3-9A9D-1A7E3B31EE6C}"/>
              </a:ext>
            </a:extLst>
          </p:cNvPr>
          <p:cNvSpPr txBox="1"/>
          <p:nvPr/>
        </p:nvSpPr>
        <p:spPr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solidFill>
                  <a:srgbClr val="3333FF"/>
                </a:solidFill>
                <a:latin typeface="+mn-lt"/>
              </a:rPr>
              <a:t>Интерференционная картина </a:t>
            </a:r>
          </a:p>
          <a:p>
            <a:pPr algn="ctr" eaLnBrk="1" hangingPunct="1">
              <a:defRPr/>
            </a:pPr>
            <a:r>
              <a:rPr lang="ru-RU" sz="3600" dirty="0">
                <a:solidFill>
                  <a:srgbClr val="3333FF"/>
                </a:solidFill>
                <a:latin typeface="+mn-lt"/>
              </a:rPr>
              <a:t>двух когерентных источников волн</a:t>
            </a:r>
          </a:p>
        </p:txBody>
      </p:sp>
      <p:pic>
        <p:nvPicPr>
          <p:cNvPr id="3" name="Picture 2" descr="E:\Two_sources_interference.gif">
            <a:extLst>
              <a:ext uri="{FF2B5EF4-FFF2-40B4-BE49-F238E27FC236}">
                <a16:creationId xmlns:a16="http://schemas.microsoft.com/office/drawing/2014/main" id="{239BFD9C-78B0-4117-A93C-57C537BE58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9388" y="1557338"/>
            <a:ext cx="3816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4E762F7-BBE5-4F02-A216-94FC00E55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1557338"/>
            <a:ext cx="4932362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Интерференция волн это  взаимное увеличение или уменьшение результирующей амплитуды двух или нескольких </a:t>
            </a:r>
            <a:r>
              <a:rPr lang="ru-RU" altLang="ru-RU" sz="1800">
                <a:solidFill>
                  <a:srgbClr val="FF0000"/>
                </a:solidFill>
              </a:rPr>
              <a:t>когерентных волн</a:t>
            </a:r>
            <a:r>
              <a:rPr lang="ru-RU" altLang="ru-RU" sz="1800">
                <a:solidFill>
                  <a:srgbClr val="3333FF"/>
                </a:solidFill>
              </a:rPr>
              <a:t>, одновременно распространяющихся в пространстве.</a:t>
            </a:r>
            <a:r>
              <a:rPr lang="ru-RU" altLang="ru-RU" sz="1800" baseline="30000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0E815D-102C-4A4C-807C-8DB2C7C34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619500"/>
            <a:ext cx="4886325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Результатом интерференции является сложная картина с чередованием максимумов (пучностей) и минимумов (узлов) интенсивности в пространстве. Интерференционная картина зависит от разности фаз накладывающихся волн.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9AF34B-D937-4514-863E-B8D71A6DF58E}"/>
              </a:ext>
            </a:extLst>
          </p:cNvPr>
          <p:cNvSpPr txBox="1"/>
          <p:nvPr/>
        </p:nvSpPr>
        <p:spPr>
          <a:xfrm>
            <a:off x="323850" y="5445125"/>
            <a:ext cx="8424863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3333FF"/>
                </a:solidFill>
                <a:latin typeface="+mn-lt"/>
              </a:rPr>
              <a:t>Волны и возбуждающие их источники называются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когерентными</a:t>
            </a:r>
            <a:r>
              <a:rPr lang="ru-RU" dirty="0">
                <a:solidFill>
                  <a:srgbClr val="3333FF"/>
                </a:solidFill>
                <a:latin typeface="+mn-lt"/>
              </a:rPr>
              <a:t>, если разность фаз волн не зависит от времени, т.е.  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5D35B64E-F180-4FD0-BA5F-4BE766C736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3575" y="6165850"/>
          <a:ext cx="230505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9" name="Equation" r:id="rId4" imgW="901309" imgH="253890" progId="Equation.DSMT4">
                  <p:embed/>
                </p:oleObj>
              </mc:Choice>
              <mc:Fallback>
                <p:oleObj name="Equation" r:id="rId4" imgW="901309" imgH="253890" progId="Equation.DSMT4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6165850"/>
                        <a:ext cx="2305050" cy="576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4" name="Picture 4" descr="DR-1">
            <a:extLst>
              <a:ext uri="{FF2B5EF4-FFF2-40B4-BE49-F238E27FC236}">
                <a16:creationId xmlns:a16="http://schemas.microsoft.com/office/drawing/2014/main" id="{F0E09178-0035-43CD-8F31-E92E4B5E2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36613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5" name="Picture 5" descr="Untitled-10">
            <a:extLst>
              <a:ext uri="{FF2B5EF4-FFF2-40B4-BE49-F238E27FC236}">
                <a16:creationId xmlns:a16="http://schemas.microsoft.com/office/drawing/2014/main" id="{98D33F99-DD2B-4F60-9D40-EA18DA180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836613"/>
            <a:ext cx="24479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7" name="Picture 7" descr="O-2a">
            <a:extLst>
              <a:ext uri="{FF2B5EF4-FFF2-40B4-BE49-F238E27FC236}">
                <a16:creationId xmlns:a16="http://schemas.microsoft.com/office/drawing/2014/main" id="{4A1AC60C-F889-434F-A0E8-45BD9EB52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44900"/>
            <a:ext cx="25209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8" name="Picture 8" descr="P-2a">
            <a:extLst>
              <a:ext uri="{FF2B5EF4-FFF2-40B4-BE49-F238E27FC236}">
                <a16:creationId xmlns:a16="http://schemas.microsoft.com/office/drawing/2014/main" id="{DBCBAAC5-2938-4063-97BA-7E74DF878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252095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9" name="Picture 9" descr="Untitled-15">
            <a:extLst>
              <a:ext uri="{FF2B5EF4-FFF2-40B4-BE49-F238E27FC236}">
                <a16:creationId xmlns:a16="http://schemas.microsoft.com/office/drawing/2014/main" id="{0625E6B6-A241-41B9-948B-D0AA8821F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205038"/>
            <a:ext cx="2447925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70" name="Picture 10" descr="Untitled-14">
            <a:extLst>
              <a:ext uri="{FF2B5EF4-FFF2-40B4-BE49-F238E27FC236}">
                <a16:creationId xmlns:a16="http://schemas.microsoft.com/office/drawing/2014/main" id="{B0ED6582-90EB-42B4-A136-2D40A5280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229225"/>
            <a:ext cx="24479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71" name="Picture 11" descr="E-1">
            <a:extLst>
              <a:ext uri="{FF2B5EF4-FFF2-40B4-BE49-F238E27FC236}">
                <a16:creationId xmlns:a16="http://schemas.microsoft.com/office/drawing/2014/main" id="{507900E3-C1EC-4B93-8B0E-25E039D58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229225"/>
            <a:ext cx="25209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72" name="AutoShape 12">
            <a:extLst>
              <a:ext uri="{FF2B5EF4-FFF2-40B4-BE49-F238E27FC236}">
                <a16:creationId xmlns:a16="http://schemas.microsoft.com/office/drawing/2014/main" id="{2FDD76ED-0069-4D01-B553-5B2D3CFDC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1341438"/>
            <a:ext cx="1223963" cy="360362"/>
          </a:xfrm>
          <a:prstGeom prst="notchedRightArrow">
            <a:avLst>
              <a:gd name="adj1" fmla="val 50000"/>
              <a:gd name="adj2" fmla="val 84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>
              <a:latin typeface="Symbol" panose="05050102010706020507" pitchFamily="18" charset="2"/>
            </a:endParaRPr>
          </a:p>
        </p:txBody>
      </p:sp>
      <p:sp>
        <p:nvSpPr>
          <p:cNvPr id="271373" name="AutoShape 13">
            <a:extLst>
              <a:ext uri="{FF2B5EF4-FFF2-40B4-BE49-F238E27FC236}">
                <a16:creationId xmlns:a16="http://schemas.microsoft.com/office/drawing/2014/main" id="{755D167D-4C3B-4F68-8C42-48A793AB2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2708275"/>
            <a:ext cx="1223963" cy="360363"/>
          </a:xfrm>
          <a:prstGeom prst="notchedRightArrow">
            <a:avLst>
              <a:gd name="adj1" fmla="val 50000"/>
              <a:gd name="adj2" fmla="val 84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>
              <a:latin typeface="Symbol" panose="05050102010706020507" pitchFamily="18" charset="2"/>
            </a:endParaRPr>
          </a:p>
        </p:txBody>
      </p:sp>
      <p:sp>
        <p:nvSpPr>
          <p:cNvPr id="271374" name="AutoShape 14">
            <a:extLst>
              <a:ext uri="{FF2B5EF4-FFF2-40B4-BE49-F238E27FC236}">
                <a16:creationId xmlns:a16="http://schemas.microsoft.com/office/drawing/2014/main" id="{0BA4FA96-24A6-4BEE-A7AA-2A7CDC8E7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4076700"/>
            <a:ext cx="1223963" cy="360363"/>
          </a:xfrm>
          <a:prstGeom prst="notchedRightArrow">
            <a:avLst>
              <a:gd name="adj1" fmla="val 50000"/>
              <a:gd name="adj2" fmla="val 84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>
              <a:latin typeface="Symbol" panose="05050102010706020507" pitchFamily="18" charset="2"/>
            </a:endParaRPr>
          </a:p>
        </p:txBody>
      </p:sp>
      <p:sp>
        <p:nvSpPr>
          <p:cNvPr id="271375" name="AutoShape 15">
            <a:extLst>
              <a:ext uri="{FF2B5EF4-FFF2-40B4-BE49-F238E27FC236}">
                <a16:creationId xmlns:a16="http://schemas.microsoft.com/office/drawing/2014/main" id="{10D660E3-A085-468C-B258-4AC448C22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734050"/>
            <a:ext cx="1223963" cy="360363"/>
          </a:xfrm>
          <a:prstGeom prst="notchedRightArrow">
            <a:avLst>
              <a:gd name="adj1" fmla="val 50000"/>
              <a:gd name="adj2" fmla="val 84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>
              <a:latin typeface="Symbol" panose="05050102010706020507" pitchFamily="18" charset="2"/>
            </a:endParaRPr>
          </a:p>
        </p:txBody>
      </p:sp>
      <p:graphicFrame>
        <p:nvGraphicFramePr>
          <p:cNvPr id="271376" name="Object 16">
            <a:extLst>
              <a:ext uri="{FF2B5EF4-FFF2-40B4-BE49-F238E27FC236}">
                <a16:creationId xmlns:a16="http://schemas.microsoft.com/office/drawing/2014/main" id="{5C756B33-55C0-41B7-9EB9-5C2D0B0DA6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86450" y="36513"/>
          <a:ext cx="2162175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00" name="Equation" r:id="rId11" imgW="875920" imgH="317362" progId="Equation.DSMT4">
                  <p:embed/>
                </p:oleObj>
              </mc:Choice>
              <mc:Fallback>
                <p:oleObj name="Equation" r:id="rId11" imgW="875920" imgH="31736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450" y="36513"/>
                        <a:ext cx="2162175" cy="785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1377" name="Object 17">
            <a:extLst>
              <a:ext uri="{FF2B5EF4-FFF2-40B4-BE49-F238E27FC236}">
                <a16:creationId xmlns:a16="http://schemas.microsoft.com/office/drawing/2014/main" id="{5873F0CB-A19D-4CF1-87A1-DEE239E5FE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3350" y="115888"/>
          <a:ext cx="129698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01" name="Equation" r:id="rId13" imgW="507780" imgH="253890" progId="Equation.DSMT4">
                  <p:embed/>
                </p:oleObj>
              </mc:Choice>
              <mc:Fallback>
                <p:oleObj name="Equation" r:id="rId13" imgW="507780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15888"/>
                        <a:ext cx="1296988" cy="6492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1378" name="Picture 18" descr="Untitled-11aa">
            <a:extLst>
              <a:ext uri="{FF2B5EF4-FFF2-40B4-BE49-F238E27FC236}">
                <a16:creationId xmlns:a16="http://schemas.microsoft.com/office/drawing/2014/main" id="{232A7DB6-305A-40F2-8786-823CD1E2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500438"/>
            <a:ext cx="24479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79" name="Text Box 19">
            <a:extLst>
              <a:ext uri="{FF2B5EF4-FFF2-40B4-BE49-F238E27FC236}">
                <a16:creationId xmlns:a16="http://schemas.microsoft.com/office/drawing/2014/main" id="{3BCD4094-E890-41E1-AA05-4986A58F56D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150143" y="3174206"/>
            <a:ext cx="33147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Прямое пространство</a:t>
            </a:r>
            <a:r>
              <a:rPr lang="en-US" altLang="ru-RU" sz="1800">
                <a:solidFill>
                  <a:srgbClr val="3333FF"/>
                </a:solidFill>
              </a:rPr>
              <a:t> {X,Y}</a:t>
            </a:r>
            <a:endParaRPr lang="ru-RU" altLang="ru-RU" sz="1800">
              <a:solidFill>
                <a:srgbClr val="3333FF"/>
              </a:solidFill>
            </a:endParaRPr>
          </a:p>
        </p:txBody>
      </p:sp>
      <p:sp>
        <p:nvSpPr>
          <p:cNvPr id="271380" name="Text Box 20">
            <a:extLst>
              <a:ext uri="{FF2B5EF4-FFF2-40B4-BE49-F238E27FC236}">
                <a16:creationId xmlns:a16="http://schemas.microsoft.com/office/drawing/2014/main" id="{D13C817F-91EF-45F1-9BF8-55184A9BA77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326982" y="3140868"/>
            <a:ext cx="4349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</a:rPr>
              <a:t>Обратное пространство Фурье</a:t>
            </a:r>
            <a:r>
              <a:rPr lang="en-US" altLang="ru-RU" sz="1800">
                <a:solidFill>
                  <a:srgbClr val="FF0000"/>
                </a:solidFill>
              </a:rPr>
              <a:t> {U,V}</a:t>
            </a:r>
            <a:endParaRPr lang="ru-RU" altLang="ru-RU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72" grpId="0" animBg="1"/>
      <p:bldP spid="271373" grpId="0" animBg="1"/>
      <p:bldP spid="271374" grpId="0" animBg="1"/>
      <p:bldP spid="271375" grpId="0" animBg="1"/>
      <p:bldP spid="271379" grpId="0" animBg="1"/>
      <p:bldP spid="2713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781F7D72-150E-4AA7-AC9C-8FE790B09302}"/>
              </a:ext>
            </a:extLst>
          </p:cNvPr>
          <p:cNvSpPr/>
          <p:nvPr/>
        </p:nvSpPr>
        <p:spPr>
          <a:xfrm>
            <a:off x="3924300" y="836613"/>
            <a:ext cx="4824413" cy="453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DBB067E-33B7-4F59-88AD-40D8A5996BCF}"/>
              </a:ext>
            </a:extLst>
          </p:cNvPr>
          <p:cNvSpPr/>
          <p:nvPr/>
        </p:nvSpPr>
        <p:spPr>
          <a:xfrm>
            <a:off x="395288" y="836613"/>
            <a:ext cx="3168650" cy="453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D69E9617-845D-413C-A2D3-690C30916FAD}"/>
              </a:ext>
            </a:extLst>
          </p:cNvPr>
          <p:cNvCxnSpPr/>
          <p:nvPr/>
        </p:nvCxnSpPr>
        <p:spPr>
          <a:xfrm>
            <a:off x="5748338" y="3438525"/>
            <a:ext cx="266541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43AB6C3C-B913-4D18-BFD3-7833D3C9D331}"/>
              </a:ext>
            </a:extLst>
          </p:cNvPr>
          <p:cNvCxnSpPr/>
          <p:nvPr/>
        </p:nvCxnSpPr>
        <p:spPr>
          <a:xfrm flipH="1">
            <a:off x="4165600" y="3438525"/>
            <a:ext cx="1582738" cy="17287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78BE036C-93AF-4EE5-B5CA-AA629BA5DAFB}"/>
              </a:ext>
            </a:extLst>
          </p:cNvPr>
          <p:cNvCxnSpPr/>
          <p:nvPr/>
        </p:nvCxnSpPr>
        <p:spPr>
          <a:xfrm flipV="1">
            <a:off x="5748338" y="990600"/>
            <a:ext cx="720725" cy="24479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17C35EA-C744-437E-9CCF-D29723ADEEBD}"/>
              </a:ext>
            </a:extLst>
          </p:cNvPr>
          <p:cNvCxnSpPr/>
          <p:nvPr/>
        </p:nvCxnSpPr>
        <p:spPr>
          <a:xfrm flipV="1">
            <a:off x="5389563" y="3438525"/>
            <a:ext cx="935037" cy="3603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4FA8731-D2D7-4D8C-AF25-331F4F5CFDEE}"/>
              </a:ext>
            </a:extLst>
          </p:cNvPr>
          <p:cNvCxnSpPr/>
          <p:nvPr/>
        </p:nvCxnSpPr>
        <p:spPr>
          <a:xfrm flipH="1" flipV="1">
            <a:off x="5964238" y="2717800"/>
            <a:ext cx="360362" cy="720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B840176-FC5A-42CE-9B42-97D96BF11746}"/>
              </a:ext>
            </a:extLst>
          </p:cNvPr>
          <p:cNvCxnSpPr/>
          <p:nvPr/>
        </p:nvCxnSpPr>
        <p:spPr>
          <a:xfrm flipV="1">
            <a:off x="5389563" y="2717800"/>
            <a:ext cx="574675" cy="10810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9CC9659-26CD-454A-9214-E6CB34F45B5B}"/>
              </a:ext>
            </a:extLst>
          </p:cNvPr>
          <p:cNvCxnSpPr/>
          <p:nvPr/>
        </p:nvCxnSpPr>
        <p:spPr>
          <a:xfrm flipV="1">
            <a:off x="5173663" y="3438525"/>
            <a:ext cx="1582737" cy="6477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2A9E956D-AD2C-4A32-9A53-EC1C02A89808}"/>
              </a:ext>
            </a:extLst>
          </p:cNvPr>
          <p:cNvCxnSpPr/>
          <p:nvPr/>
        </p:nvCxnSpPr>
        <p:spPr>
          <a:xfrm flipH="1" flipV="1">
            <a:off x="6108700" y="2214563"/>
            <a:ext cx="647700" cy="12239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6024888-8373-4E81-8AF7-3768AD678D96}"/>
              </a:ext>
            </a:extLst>
          </p:cNvPr>
          <p:cNvCxnSpPr/>
          <p:nvPr/>
        </p:nvCxnSpPr>
        <p:spPr>
          <a:xfrm flipV="1">
            <a:off x="5100638" y="2214563"/>
            <a:ext cx="1008062" cy="19446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A9CB143B-0C06-446B-A967-B50497C05160}"/>
              </a:ext>
            </a:extLst>
          </p:cNvPr>
          <p:cNvCxnSpPr/>
          <p:nvPr/>
        </p:nvCxnSpPr>
        <p:spPr>
          <a:xfrm flipV="1">
            <a:off x="4813300" y="3438525"/>
            <a:ext cx="2376488" cy="10080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4FF9511-B900-48E4-BDAB-BDEB99971BA5}"/>
              </a:ext>
            </a:extLst>
          </p:cNvPr>
          <p:cNvCxnSpPr/>
          <p:nvPr/>
        </p:nvCxnSpPr>
        <p:spPr>
          <a:xfrm flipH="1" flipV="1">
            <a:off x="6253163" y="1782763"/>
            <a:ext cx="936625" cy="16557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11DC2E28-5CAE-42BF-AAF4-5F20359E581F}"/>
              </a:ext>
            </a:extLst>
          </p:cNvPr>
          <p:cNvCxnSpPr/>
          <p:nvPr/>
        </p:nvCxnSpPr>
        <p:spPr>
          <a:xfrm flipH="1">
            <a:off x="4813300" y="1782763"/>
            <a:ext cx="1439863" cy="26638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6" name="TextBox 38">
            <a:extLst>
              <a:ext uri="{FF2B5EF4-FFF2-40B4-BE49-F238E27FC236}">
                <a16:creationId xmlns:a16="http://schemas.microsoft.com/office/drawing/2014/main" id="{79795338-E1F6-4FF7-BE47-E963B2128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4581525"/>
            <a:ext cx="3905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0"/>
              <a:t>x</a:t>
            </a:r>
            <a:endParaRPr lang="ru-RU" altLang="ru-RU" b="0"/>
          </a:p>
        </p:txBody>
      </p:sp>
      <p:sp>
        <p:nvSpPr>
          <p:cNvPr id="15377" name="TextBox 39">
            <a:extLst>
              <a:ext uri="{FF2B5EF4-FFF2-40B4-BE49-F238E27FC236}">
                <a16:creationId xmlns:a16="http://schemas.microsoft.com/office/drawing/2014/main" id="{4B7CB1D4-B980-4651-B672-B8FE70C45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700" y="2827338"/>
            <a:ext cx="388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0"/>
              <a:t>y</a:t>
            </a:r>
            <a:endParaRPr lang="ru-RU" altLang="ru-RU" b="0"/>
          </a:p>
        </p:txBody>
      </p:sp>
      <p:sp>
        <p:nvSpPr>
          <p:cNvPr id="15378" name="TextBox 40">
            <a:extLst>
              <a:ext uri="{FF2B5EF4-FFF2-40B4-BE49-F238E27FC236}">
                <a16:creationId xmlns:a16="http://schemas.microsoft.com/office/drawing/2014/main" id="{8D0E7BBA-613B-49AF-889B-9F2001E33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13" y="698500"/>
            <a:ext cx="388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0"/>
              <a:t>z</a:t>
            </a:r>
            <a:endParaRPr lang="ru-RU" altLang="ru-RU" b="0"/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221DDD5D-A24C-4026-9442-EEE269D7C26A}"/>
              </a:ext>
            </a:extLst>
          </p:cNvPr>
          <p:cNvCxnSpPr/>
          <p:nvPr/>
        </p:nvCxnSpPr>
        <p:spPr>
          <a:xfrm>
            <a:off x="895350" y="3130550"/>
            <a:ext cx="2425700" cy="5461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5C372181-69BB-4D8E-9D1B-B95F027EE42D}"/>
              </a:ext>
            </a:extLst>
          </p:cNvPr>
          <p:cNvCxnSpPr/>
          <p:nvPr/>
        </p:nvCxnSpPr>
        <p:spPr>
          <a:xfrm flipV="1">
            <a:off x="1111250" y="1006475"/>
            <a:ext cx="322263" cy="25923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E1219BA3-7E88-4168-9A6F-A15E5FD0B901}"/>
              </a:ext>
            </a:extLst>
          </p:cNvPr>
          <p:cNvCxnSpPr/>
          <p:nvPr/>
        </p:nvCxnSpPr>
        <p:spPr>
          <a:xfrm>
            <a:off x="1111250" y="2909888"/>
            <a:ext cx="442913" cy="22463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25437D62-82DD-4B62-81E0-11E22220CAC9}"/>
              </a:ext>
            </a:extLst>
          </p:cNvPr>
          <p:cNvCxnSpPr>
            <a:stCxn id="15393" idx="3"/>
          </p:cNvCxnSpPr>
          <p:nvPr/>
        </p:nvCxnSpPr>
        <p:spPr>
          <a:xfrm>
            <a:off x="1331913" y="1771650"/>
            <a:ext cx="914400" cy="1682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54517BF3-0E8B-4D01-BD74-0AD0D489B871}"/>
              </a:ext>
            </a:extLst>
          </p:cNvPr>
          <p:cNvCxnSpPr>
            <a:stCxn id="15393" idx="3"/>
          </p:cNvCxnSpPr>
          <p:nvPr/>
        </p:nvCxnSpPr>
        <p:spPr>
          <a:xfrm>
            <a:off x="1331913" y="1771650"/>
            <a:ext cx="65087" cy="2546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83E21FEC-F6A4-4A02-A1D8-E155E345817D}"/>
              </a:ext>
            </a:extLst>
          </p:cNvPr>
          <p:cNvCxnSpPr/>
          <p:nvPr/>
        </p:nvCxnSpPr>
        <p:spPr>
          <a:xfrm flipH="1">
            <a:off x="1381125" y="3454400"/>
            <a:ext cx="865188" cy="8286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B220BDCB-AE02-4DFC-9942-E14AADC49F37}"/>
              </a:ext>
            </a:extLst>
          </p:cNvPr>
          <p:cNvCxnSpPr/>
          <p:nvPr/>
        </p:nvCxnSpPr>
        <p:spPr>
          <a:xfrm flipV="1">
            <a:off x="1184275" y="2909888"/>
            <a:ext cx="1727200" cy="3286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>
            <a:extLst>
              <a:ext uri="{FF2B5EF4-FFF2-40B4-BE49-F238E27FC236}">
                <a16:creationId xmlns:a16="http://schemas.microsoft.com/office/drawing/2014/main" id="{AFBE3007-0A1C-42DA-8CA4-045455DA333F}"/>
              </a:ext>
            </a:extLst>
          </p:cNvPr>
          <p:cNvSpPr/>
          <p:nvPr/>
        </p:nvSpPr>
        <p:spPr>
          <a:xfrm>
            <a:off x="1644650" y="3071813"/>
            <a:ext cx="144463" cy="14922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87" name="TextBox 76">
            <a:extLst>
              <a:ext uri="{FF2B5EF4-FFF2-40B4-BE49-F238E27FC236}">
                <a16:creationId xmlns:a16="http://schemas.microsoft.com/office/drawing/2014/main" id="{37E9D859-8BB6-490F-B668-17E1C26A9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4672013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0"/>
              <a:t>x</a:t>
            </a:r>
            <a:endParaRPr lang="ru-RU" altLang="ru-RU" b="0"/>
          </a:p>
        </p:txBody>
      </p:sp>
      <p:sp>
        <p:nvSpPr>
          <p:cNvPr id="15388" name="TextBox 77">
            <a:extLst>
              <a:ext uri="{FF2B5EF4-FFF2-40B4-BE49-F238E27FC236}">
                <a16:creationId xmlns:a16="http://schemas.microsoft.com/office/drawing/2014/main" id="{92735CEA-8A0C-4FA3-A916-ED8389F0C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3055938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0"/>
              <a:t>y</a:t>
            </a:r>
            <a:endParaRPr lang="ru-RU" altLang="ru-RU" b="0"/>
          </a:p>
        </p:txBody>
      </p:sp>
      <p:sp>
        <p:nvSpPr>
          <p:cNvPr id="15389" name="TextBox 78">
            <a:extLst>
              <a:ext uri="{FF2B5EF4-FFF2-40B4-BE49-F238E27FC236}">
                <a16:creationId xmlns:a16="http://schemas.microsoft.com/office/drawing/2014/main" id="{414E1744-1378-4877-BC93-D6BC09CF1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760413"/>
            <a:ext cx="388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0"/>
              <a:t>z</a:t>
            </a:r>
            <a:endParaRPr lang="ru-RU" altLang="ru-RU" b="0"/>
          </a:p>
        </p:txBody>
      </p:sp>
      <p:sp>
        <p:nvSpPr>
          <p:cNvPr id="15390" name="TextBox 79">
            <a:extLst>
              <a:ext uri="{FF2B5EF4-FFF2-40B4-BE49-F238E27FC236}">
                <a16:creationId xmlns:a16="http://schemas.microsoft.com/office/drawing/2014/main" id="{2ED4F86F-D3A6-4550-AE89-197F89619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038" y="2616200"/>
            <a:ext cx="4810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H</a:t>
            </a:r>
            <a:endParaRPr lang="ru-RU" altLang="ru-RU"/>
          </a:p>
        </p:txBody>
      </p:sp>
      <p:sp>
        <p:nvSpPr>
          <p:cNvPr id="15391" name="TextBox 80">
            <a:extLst>
              <a:ext uri="{FF2B5EF4-FFF2-40B4-BE49-F238E27FC236}">
                <a16:creationId xmlns:a16="http://schemas.microsoft.com/office/drawing/2014/main" id="{9C24786D-A11B-4CD4-81E5-85F46A985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3959225"/>
            <a:ext cx="7032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0"/>
              <a:t>a/h</a:t>
            </a:r>
            <a:endParaRPr lang="ru-RU" altLang="ru-RU" sz="2800" b="0"/>
          </a:p>
        </p:txBody>
      </p:sp>
      <p:sp>
        <p:nvSpPr>
          <p:cNvPr id="15392" name="TextBox 81">
            <a:extLst>
              <a:ext uri="{FF2B5EF4-FFF2-40B4-BE49-F238E27FC236}">
                <a16:creationId xmlns:a16="http://schemas.microsoft.com/office/drawing/2014/main" id="{8265D381-CB87-415D-A37B-5EFCF1706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3408363"/>
            <a:ext cx="66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0"/>
              <a:t>b/k</a:t>
            </a:r>
            <a:endParaRPr lang="ru-RU" altLang="ru-RU" sz="2800" b="0"/>
          </a:p>
        </p:txBody>
      </p:sp>
      <p:sp>
        <p:nvSpPr>
          <p:cNvPr id="15393" name="TextBox 82">
            <a:extLst>
              <a:ext uri="{FF2B5EF4-FFF2-40B4-BE49-F238E27FC236}">
                <a16:creationId xmlns:a16="http://schemas.microsoft.com/office/drawing/2014/main" id="{5B051E8E-2D32-42AC-A644-62811A4FD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1509713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0"/>
              <a:t>c/l</a:t>
            </a:r>
            <a:endParaRPr lang="ru-RU" altLang="ru-RU" sz="2800" b="0"/>
          </a:p>
        </p:txBody>
      </p:sp>
      <p:sp>
        <p:nvSpPr>
          <p:cNvPr id="15394" name="TextBox 83">
            <a:extLst>
              <a:ext uri="{FF2B5EF4-FFF2-40B4-BE49-F238E27FC236}">
                <a16:creationId xmlns:a16="http://schemas.microsoft.com/office/drawing/2014/main" id="{03F07437-EED6-41DB-B508-08493A65B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3092450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0"/>
              <a:t>0</a:t>
            </a:r>
            <a:endParaRPr lang="ru-RU" altLang="ru-RU" b="0"/>
          </a:p>
        </p:txBody>
      </p:sp>
      <p:sp>
        <p:nvSpPr>
          <p:cNvPr id="15395" name="TextBox 88">
            <a:extLst>
              <a:ext uri="{FF2B5EF4-FFF2-40B4-BE49-F238E27FC236}">
                <a16:creationId xmlns:a16="http://schemas.microsoft.com/office/drawing/2014/main" id="{8543C93C-7998-4859-B39F-C6077F630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5373688"/>
            <a:ext cx="568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5400" b="0"/>
              <a:t>a</a:t>
            </a:r>
            <a:endParaRPr lang="ru-RU" altLang="ru-RU" sz="5400" b="0"/>
          </a:p>
        </p:txBody>
      </p:sp>
      <p:sp>
        <p:nvSpPr>
          <p:cNvPr id="15396" name="TextBox 89">
            <a:extLst>
              <a:ext uri="{FF2B5EF4-FFF2-40B4-BE49-F238E27FC236}">
                <a16:creationId xmlns:a16="http://schemas.microsoft.com/office/drawing/2014/main" id="{CE2D3BD3-001B-4A84-ADFA-5C3D18CC6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13" y="5400675"/>
            <a:ext cx="568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5400" b="0"/>
              <a:t>b</a:t>
            </a:r>
            <a:endParaRPr lang="ru-RU" altLang="ru-RU" sz="5400" b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ttice Crystal&amp;polyhedron-a">
            <a:extLst>
              <a:ext uri="{FF2B5EF4-FFF2-40B4-BE49-F238E27FC236}">
                <a16:creationId xmlns:a16="http://schemas.microsoft.com/office/drawing/2014/main" id="{92631442-98A3-4D96-B731-05569AA36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49500"/>
            <a:ext cx="381317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Рисунок32">
            <a:extLst>
              <a:ext uri="{FF2B5EF4-FFF2-40B4-BE49-F238E27FC236}">
                <a16:creationId xmlns:a16="http://schemas.microsoft.com/office/drawing/2014/main" id="{74A3F051-8AB7-4EA7-9D35-E82C9FC4F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2349500"/>
            <a:ext cx="41814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Рисунок33">
            <a:extLst>
              <a:ext uri="{FF2B5EF4-FFF2-40B4-BE49-F238E27FC236}">
                <a16:creationId xmlns:a16="http://schemas.microsoft.com/office/drawing/2014/main" id="{06DA7881-2C53-4BBC-B5EA-29F1FD1E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740150"/>
            <a:ext cx="2662237" cy="1816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DDD98B8-3291-4C80-87F3-F0A70EC13632}"/>
              </a:ext>
            </a:extLst>
          </p:cNvPr>
          <p:cNvSpPr/>
          <p:nvPr/>
        </p:nvSpPr>
        <p:spPr>
          <a:xfrm>
            <a:off x="5308600" y="5716588"/>
            <a:ext cx="3205163" cy="876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0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578F0112-6347-4F80-A953-19FF8B973E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08600" y="5716588"/>
          <a:ext cx="320516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8" name="Equation" r:id="rId6" imgW="838200" imgH="228600" progId="Equation.DSMT4">
                  <p:embed/>
                </p:oleObj>
              </mc:Choice>
              <mc:Fallback>
                <p:oleObj name="Equation" r:id="rId6" imgW="8382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8600" y="5716588"/>
                        <a:ext cx="320516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FCF482C3-B42D-4D47-93E6-572DF7165812}"/>
              </a:ext>
            </a:extLst>
          </p:cNvPr>
          <p:cNvCxnSpPr/>
          <p:nvPr/>
        </p:nvCxnSpPr>
        <p:spPr>
          <a:xfrm>
            <a:off x="1476375" y="1911350"/>
            <a:ext cx="825500" cy="1042988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BBD4C1C-9B38-4D1F-AF84-01AF03423AED}"/>
              </a:ext>
            </a:extLst>
          </p:cNvPr>
          <p:cNvCxnSpPr/>
          <p:nvPr/>
        </p:nvCxnSpPr>
        <p:spPr>
          <a:xfrm flipV="1">
            <a:off x="2301875" y="1911350"/>
            <a:ext cx="830263" cy="1042988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2D05A062-1C8B-4B5E-92D7-1D1B84C139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338" y="1414463"/>
          <a:ext cx="162083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9" name="Equation" r:id="rId8" imgW="901309" imgH="253890" progId="Equation.DSMT4">
                  <p:embed/>
                </p:oleObj>
              </mc:Choice>
              <mc:Fallback>
                <p:oleObj name="Equation" r:id="rId8" imgW="901309" imgH="253890" progId="Equation.DSMT4">
                  <p:embed/>
                  <p:pic>
                    <p:nvPicPr>
                      <p:cNvPr id="0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1414463"/>
                        <a:ext cx="1620837" cy="463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9F4D3A0A-6187-49AA-9B91-8CC0077637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4438" y="1392238"/>
          <a:ext cx="1636712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0" name="Equation" r:id="rId10" imgW="1485900" imgH="469900" progId="Equation.DSMT4">
                  <p:embed/>
                </p:oleObj>
              </mc:Choice>
              <mc:Fallback>
                <p:oleObj name="Equation" r:id="rId10" imgW="1485900" imgH="469900" progId="Equation.DSMT4">
                  <p:embed/>
                  <p:pic>
                    <p:nvPicPr>
                      <p:cNvPr id="0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392238"/>
                        <a:ext cx="1636712" cy="5191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9" name="TextBox 15">
            <a:extLst>
              <a:ext uri="{FF2B5EF4-FFF2-40B4-BE49-F238E27FC236}">
                <a16:creationId xmlns:a16="http://schemas.microsoft.com/office/drawing/2014/main" id="{F66B67AA-52D3-48F2-8218-EB79A4B70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0033CC"/>
                </a:solidFill>
              </a:rPr>
              <a:t>Дифракция на трехмерной решетке (задача Лауэ)</a:t>
            </a:r>
          </a:p>
        </p:txBody>
      </p:sp>
      <p:pic>
        <p:nvPicPr>
          <p:cNvPr id="17" name="Picture 5" descr="Рисунок5">
            <a:extLst>
              <a:ext uri="{FF2B5EF4-FFF2-40B4-BE49-F238E27FC236}">
                <a16:creationId xmlns:a16="http://schemas.microsoft.com/office/drawing/2014/main" id="{0DE0DBD8-EECE-4EB6-8DB1-B90BD20C1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1597025"/>
            <a:ext cx="30289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813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0F7FFFA-2B7D-408F-873D-0047BD3A00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7450" y="1557338"/>
          <a:ext cx="6923088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1" name="Equation" r:id="rId3" imgW="1396394" imgH="304668" progId="Equation.DSMT4">
                  <p:embed/>
                </p:oleObj>
              </mc:Choice>
              <mc:Fallback>
                <p:oleObj name="Equation" r:id="rId3" imgW="1396394" imgH="304668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557338"/>
                        <a:ext cx="6923088" cy="1511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E0D2F19-79D4-4795-8A25-702A1541E6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3284538"/>
          <a:ext cx="792480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2" name="Equation" r:id="rId5" imgW="1549400" imgH="279400" progId="Equation.DSMT4">
                  <p:embed/>
                </p:oleObj>
              </mc:Choice>
              <mc:Fallback>
                <p:oleObj name="Equation" r:id="rId5" imgW="1549400" imgH="279400" progId="Equation.DSMT4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284538"/>
                        <a:ext cx="7924800" cy="1431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Box 4">
            <a:extLst>
              <a:ext uri="{FF2B5EF4-FFF2-40B4-BE49-F238E27FC236}">
                <a16:creationId xmlns:a16="http://schemas.microsoft.com/office/drawing/2014/main" id="{36E5FE7D-5725-4C46-931A-A3E2D182A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</a:rPr>
              <a:t>Что мы видим и можем измерить на дифракционной картине?</a:t>
            </a:r>
          </a:p>
        </p:txBody>
      </p:sp>
      <p:sp>
        <p:nvSpPr>
          <p:cNvPr id="14341" name="TextBox 5">
            <a:extLst>
              <a:ext uri="{FF2B5EF4-FFF2-40B4-BE49-F238E27FC236}">
                <a16:creationId xmlns:a16="http://schemas.microsoft.com/office/drawing/2014/main" id="{FEA1570B-491A-4D4B-889E-41B3E0B05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35538"/>
            <a:ext cx="9144000" cy="1938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Фазу мы не можем измерить простыми способами.  Мы измеряем только интенсивность дифракционной картины </a:t>
            </a:r>
            <a:r>
              <a:rPr lang="ru-RU" altLang="ru-RU" sz="2400">
                <a:solidFill>
                  <a:srgbClr val="CC0000"/>
                </a:solidFill>
              </a:rPr>
              <a:t>и следовательно мы не можем выполнить обратное преобразование Фурье т.е. восстановить вид объекта на котором произошло рассеяние излучения!!!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70882416-6CB7-4B28-8356-F4E6B5632E30}"/>
              </a:ext>
            </a:extLst>
          </p:cNvPr>
          <p:cNvSpPr/>
          <p:nvPr/>
        </p:nvSpPr>
        <p:spPr>
          <a:xfrm>
            <a:off x="6635750" y="3213100"/>
            <a:ext cx="1938338" cy="1439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1434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2">
            <a:extLst>
              <a:ext uri="{FF2B5EF4-FFF2-40B4-BE49-F238E27FC236}">
                <a16:creationId xmlns:a16="http://schemas.microsoft.com/office/drawing/2014/main" id="{7BB2ACBE-DFEB-4C93-876C-561A4DDC5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7163"/>
            <a:ext cx="3203575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Рисунок5">
            <a:extLst>
              <a:ext uri="{FF2B5EF4-FFF2-40B4-BE49-F238E27FC236}">
                <a16:creationId xmlns:a16="http://schemas.microsoft.com/office/drawing/2014/main" id="{16CB9844-BA42-4765-B4CC-953841E6A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557338"/>
            <a:ext cx="30289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Рисунок32">
            <a:extLst>
              <a:ext uri="{FF2B5EF4-FFF2-40B4-BE49-F238E27FC236}">
                <a16:creationId xmlns:a16="http://schemas.microsoft.com/office/drawing/2014/main" id="{AB4AE1E3-B500-45DC-A6CB-B3C0A700B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2276475"/>
            <a:ext cx="41814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Рисунок33">
            <a:extLst>
              <a:ext uri="{FF2B5EF4-FFF2-40B4-BE49-F238E27FC236}">
                <a16:creationId xmlns:a16="http://schemas.microsoft.com/office/drawing/2014/main" id="{DED0CDD0-AC4A-479D-845F-6B2651602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3667125"/>
            <a:ext cx="2662238" cy="1816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DB5A2F3-CE64-4E84-968E-4ED9BB348F55}"/>
              </a:ext>
            </a:extLst>
          </p:cNvPr>
          <p:cNvSpPr/>
          <p:nvPr/>
        </p:nvSpPr>
        <p:spPr>
          <a:xfrm>
            <a:off x="4691063" y="5643563"/>
            <a:ext cx="3205162" cy="876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0"/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606A9689-9D50-44E2-94F7-C9D3EADE0B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91063" y="5643563"/>
          <a:ext cx="3205162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2" name="Equation" r:id="rId7" imgW="838200" imgH="228600" progId="Equation.DSMT4">
                  <p:embed/>
                </p:oleObj>
              </mc:Choice>
              <mc:Fallback>
                <p:oleObj name="Equation" r:id="rId7" imgW="8382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063" y="5643563"/>
                        <a:ext cx="3205162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6" name="TextBox 7">
            <a:extLst>
              <a:ext uri="{FF2B5EF4-FFF2-40B4-BE49-F238E27FC236}">
                <a16:creationId xmlns:a16="http://schemas.microsoft.com/office/drawing/2014/main" id="{776799B9-0F9B-4B76-9DCB-612B55AFC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0"/>
            <a:ext cx="9153525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</a:rPr>
              <a:t>Кинематическое рассеяние на простой решетке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77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N:\К новоой книге\Новая книга\Рис\Объекты и их Фурье-образы\Узловой ряд и его образ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416" cy="681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0541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Untitled-1">
            <a:extLst>
              <a:ext uri="{FF2B5EF4-FFF2-40B4-BE49-F238E27FC236}">
                <a16:creationId xmlns:a16="http://schemas.microsoft.com/office/drawing/2014/main" id="{AC443BC9-3735-4988-87BE-13FC6D4C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652588"/>
            <a:ext cx="5097462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0">
            <a:extLst>
              <a:ext uri="{FF2B5EF4-FFF2-40B4-BE49-F238E27FC236}">
                <a16:creationId xmlns:a16="http://schemas.microsoft.com/office/drawing/2014/main" id="{C24C2352-5833-4437-8BE4-746A0428CC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3284538"/>
          <a:ext cx="3246437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3" name="Equation" r:id="rId4" imgW="1218671" imgH="533169" progId="Equation.DSMT4">
                  <p:embed/>
                </p:oleObj>
              </mc:Choice>
              <mc:Fallback>
                <p:oleObj name="Equation" r:id="rId4" imgW="1218671" imgH="533169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284538"/>
                        <a:ext cx="3246437" cy="1419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C8A6ED-5B76-460F-A261-D98412036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88"/>
            <a:ext cx="9144000" cy="1446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rgbClr val="3333FF"/>
                </a:solidFill>
              </a:rPr>
              <a:t>ДИФРАКЦИОННАЯ РЕШЕТКА (щелей </a:t>
            </a:r>
            <a:r>
              <a:rPr lang="en-US" altLang="ru-RU" sz="4400">
                <a:solidFill>
                  <a:srgbClr val="3333FF"/>
                </a:solidFill>
              </a:rPr>
              <a:t>N </a:t>
            </a:r>
            <a:r>
              <a:rPr lang="ru-RU" altLang="ru-RU" sz="4400">
                <a:solidFill>
                  <a:srgbClr val="3333FF"/>
                </a:solidFill>
              </a:rPr>
              <a:t>штук)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DA071E-C3BF-4E11-85E7-577B21755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941888"/>
            <a:ext cx="324008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Интенсивность дифрагированной волны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R-1">
            <a:extLst>
              <a:ext uri="{FF2B5EF4-FFF2-40B4-BE49-F238E27FC236}">
                <a16:creationId xmlns:a16="http://schemas.microsoft.com/office/drawing/2014/main" id="{AC664DEA-FD58-49EB-99B5-5707BED4D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844675"/>
            <a:ext cx="25209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Untitled-10">
            <a:extLst>
              <a:ext uri="{FF2B5EF4-FFF2-40B4-BE49-F238E27FC236}">
                <a16:creationId xmlns:a16="http://schemas.microsoft.com/office/drawing/2014/main" id="{3601352B-CABC-4054-B493-DD494E359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844675"/>
            <a:ext cx="12128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1">
            <a:extLst>
              <a:ext uri="{FF2B5EF4-FFF2-40B4-BE49-F238E27FC236}">
                <a16:creationId xmlns:a16="http://schemas.microsoft.com/office/drawing/2014/main" id="{744219F5-E22B-49BD-9508-D92D703AD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2997200"/>
            <a:ext cx="1223963" cy="360363"/>
          </a:xfrm>
          <a:prstGeom prst="notchedRightArrow">
            <a:avLst>
              <a:gd name="adj1" fmla="val 50000"/>
              <a:gd name="adj2" fmla="val 84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5" name="Object 15">
            <a:extLst>
              <a:ext uri="{FF2B5EF4-FFF2-40B4-BE49-F238E27FC236}">
                <a16:creationId xmlns:a16="http://schemas.microsoft.com/office/drawing/2014/main" id="{F4F61D56-1C5C-4008-9C8F-889C4FFDEE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15013" y="974725"/>
          <a:ext cx="216217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0" name="Equation" r:id="rId5" imgW="875920" imgH="317362" progId="Equation.DSMT4">
                  <p:embed/>
                </p:oleObj>
              </mc:Choice>
              <mc:Fallback>
                <p:oleObj name="Equation" r:id="rId5" imgW="875920" imgH="317362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5013" y="974725"/>
                        <a:ext cx="2162175" cy="784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6">
            <a:extLst>
              <a:ext uri="{FF2B5EF4-FFF2-40B4-BE49-F238E27FC236}">
                <a16:creationId xmlns:a16="http://schemas.microsoft.com/office/drawing/2014/main" id="{C014C95C-DB23-4DC3-A1BC-DC3065D5CF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8588" y="1052513"/>
          <a:ext cx="12954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1" name="Equation" r:id="rId7" imgW="507780" imgH="253890" progId="Equation.DSMT4">
                  <p:embed/>
                </p:oleObj>
              </mc:Choice>
              <mc:Fallback>
                <p:oleObj name="Equation" r:id="rId7" imgW="507780" imgH="25389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8588" y="1052513"/>
                        <a:ext cx="1295400" cy="6492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C945D5-9CE1-44B6-BE4D-D35B99D21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3333FF"/>
                </a:solidFill>
              </a:rPr>
              <a:t>ДИФРАКЦИОННАЯ РЕШЕТКА </a:t>
            </a:r>
            <a:endParaRPr lang="ru-RU" altLang="ru-RU" sz="4800"/>
          </a:p>
        </p:txBody>
      </p:sp>
      <p:graphicFrame>
        <p:nvGraphicFramePr>
          <p:cNvPr id="8" name="Объект 2">
            <a:extLst>
              <a:ext uri="{FF2B5EF4-FFF2-40B4-BE49-F238E27FC236}">
                <a16:creationId xmlns:a16="http://schemas.microsoft.com/office/drawing/2014/main" id="{0DF59774-97F3-4B83-997C-5C783E4A1D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063" y="5013325"/>
          <a:ext cx="8174037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2" name="Equation" r:id="rId9" imgW="2565400" imgH="546100" progId="Equation.DSMT4">
                  <p:embed/>
                </p:oleObj>
              </mc:Choice>
              <mc:Fallback>
                <p:oleObj name="Equation" r:id="rId9" imgW="2565400" imgH="546100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5013325"/>
                        <a:ext cx="8174037" cy="1727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Box 5">
            <a:extLst>
              <a:ext uri="{FF2B5EF4-FFF2-40B4-BE49-F238E27FC236}">
                <a16:creationId xmlns:a16="http://schemas.microsoft.com/office/drawing/2014/main" id="{771AEAEE-C305-4310-BB5C-D97947ED2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404813"/>
            <a:ext cx="91440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Фазу мы не можем измерить простыми способами.  Мы измеряем только геометрию и интенсивность дифракционной картины </a:t>
            </a:r>
            <a:r>
              <a:rPr lang="ru-RU" altLang="ru-RU" sz="2400">
                <a:solidFill>
                  <a:srgbClr val="CC0000"/>
                </a:solidFill>
              </a:rPr>
              <a:t>и следовательно мы не можем выполнить обратное преобразование Фурье т.е. восстановить вид объекта на котором произошло рассеяние излучения!!!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876723-4D05-466E-8B0C-BEDC9C043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2924175"/>
            <a:ext cx="9144000" cy="3786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0033CC"/>
                </a:solidFill>
              </a:rPr>
              <a:t>Однако многие параметры структуры (в основном геометрические) удается восстановить измеряя только положения дифракционных рефлексов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/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id="{BBEC8414-5342-4CB7-AA0F-165826A7D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96975"/>
            <a:ext cx="2881313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Уравнение Лауэ</a:t>
            </a:r>
            <a:r>
              <a:rPr lang="en-US" altLang="ru-RU" sz="2400">
                <a:solidFill>
                  <a:srgbClr val="3333FF"/>
                </a:solidFill>
              </a:rPr>
              <a:t> </a:t>
            </a:r>
            <a:r>
              <a:rPr lang="ru-RU" altLang="ru-RU" sz="2400">
                <a:solidFill>
                  <a:srgbClr val="3333FF"/>
                </a:solidFill>
              </a:rPr>
              <a:t>в векторной форме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AEA63-FC8B-4F77-B1CB-0D0DEEDB4504}"/>
              </a:ext>
            </a:extLst>
          </p:cNvPr>
          <p:cNvSpPr txBox="1"/>
          <p:nvPr/>
        </p:nvSpPr>
        <p:spPr>
          <a:xfrm>
            <a:off x="900113" y="115888"/>
            <a:ext cx="7388225" cy="8318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3333FF"/>
                </a:solidFill>
                <a:latin typeface="+mn-lt"/>
              </a:rPr>
              <a:t>Геометрическая интерпретация условий Лауэ. </a:t>
            </a:r>
          </a:p>
          <a:p>
            <a:pPr algn="ctr" eaLnBrk="1" hangingPunct="1">
              <a:defRPr/>
            </a:pPr>
            <a:r>
              <a:rPr lang="ru-RU" sz="2400" dirty="0">
                <a:solidFill>
                  <a:srgbClr val="3333FF"/>
                </a:solidFill>
                <a:latin typeface="+mn-lt"/>
              </a:rPr>
              <a:t>Схема </a:t>
            </a:r>
            <a:r>
              <a:rPr lang="ru-RU" sz="2400" dirty="0" err="1">
                <a:solidFill>
                  <a:srgbClr val="3333FF"/>
                </a:solidFill>
                <a:latin typeface="+mn-lt"/>
              </a:rPr>
              <a:t>Эвальда</a:t>
            </a:r>
            <a:r>
              <a:rPr lang="ru-RU" sz="2400" dirty="0">
                <a:solidFill>
                  <a:srgbClr val="3333FF"/>
                </a:solidFill>
                <a:latin typeface="+mn-lt"/>
              </a:rPr>
              <a:t> 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7F80CA0A-F6E9-4CEF-8DEF-BD6E575FAD0C}"/>
              </a:ext>
            </a:extLst>
          </p:cNvPr>
          <p:cNvSpPr/>
          <p:nvPr/>
        </p:nvSpPr>
        <p:spPr>
          <a:xfrm>
            <a:off x="539750" y="4508500"/>
            <a:ext cx="2303463" cy="20161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0"/>
          </a:p>
        </p:txBody>
      </p: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C9DC4521-C1C8-4312-8C95-94E8F91E6C0F}"/>
              </a:ext>
            </a:extLst>
          </p:cNvPr>
          <p:cNvCxnSpPr/>
          <p:nvPr/>
        </p:nvCxnSpPr>
        <p:spPr>
          <a:xfrm>
            <a:off x="971550" y="4797425"/>
            <a:ext cx="576263" cy="1511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01C77607-CF34-4C66-8E6C-9230F5B8815D}"/>
              </a:ext>
            </a:extLst>
          </p:cNvPr>
          <p:cNvCxnSpPr/>
          <p:nvPr/>
        </p:nvCxnSpPr>
        <p:spPr>
          <a:xfrm>
            <a:off x="971550" y="4797425"/>
            <a:ext cx="1584325" cy="2873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EAA83E06-FBFF-45C7-A162-8EAEE78D9834}"/>
              </a:ext>
            </a:extLst>
          </p:cNvPr>
          <p:cNvCxnSpPr/>
          <p:nvPr/>
        </p:nvCxnSpPr>
        <p:spPr>
          <a:xfrm flipV="1">
            <a:off x="1547813" y="5084763"/>
            <a:ext cx="1008062" cy="12239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72004120-5CB7-4DF4-A7AE-2CD899B50A24}"/>
              </a:ext>
            </a:extLst>
          </p:cNvPr>
          <p:cNvSpPr txBox="1"/>
          <p:nvPr/>
        </p:nvSpPr>
        <p:spPr>
          <a:xfrm>
            <a:off x="684213" y="5373688"/>
            <a:ext cx="576262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+mn-lt"/>
              </a:rPr>
              <a:t>K</a:t>
            </a:r>
            <a:r>
              <a:rPr lang="en-US" sz="2800" baseline="-25000" dirty="0">
                <a:latin typeface="+mn-lt"/>
              </a:rPr>
              <a:t>0</a:t>
            </a:r>
            <a:endParaRPr lang="ru-RU" sz="2800" baseline="-25000" dirty="0">
              <a:latin typeface="+mn-lt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8F732DC-8ED4-462B-8080-AD7885539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37063"/>
            <a:ext cx="617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solidFill>
                  <a:srgbClr val="000000"/>
                </a:solidFill>
              </a:rPr>
              <a:t>K</a:t>
            </a:r>
            <a:r>
              <a:rPr lang="en-US" altLang="ru-RU" sz="2800" baseline="-25000">
                <a:solidFill>
                  <a:srgbClr val="000000"/>
                </a:solidFill>
              </a:rPr>
              <a:t>H</a:t>
            </a:r>
            <a:endParaRPr lang="ru-RU" altLang="ru-RU" sz="2800" baseline="-25000">
              <a:solidFill>
                <a:srgbClr val="00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01A6520-9A91-47D9-8343-85356EF90A0B}"/>
              </a:ext>
            </a:extLst>
          </p:cNvPr>
          <p:cNvSpPr txBox="1"/>
          <p:nvPr/>
        </p:nvSpPr>
        <p:spPr>
          <a:xfrm>
            <a:off x="2051050" y="5589588"/>
            <a:ext cx="44450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+mn-lt"/>
              </a:rPr>
              <a:t>H</a:t>
            </a:r>
            <a:endParaRPr lang="ru-RU" sz="2800" dirty="0">
              <a:latin typeface="+mn-lt"/>
            </a:endParaRPr>
          </a:p>
        </p:txBody>
      </p:sp>
      <p:sp>
        <p:nvSpPr>
          <p:cNvPr id="73" name="Дуга 72">
            <a:extLst>
              <a:ext uri="{FF2B5EF4-FFF2-40B4-BE49-F238E27FC236}">
                <a16:creationId xmlns:a16="http://schemas.microsoft.com/office/drawing/2014/main" id="{399FECD7-1DFB-4F06-BE62-0836E80738A3}"/>
              </a:ext>
            </a:extLst>
          </p:cNvPr>
          <p:cNvSpPr/>
          <p:nvPr/>
        </p:nvSpPr>
        <p:spPr>
          <a:xfrm rot="2383421">
            <a:off x="1243013" y="4849813"/>
            <a:ext cx="96837" cy="433387"/>
          </a:xfrm>
          <a:prstGeom prst="arc">
            <a:avLst>
              <a:gd name="adj1" fmla="val 16200000"/>
              <a:gd name="adj2" fmla="val 556939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DC82C65-9DBD-48D9-BC8C-2D001E512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941888"/>
            <a:ext cx="49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0" i="1">
                <a:latin typeface="Symbol" panose="05050102010706020507" pitchFamily="18" charset="2"/>
              </a:rPr>
              <a:t>2q</a:t>
            </a:r>
            <a:endParaRPr lang="ru-RU" altLang="ru-RU" sz="2400" b="0" i="1">
              <a:latin typeface="Symbol" panose="05050102010706020507" pitchFamily="18" charset="2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43E69D4-1283-4720-BE73-D6487BBB43DF}"/>
              </a:ext>
            </a:extLst>
          </p:cNvPr>
          <p:cNvSpPr/>
          <p:nvPr/>
        </p:nvSpPr>
        <p:spPr>
          <a:xfrm>
            <a:off x="250825" y="2565400"/>
            <a:ext cx="3205163" cy="876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0"/>
          </a:p>
        </p:txBody>
      </p:sp>
      <p:graphicFrame>
        <p:nvGraphicFramePr>
          <p:cNvPr id="90" name="Object 3">
            <a:extLst>
              <a:ext uri="{FF2B5EF4-FFF2-40B4-BE49-F238E27FC236}">
                <a16:creationId xmlns:a16="http://schemas.microsoft.com/office/drawing/2014/main" id="{F8F14E5C-B79A-4B84-AE2C-A1380AA946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2565400"/>
          <a:ext cx="320516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1" name="Equation" r:id="rId3" imgW="838200" imgH="228600" progId="Equation.DSMT4">
                  <p:embed/>
                </p:oleObj>
              </mc:Choice>
              <mc:Fallback>
                <p:oleObj name="Equation" r:id="rId3" imgW="8382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565400"/>
                        <a:ext cx="320516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05C27F6C-5B07-498D-B905-3B960E87D979}"/>
              </a:ext>
            </a:extLst>
          </p:cNvPr>
          <p:cNvSpPr txBox="1"/>
          <p:nvPr/>
        </p:nvSpPr>
        <p:spPr>
          <a:xfrm>
            <a:off x="323850" y="3644900"/>
            <a:ext cx="3095625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0" dirty="0">
                <a:solidFill>
                  <a:srgbClr val="3333FF"/>
                </a:solidFill>
                <a:latin typeface="+mn-lt"/>
              </a:rPr>
              <a:t>Что означает это векторное равенство?</a:t>
            </a:r>
          </a:p>
        </p:txBody>
      </p:sp>
      <p:pic>
        <p:nvPicPr>
          <p:cNvPr id="58" name="Picture 2" descr="E:\Сетка 4.tif">
            <a:extLst>
              <a:ext uri="{FF2B5EF4-FFF2-40B4-BE49-F238E27FC236}">
                <a16:creationId xmlns:a16="http://schemas.microsoft.com/office/drawing/2014/main" id="{D8795783-E7DA-4A6A-9F5D-DC59DD5A6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125538"/>
            <a:ext cx="53244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Овал 82">
            <a:extLst>
              <a:ext uri="{FF2B5EF4-FFF2-40B4-BE49-F238E27FC236}">
                <a16:creationId xmlns:a16="http://schemas.microsoft.com/office/drawing/2014/main" id="{F33DD975-3E3A-42A0-B934-31D2DC82F123}"/>
              </a:ext>
            </a:extLst>
          </p:cNvPr>
          <p:cNvSpPr/>
          <p:nvPr/>
        </p:nvSpPr>
        <p:spPr>
          <a:xfrm rot="21190970">
            <a:off x="4548188" y="1825625"/>
            <a:ext cx="3529012" cy="345598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0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3A72090D-E1B5-4ED1-9072-2E003FC01D41}"/>
              </a:ext>
            </a:extLst>
          </p:cNvPr>
          <p:cNvSpPr/>
          <p:nvPr/>
        </p:nvSpPr>
        <p:spPr>
          <a:xfrm>
            <a:off x="6227763" y="3500438"/>
            <a:ext cx="73025" cy="7302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0"/>
          </a:p>
        </p:txBody>
      </p: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805F3510-BC5B-423A-B73B-A8C4B7875200}"/>
              </a:ext>
            </a:extLst>
          </p:cNvPr>
          <p:cNvCxnSpPr>
            <a:stCxn id="84" idx="3"/>
          </p:cNvCxnSpPr>
          <p:nvPr/>
        </p:nvCxnSpPr>
        <p:spPr>
          <a:xfrm flipH="1">
            <a:off x="4572000" y="3562350"/>
            <a:ext cx="1666875" cy="8255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BBF4F436-68B3-436D-979A-93CEE93C0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141663"/>
            <a:ext cx="490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>
                <a:solidFill>
                  <a:srgbClr val="3333FF"/>
                </a:solidFill>
                <a:latin typeface="Symbol" panose="05050102010706020507" pitchFamily="18" charset="2"/>
              </a:rPr>
              <a:t>1</a:t>
            </a:r>
            <a:r>
              <a:rPr lang="en-US" altLang="ru-RU" sz="1800" b="0">
                <a:solidFill>
                  <a:srgbClr val="3333FF"/>
                </a:solidFill>
                <a:latin typeface="Symbol" panose="05050102010706020507" pitchFamily="18" charset="2"/>
              </a:rPr>
              <a:t>/l</a:t>
            </a:r>
            <a:endParaRPr lang="ru-RU" altLang="ru-RU" sz="1800" b="0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DE91109-54E4-4EDD-AB30-40AEF14DE9B8}"/>
              </a:ext>
            </a:extLst>
          </p:cNvPr>
          <p:cNvSpPr txBox="1"/>
          <p:nvPr/>
        </p:nvSpPr>
        <p:spPr>
          <a:xfrm>
            <a:off x="6227763" y="3141663"/>
            <a:ext cx="3397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 i="1" dirty="0">
                <a:latin typeface="+mn-lt"/>
              </a:rPr>
              <a:t>P</a:t>
            </a:r>
            <a:endParaRPr lang="ru-RU" b="0" i="1" dirty="0">
              <a:latin typeface="+mn-lt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5EF8238-A29B-41C9-8933-944EA61CEF26}"/>
              </a:ext>
            </a:extLst>
          </p:cNvPr>
          <p:cNvSpPr txBox="1"/>
          <p:nvPr/>
        </p:nvSpPr>
        <p:spPr>
          <a:xfrm>
            <a:off x="7956550" y="4221163"/>
            <a:ext cx="8128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 dirty="0">
                <a:latin typeface="+mn-lt"/>
              </a:rPr>
              <a:t>Q(</a:t>
            </a:r>
            <a:r>
              <a:rPr lang="en-US" b="0" dirty="0" err="1">
                <a:latin typeface="+mn-lt"/>
              </a:rPr>
              <a:t>hkl</a:t>
            </a:r>
            <a:r>
              <a:rPr lang="en-US" b="0" dirty="0">
                <a:latin typeface="+mn-lt"/>
              </a:rPr>
              <a:t>)</a:t>
            </a:r>
            <a:endParaRPr lang="ru-RU" b="0" dirty="0">
              <a:latin typeface="+mn-lt"/>
            </a:endParaRPr>
          </a:p>
        </p:txBody>
      </p: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id="{9B98036D-955A-42A2-81C7-89480AC6983B}"/>
              </a:ext>
            </a:extLst>
          </p:cNvPr>
          <p:cNvCxnSpPr/>
          <p:nvPr/>
        </p:nvCxnSpPr>
        <p:spPr>
          <a:xfrm flipV="1">
            <a:off x="5472113" y="4292600"/>
            <a:ext cx="2484437" cy="79216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6D495B3E-EA49-4632-B1B1-ED7523A07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724400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  <a:endParaRPr lang="ru-RU" altLang="ru-RU" sz="2800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id="{F401CA4F-DACF-4303-89C2-A47367F36F1E}"/>
              </a:ext>
            </a:extLst>
          </p:cNvPr>
          <p:cNvCxnSpPr/>
          <p:nvPr/>
        </p:nvCxnSpPr>
        <p:spPr>
          <a:xfrm flipH="1">
            <a:off x="5472113" y="3573463"/>
            <a:ext cx="755650" cy="1511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70FD53D7-3334-407C-90C7-5539959CDDA1}"/>
              </a:ext>
            </a:extLst>
          </p:cNvPr>
          <p:cNvSpPr txBox="1"/>
          <p:nvPr/>
        </p:nvSpPr>
        <p:spPr>
          <a:xfrm>
            <a:off x="5364163" y="3860800"/>
            <a:ext cx="577850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3333FF"/>
                </a:solidFill>
                <a:latin typeface="+mn-lt"/>
              </a:rPr>
              <a:t>K</a:t>
            </a:r>
            <a:r>
              <a:rPr lang="en-US" sz="2800" baseline="-25000" dirty="0">
                <a:solidFill>
                  <a:srgbClr val="3333FF"/>
                </a:solidFill>
                <a:latin typeface="+mn-lt"/>
              </a:rPr>
              <a:t>0</a:t>
            </a:r>
            <a:endParaRPr lang="ru-RU" sz="2800" baseline="-25000" dirty="0">
              <a:solidFill>
                <a:srgbClr val="3333FF"/>
              </a:solidFill>
              <a:latin typeface="+mn-lt"/>
            </a:endParaRPr>
          </a:p>
        </p:txBody>
      </p:sp>
      <p:cxnSp>
        <p:nvCxnSpPr>
          <p:cNvPr id="95" name="Прямая со стрелкой 94">
            <a:extLst>
              <a:ext uri="{FF2B5EF4-FFF2-40B4-BE49-F238E27FC236}">
                <a16:creationId xmlns:a16="http://schemas.microsoft.com/office/drawing/2014/main" id="{AE0DA4C1-C85A-4D67-8D29-3BAE46D9BCE8}"/>
              </a:ext>
            </a:extLst>
          </p:cNvPr>
          <p:cNvCxnSpPr>
            <a:stCxn id="84" idx="5"/>
          </p:cNvCxnSpPr>
          <p:nvPr/>
        </p:nvCxnSpPr>
        <p:spPr>
          <a:xfrm>
            <a:off x="6289675" y="3562350"/>
            <a:ext cx="1666875" cy="7302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E0786176-70E8-4091-A7D2-340D2D716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3284538"/>
            <a:ext cx="617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solidFill>
                  <a:srgbClr val="3333FF"/>
                </a:solidFill>
                <a:latin typeface="Symbol" panose="05050102010706020507" pitchFamily="18" charset="2"/>
              </a:rPr>
              <a:t>K</a:t>
            </a:r>
            <a:r>
              <a:rPr lang="en-US" altLang="ru-RU" sz="2800" baseline="-25000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  <a:endParaRPr lang="ru-RU" altLang="ru-RU" sz="2800" baseline="-25000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0967386-EB0C-4463-90EA-44EDD8366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157788"/>
            <a:ext cx="1049338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latin typeface="Symbol" panose="05050102010706020507" pitchFamily="18" charset="2"/>
              </a:rPr>
              <a:t>O(000)</a:t>
            </a:r>
            <a:endParaRPr lang="ru-RU" altLang="ru-RU" sz="1800" b="0">
              <a:latin typeface="Symbol" panose="05050102010706020507" pitchFamily="18" charset="2"/>
            </a:endParaRPr>
          </a:p>
        </p:txBody>
      </p:sp>
      <p:sp>
        <p:nvSpPr>
          <p:cNvPr id="98" name="Дуга 97">
            <a:extLst>
              <a:ext uri="{FF2B5EF4-FFF2-40B4-BE49-F238E27FC236}">
                <a16:creationId xmlns:a16="http://schemas.microsoft.com/office/drawing/2014/main" id="{D4DA93E7-352C-4A0D-BBF7-C20A1DDD5ED8}"/>
              </a:ext>
            </a:extLst>
          </p:cNvPr>
          <p:cNvSpPr/>
          <p:nvPr/>
        </p:nvSpPr>
        <p:spPr>
          <a:xfrm rot="6730941">
            <a:off x="5732462" y="3006726"/>
            <a:ext cx="1008063" cy="1008062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E171DE2-7436-434A-9651-3A31406FF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933825"/>
            <a:ext cx="5508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0">
                <a:latin typeface="Symbol" panose="05050102010706020507" pitchFamily="18" charset="2"/>
              </a:rPr>
              <a:t>2q</a:t>
            </a:r>
            <a:endParaRPr lang="ru-RU" altLang="ru-RU" sz="2800" b="0">
              <a:latin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66" grpId="0" animBg="1"/>
      <p:bldP spid="70" grpId="0"/>
      <p:bldP spid="71" grpId="0"/>
      <p:bldP spid="72" grpId="0"/>
      <p:bldP spid="74" grpId="0"/>
      <p:bldP spid="89" grpId="0" animBg="1"/>
      <p:bldP spid="29" grpId="0" animBg="1"/>
      <p:bldP spid="83" grpId="0" animBg="1"/>
      <p:bldP spid="84" grpId="0" animBg="1"/>
      <p:bldP spid="86" grpId="0"/>
      <p:bldP spid="87" grpId="0"/>
      <p:bldP spid="88" grpId="0"/>
      <p:bldP spid="92" grpId="0"/>
      <p:bldP spid="94" grpId="0"/>
      <p:bldP spid="96" grpId="0"/>
      <p:bldP spid="97" grpId="0" animBg="1"/>
      <p:bldP spid="9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4" name="Rectangle 10">
            <a:extLst>
              <a:ext uri="{FF2B5EF4-FFF2-40B4-BE49-F238E27FC236}">
                <a16:creationId xmlns:a16="http://schemas.microsoft.com/office/drawing/2014/main" id="{3B28E51C-E1D2-43E9-8E93-448F1CE4C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138" y="5305425"/>
            <a:ext cx="2663825" cy="72072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>
              <a:latin typeface="Symbol" panose="05050102010706020507" pitchFamily="18" charset="2"/>
            </a:endParaRPr>
          </a:p>
        </p:txBody>
      </p:sp>
      <p:sp>
        <p:nvSpPr>
          <p:cNvPr id="210952" name="Rectangle 8">
            <a:extLst>
              <a:ext uri="{FF2B5EF4-FFF2-40B4-BE49-F238E27FC236}">
                <a16:creationId xmlns:a16="http://schemas.microsoft.com/office/drawing/2014/main" id="{258ACBD8-85D9-4EF3-8403-4A30FD201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2060575"/>
            <a:ext cx="3168650" cy="17287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>
              <a:latin typeface="Symbol" panose="05050102010706020507" pitchFamily="18" charset="2"/>
            </a:endParaRPr>
          </a:p>
        </p:txBody>
      </p:sp>
      <p:pic>
        <p:nvPicPr>
          <p:cNvPr id="210948" name="Picture 4">
            <a:extLst>
              <a:ext uri="{FF2B5EF4-FFF2-40B4-BE49-F238E27FC236}">
                <a16:creationId xmlns:a16="http://schemas.microsoft.com/office/drawing/2014/main" id="{06BE6D7D-1745-47F9-ABFE-F4A48FDA6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5113337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9" name="Picture 5" descr="Рисунок42">
            <a:extLst>
              <a:ext uri="{FF2B5EF4-FFF2-40B4-BE49-F238E27FC236}">
                <a16:creationId xmlns:a16="http://schemas.microsoft.com/office/drawing/2014/main" id="{87C5E0F6-43A7-4299-91F8-00C808081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132013"/>
            <a:ext cx="30241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0" name="Text Box 6">
            <a:extLst>
              <a:ext uri="{FF2B5EF4-FFF2-40B4-BE49-F238E27FC236}">
                <a16:creationId xmlns:a16="http://schemas.microsoft.com/office/drawing/2014/main" id="{9DD3F21B-8DC5-4BC1-9695-CBCFC1050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  <a:cs typeface="Arial" panose="020B0604020202020204" pitchFamily="34" charset="0"/>
              </a:rPr>
              <a:t>Геометрическая интерпретация дифракции по Эвальду. Сфера Эвальда</a:t>
            </a:r>
            <a:r>
              <a:rPr lang="ru-RU" altLang="ru-RU" sz="1800" b="0">
                <a:cs typeface="Arial" panose="020B0604020202020204" pitchFamily="34" charset="0"/>
              </a:rPr>
              <a:t>  </a:t>
            </a:r>
          </a:p>
        </p:txBody>
      </p:sp>
      <p:graphicFrame>
        <p:nvGraphicFramePr>
          <p:cNvPr id="210953" name="Object 9">
            <a:extLst>
              <a:ext uri="{FF2B5EF4-FFF2-40B4-BE49-F238E27FC236}">
                <a16:creationId xmlns:a16="http://schemas.microsoft.com/office/drawing/2014/main" id="{1E359F68-799E-4FEB-B6F2-E32D889910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24525" y="5373688"/>
          <a:ext cx="25209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3" name="Equation" r:id="rId6" imgW="774028" imgH="177646" progId="Equation.DSMT4">
                  <p:embed/>
                </p:oleObj>
              </mc:Choice>
              <mc:Fallback>
                <p:oleObj name="Equation" r:id="rId6" imgW="774028" imgH="177646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5373688"/>
                        <a:ext cx="2520950" cy="577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955" name="Text Box 11">
            <a:extLst>
              <a:ext uri="{FF2B5EF4-FFF2-40B4-BE49-F238E27FC236}">
                <a16:creationId xmlns:a16="http://schemas.microsoft.com/office/drawing/2014/main" id="{C2C04647-1804-463B-9056-BEEB08F32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412875"/>
            <a:ext cx="26177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Уравнение Лауэ</a:t>
            </a:r>
          </a:p>
        </p:txBody>
      </p:sp>
      <p:sp>
        <p:nvSpPr>
          <p:cNvPr id="210956" name="Text Box 12">
            <a:extLst>
              <a:ext uri="{FF2B5EF4-FFF2-40B4-BE49-F238E27FC236}">
                <a16:creationId xmlns:a16="http://schemas.microsoft.com/office/drawing/2014/main" id="{4243A324-D057-4677-9AD1-43358B6E6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724400"/>
            <a:ext cx="3535362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</a:rPr>
              <a:t>Уравнение Вульфа-Брегга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4" grpId="0" animBg="1"/>
      <p:bldP spid="210952" grpId="0" animBg="1"/>
      <p:bldP spid="210950" grpId="0" animBg="1"/>
      <p:bldP spid="210955" grpId="0" animBg="1"/>
      <p:bldP spid="21095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8" name="Picture 4">
            <a:extLst>
              <a:ext uri="{FF2B5EF4-FFF2-40B4-BE49-F238E27FC236}">
                <a16:creationId xmlns:a16="http://schemas.microsoft.com/office/drawing/2014/main" id="{05C27F6E-1092-4863-806D-BCBF8507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620713"/>
            <a:ext cx="468153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Text Box 6">
            <a:extLst>
              <a:ext uri="{FF2B5EF4-FFF2-40B4-BE49-F238E27FC236}">
                <a16:creationId xmlns:a16="http://schemas.microsoft.com/office/drawing/2014/main" id="{06435BFA-94CB-483E-8BDE-E978A9571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75" y="3429000"/>
            <a:ext cx="303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latin typeface="Symbol" panose="05050102010706020507" pitchFamily="18" charset="2"/>
              </a:rPr>
              <a:t>q</a:t>
            </a:r>
            <a:endParaRPr lang="ru-RU" altLang="ru-RU" sz="1800" b="0">
              <a:latin typeface="Symbol" panose="05050102010706020507" pitchFamily="18" charset="2"/>
            </a:endParaRPr>
          </a:p>
        </p:txBody>
      </p:sp>
      <p:graphicFrame>
        <p:nvGraphicFramePr>
          <p:cNvPr id="131080" name="Object 8">
            <a:extLst>
              <a:ext uri="{FF2B5EF4-FFF2-40B4-BE49-F238E27FC236}">
                <a16:creationId xmlns:a16="http://schemas.microsoft.com/office/drawing/2014/main" id="{9DBF00D4-F215-423E-8199-0E9D3E4FE5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5589588"/>
          <a:ext cx="3455987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5" name="Equation" r:id="rId4" imgW="1485900" imgH="469900" progId="Equation.DSMT4">
                  <p:embed/>
                </p:oleObj>
              </mc:Choice>
              <mc:Fallback>
                <p:oleObj name="Equation" r:id="rId4" imgW="1485900" imgH="4699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5589588"/>
                        <a:ext cx="3455987" cy="1092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0953" name="Object 9">
            <a:extLst>
              <a:ext uri="{FF2B5EF4-FFF2-40B4-BE49-F238E27FC236}">
                <a16:creationId xmlns:a16="http://schemas.microsoft.com/office/drawing/2014/main" id="{297C79B0-4BCA-467D-9A67-CE38CA3323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1500" y="5805488"/>
          <a:ext cx="25209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6" name="Equation" r:id="rId6" imgW="774028" imgH="177646" progId="Equation.DSMT4">
                  <p:embed/>
                </p:oleObj>
              </mc:Choice>
              <mc:Fallback>
                <p:oleObj name="Equation" r:id="rId6" imgW="774028" imgH="177646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5805488"/>
                        <a:ext cx="2520950" cy="577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82" name="AutoShape 10">
            <a:extLst>
              <a:ext uri="{FF2B5EF4-FFF2-40B4-BE49-F238E27FC236}">
                <a16:creationId xmlns:a16="http://schemas.microsoft.com/office/drawing/2014/main" id="{F4EA1854-755F-4E23-8EC3-CA014A24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876925"/>
            <a:ext cx="863600" cy="504825"/>
          </a:xfrm>
          <a:prstGeom prst="rightArrow">
            <a:avLst>
              <a:gd name="adj1" fmla="val 50000"/>
              <a:gd name="adj2" fmla="val 427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>
              <a:latin typeface="Symbol" panose="05050102010706020507" pitchFamily="18" charset="2"/>
            </a:endParaRPr>
          </a:p>
        </p:txBody>
      </p:sp>
      <p:sp>
        <p:nvSpPr>
          <p:cNvPr id="131083" name="Line 11">
            <a:extLst>
              <a:ext uri="{FF2B5EF4-FFF2-40B4-BE49-F238E27FC236}">
                <a16:creationId xmlns:a16="http://schemas.microsoft.com/office/drawing/2014/main" id="{0E6FC71B-1FE1-4BF0-AD98-C7B1C1EE6A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6413" y="2960688"/>
            <a:ext cx="2889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61340-BFBC-4A44-954C-BC55584E7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463"/>
            <a:ext cx="9144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Связь уравнений Лауэ с формулой Вульфа-Брегга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  <p:bldP spid="13108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91970B80-06CA-4912-980C-4F95DE21D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1341438"/>
            <a:ext cx="9144000" cy="3416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/>
              <a:t>Математической основой всех процессов рассеяния является теория Фурье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D51C4AB-BB05-4FAE-AE48-1635DCF46191}"/>
              </a:ext>
            </a:extLst>
          </p:cNvPr>
          <p:cNvSpPr/>
          <p:nvPr/>
        </p:nvSpPr>
        <p:spPr>
          <a:xfrm>
            <a:off x="4572000" y="3644900"/>
            <a:ext cx="4464050" cy="2305050"/>
          </a:xfrm>
          <a:prstGeom prst="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8976917-D7A4-4CBE-A5BF-F54EFD08688F}"/>
              </a:ext>
            </a:extLst>
          </p:cNvPr>
          <p:cNvSpPr/>
          <p:nvPr/>
        </p:nvSpPr>
        <p:spPr>
          <a:xfrm>
            <a:off x="4572000" y="981075"/>
            <a:ext cx="4464050" cy="2447925"/>
          </a:xfrm>
          <a:prstGeom prst="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65890" name="Picture 2" descr="H:\Геометрия Эвальда.tif">
            <a:extLst>
              <a:ext uri="{FF2B5EF4-FFF2-40B4-BE49-F238E27FC236}">
                <a16:creationId xmlns:a16="http://schemas.microsoft.com/office/drawing/2014/main" id="{E02F2E79-B12E-461E-9211-B41E7BA9A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3288"/>
            <a:ext cx="417988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01D18C8-7DD4-4EA8-A622-58FC47C389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21325" y="1916113"/>
          <a:ext cx="281781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2" name="Equation" r:id="rId4" imgW="736600" imgH="228600" progId="Equation.DSMT4">
                  <p:embed/>
                </p:oleObj>
              </mc:Choice>
              <mc:Fallback>
                <p:oleObj name="Equation" r:id="rId4" imgW="736600" imgH="228600" progId="Equation.DSMT4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1325" y="1916113"/>
                        <a:ext cx="2817813" cy="873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203678D1-5327-4560-B3B3-38A9FAC155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02238" y="4508500"/>
          <a:ext cx="34559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3" name="Equation" r:id="rId6" imgW="774028" imgH="177646" progId="Equation.DSMT4">
                  <p:embed/>
                </p:oleObj>
              </mc:Choice>
              <mc:Fallback>
                <p:oleObj name="Equation" r:id="rId6" imgW="774028" imgH="177646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2238" y="4508500"/>
                        <a:ext cx="3455987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5379DB8-49C1-472E-9E89-E890B17BA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139825"/>
            <a:ext cx="42481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Векторная запись условия дифракции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F4C81-EE34-425E-BD94-E306CE9E2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722688"/>
            <a:ext cx="42481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Аналитическая (скалярная) запись условия дифракции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3C8BD-D598-46CA-B833-310C2721D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300" y="5435600"/>
            <a:ext cx="32178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Уравнение Вульфа-Брегга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336D8-2AFA-4DB5-A84F-4DD79F22D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414963"/>
            <a:ext cx="42132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Геометрическая интерпретация Эвальда условия дифракции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AC24E3-D272-4443-A2AB-AD50A2E75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2935288"/>
            <a:ext cx="20240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Уравнение Лауэ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0">
            <a:extLst>
              <a:ext uri="{FF2B5EF4-FFF2-40B4-BE49-F238E27FC236}">
                <a16:creationId xmlns:a16="http://schemas.microsoft.com/office/drawing/2014/main" id="{00824E67-0792-40A1-A3A9-894A71B36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0" y="698500"/>
            <a:ext cx="2952750" cy="1512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pic>
        <p:nvPicPr>
          <p:cNvPr id="12291" name="Picture 5">
            <a:extLst>
              <a:ext uri="{FF2B5EF4-FFF2-40B4-BE49-F238E27FC236}">
                <a16:creationId xmlns:a16="http://schemas.microsoft.com/office/drawing/2014/main" id="{6C54E8A5-27DB-4C32-B35E-973072169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42963"/>
            <a:ext cx="4176713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6">
            <a:extLst>
              <a:ext uri="{FF2B5EF4-FFF2-40B4-BE49-F238E27FC236}">
                <a16:creationId xmlns:a16="http://schemas.microsoft.com/office/drawing/2014/main" id="{2FC193BC-829C-4A33-B6DA-C12E9C1F0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419225"/>
            <a:ext cx="40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r</a:t>
            </a:r>
            <a:r>
              <a:rPr lang="en-US" altLang="ru-RU" sz="1800" baseline="-25000"/>
              <a:t>j1</a:t>
            </a:r>
            <a:endParaRPr lang="ru-RU" altLang="ru-RU" sz="1800" baseline="-25000"/>
          </a:p>
        </p:txBody>
      </p:sp>
      <p:sp>
        <p:nvSpPr>
          <p:cNvPr id="12293" name="Text Box 7">
            <a:extLst>
              <a:ext uri="{FF2B5EF4-FFF2-40B4-BE49-F238E27FC236}">
                <a16:creationId xmlns:a16="http://schemas.microsoft.com/office/drawing/2014/main" id="{42FD512D-21BF-4B8A-8147-6428579B1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1562100"/>
            <a:ext cx="40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r</a:t>
            </a:r>
            <a:r>
              <a:rPr lang="en-US" altLang="ru-RU" sz="1800" baseline="-25000"/>
              <a:t>j2</a:t>
            </a:r>
            <a:endParaRPr lang="ru-RU" altLang="ru-RU" sz="1800" baseline="-25000"/>
          </a:p>
        </p:txBody>
      </p:sp>
      <p:sp>
        <p:nvSpPr>
          <p:cNvPr id="12294" name="Text Box 8">
            <a:extLst>
              <a:ext uri="{FF2B5EF4-FFF2-40B4-BE49-F238E27FC236}">
                <a16:creationId xmlns:a16="http://schemas.microsoft.com/office/drawing/2014/main" id="{94442351-A26E-43F8-813E-0E0232D24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3" y="2282825"/>
            <a:ext cx="40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r</a:t>
            </a:r>
            <a:r>
              <a:rPr lang="en-US" altLang="ru-RU" sz="1800" baseline="-25000"/>
              <a:t>j3</a:t>
            </a:r>
            <a:endParaRPr lang="ru-RU" altLang="ru-RU" sz="1800" baseline="-25000"/>
          </a:p>
        </p:txBody>
      </p:sp>
      <p:sp>
        <p:nvSpPr>
          <p:cNvPr id="12295" name="Text Box 9">
            <a:extLst>
              <a:ext uri="{FF2B5EF4-FFF2-40B4-BE49-F238E27FC236}">
                <a16:creationId xmlns:a16="http://schemas.microsoft.com/office/drawing/2014/main" id="{9EA9E293-35F7-4387-95F0-F06AEB987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2427288"/>
            <a:ext cx="315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r</a:t>
            </a:r>
            <a:r>
              <a:rPr lang="en-US" altLang="ru-RU" sz="1800" baseline="-25000"/>
              <a:t>j</a:t>
            </a:r>
            <a:endParaRPr lang="ru-RU" altLang="ru-RU" sz="1800" baseline="-25000"/>
          </a:p>
        </p:txBody>
      </p:sp>
      <p:sp>
        <p:nvSpPr>
          <p:cNvPr id="93192" name="Rectangle 10">
            <a:extLst>
              <a:ext uri="{FF2B5EF4-FFF2-40B4-BE49-F238E27FC236}">
                <a16:creationId xmlns:a16="http://schemas.microsoft.com/office/drawing/2014/main" id="{06669409-1B3C-4A45-AEF4-4961D0690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" y="2955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graphicFrame>
        <p:nvGraphicFramePr>
          <p:cNvPr id="4107" name="Object 11">
            <a:extLst>
              <a:ext uri="{FF2B5EF4-FFF2-40B4-BE49-F238E27FC236}">
                <a16:creationId xmlns:a16="http://schemas.microsoft.com/office/drawing/2014/main" id="{B8CFA873-9AD1-4CCD-805E-B011368FE9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0213" y="698500"/>
          <a:ext cx="2303462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7" name="Equation" r:id="rId5" imgW="1206500" imgH="241300" progId="Equation.DSMT4">
                  <p:embed/>
                </p:oleObj>
              </mc:Choice>
              <mc:Fallback>
                <p:oleObj name="Equation" r:id="rId5" imgW="1206500" imgH="2413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0213" y="698500"/>
                        <a:ext cx="2303462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4" name="Rectangle 12">
            <a:extLst>
              <a:ext uri="{FF2B5EF4-FFF2-40B4-BE49-F238E27FC236}">
                <a16:creationId xmlns:a16="http://schemas.microsoft.com/office/drawing/2014/main" id="{B8C499A8-D6C0-482C-AB21-0A7D415AE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" y="2965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graphicFrame>
        <p:nvGraphicFramePr>
          <p:cNvPr id="4109" name="Object 13">
            <a:extLst>
              <a:ext uri="{FF2B5EF4-FFF2-40B4-BE49-F238E27FC236}">
                <a16:creationId xmlns:a16="http://schemas.microsoft.com/office/drawing/2014/main" id="{AF1968AF-C41B-410B-891D-FA5866F914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0213" y="1274763"/>
          <a:ext cx="2592387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8" name="Equation" r:id="rId7" imgW="1459866" imgH="215806" progId="Equation.DSMT4">
                  <p:embed/>
                </p:oleObj>
              </mc:Choice>
              <mc:Fallback>
                <p:oleObj name="Equation" r:id="rId7" imgW="1459866" imgH="215806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0213" y="1274763"/>
                        <a:ext cx="2592387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6" name="Rectangle 14">
            <a:extLst>
              <a:ext uri="{FF2B5EF4-FFF2-40B4-BE49-F238E27FC236}">
                <a16:creationId xmlns:a16="http://schemas.microsoft.com/office/drawing/2014/main" id="{804035A3-3DD5-4ADC-B706-08CDD44EB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" y="2955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graphicFrame>
        <p:nvGraphicFramePr>
          <p:cNvPr id="4111" name="Object 15">
            <a:extLst>
              <a:ext uri="{FF2B5EF4-FFF2-40B4-BE49-F238E27FC236}">
                <a16:creationId xmlns:a16="http://schemas.microsoft.com/office/drawing/2014/main" id="{BC5711D7-275C-423E-8F0E-5D7113401F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1650" y="1778000"/>
          <a:ext cx="15113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9" name="Equation" r:id="rId9" imgW="799753" imgH="241195" progId="Equation.DSMT4">
                  <p:embed/>
                </p:oleObj>
              </mc:Choice>
              <mc:Fallback>
                <p:oleObj name="Equation" r:id="rId9" imgW="799753" imgH="241195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1650" y="1778000"/>
                        <a:ext cx="1511300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2" name="Text Box 16">
            <a:extLst>
              <a:ext uri="{FF2B5EF4-FFF2-40B4-BE49-F238E27FC236}">
                <a16:creationId xmlns:a16="http://schemas.microsoft.com/office/drawing/2014/main" id="{152CC9B5-D46E-4F76-9012-645023C5A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488" y="2354263"/>
            <a:ext cx="4103687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0" i="1"/>
              <a:t>m</a:t>
            </a:r>
            <a:r>
              <a:rPr lang="ru-RU" altLang="ru-RU" sz="1200" b="0"/>
              <a:t> меняется от </a:t>
            </a:r>
            <a:r>
              <a:rPr lang="ru-RU" altLang="ru-RU" sz="1200" b="0" i="1"/>
              <a:t>1</a:t>
            </a:r>
            <a:r>
              <a:rPr lang="ru-RU" altLang="ru-RU" sz="1200" b="0"/>
              <a:t> до </a:t>
            </a:r>
            <a:r>
              <a:rPr lang="ru-RU" altLang="ru-RU" sz="1200" b="0" i="1"/>
              <a:t>M</a:t>
            </a:r>
            <a:r>
              <a:rPr lang="ru-RU" altLang="ru-RU" sz="1200" b="0"/>
              <a:t>; </a:t>
            </a:r>
            <a:r>
              <a:rPr lang="ru-RU" altLang="ru-RU" sz="1200" b="0" i="1"/>
              <a:t>u ,v ,w</a:t>
            </a:r>
            <a:r>
              <a:rPr lang="ru-RU" altLang="ru-RU" sz="1200" b="0"/>
              <a:t> -правильные дроби, определяющие координаты атомов базиса, причем при </a:t>
            </a:r>
            <a:r>
              <a:rPr lang="ru-RU" altLang="ru-RU" sz="1200" b="0" i="1"/>
              <a:t>j=1 rm=0</a:t>
            </a:r>
            <a:r>
              <a:rPr lang="ru-RU" altLang="ru-RU" sz="1200" b="0"/>
              <a:t>, что соответствует атомам примитивной решетки.</a:t>
            </a:r>
            <a:r>
              <a:rPr lang="ru-RU" altLang="ru-RU" sz="1800" b="0"/>
              <a:t> </a:t>
            </a:r>
          </a:p>
        </p:txBody>
      </p:sp>
      <p:graphicFrame>
        <p:nvGraphicFramePr>
          <p:cNvPr id="4113" name="Object 17">
            <a:extLst>
              <a:ext uri="{FF2B5EF4-FFF2-40B4-BE49-F238E27FC236}">
                <a16:creationId xmlns:a16="http://schemas.microsoft.com/office/drawing/2014/main" id="{A99805A7-15F8-4FCC-B432-EFA7011C16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513" y="4797425"/>
          <a:ext cx="8816975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0" name="Equation" r:id="rId11" imgW="3962400" imgH="431800" progId="Equation.DSMT4">
                  <p:embed/>
                </p:oleObj>
              </mc:Choice>
              <mc:Fallback>
                <p:oleObj name="Equation" r:id="rId11" imgW="3962400" imgH="4318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4797425"/>
                        <a:ext cx="8816975" cy="9604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200" name="Rectangle 18">
            <a:extLst>
              <a:ext uri="{FF2B5EF4-FFF2-40B4-BE49-F238E27FC236}">
                <a16:creationId xmlns:a16="http://schemas.microsoft.com/office/drawing/2014/main" id="{055A33BF-070D-4E06-A0D5-2EC0FEDC6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" y="2936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graphicFrame>
        <p:nvGraphicFramePr>
          <p:cNvPr id="4115" name="Object 19">
            <a:extLst>
              <a:ext uri="{FF2B5EF4-FFF2-40B4-BE49-F238E27FC236}">
                <a16:creationId xmlns:a16="http://schemas.microsoft.com/office/drawing/2014/main" id="{BE0281DD-35CE-4061-B733-935C898590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22825" y="6057900"/>
          <a:ext cx="10414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1" name="Equation" r:id="rId13" imgW="520474" imgH="253890" progId="Equation.DSMT4">
                  <p:embed/>
                </p:oleObj>
              </mc:Choice>
              <mc:Fallback>
                <p:oleObj name="Equation" r:id="rId13" imgW="520474" imgH="25389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2825" y="6057900"/>
                        <a:ext cx="1041400" cy="500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8" name="Text Box 22">
            <a:extLst>
              <a:ext uri="{FF2B5EF4-FFF2-40B4-BE49-F238E27FC236}">
                <a16:creationId xmlns:a16="http://schemas.microsoft.com/office/drawing/2014/main" id="{22597ACE-D2F9-4FF8-BA0D-94EE2C453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6124575"/>
            <a:ext cx="288766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/>
              <a:t>- структурный множитель</a:t>
            </a:r>
          </a:p>
        </p:txBody>
      </p:sp>
      <p:sp>
        <p:nvSpPr>
          <p:cNvPr id="93203" name="Rectangle 23">
            <a:extLst>
              <a:ext uri="{FF2B5EF4-FFF2-40B4-BE49-F238E27FC236}">
                <a16:creationId xmlns:a16="http://schemas.microsoft.com/office/drawing/2014/main" id="{D186C655-DCAB-400D-9747-EF4B4BD41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" y="2859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graphicFrame>
        <p:nvGraphicFramePr>
          <p:cNvPr id="4120" name="Object 24">
            <a:extLst>
              <a:ext uri="{FF2B5EF4-FFF2-40B4-BE49-F238E27FC236}">
                <a16:creationId xmlns:a16="http://schemas.microsoft.com/office/drawing/2014/main" id="{6435A986-16E7-449A-A0D7-C274DE06D7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8150" y="6089650"/>
          <a:ext cx="98901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2" name="Equation" r:id="rId15" imgW="583947" imgH="253890" progId="Equation.DSMT4">
                  <p:embed/>
                </p:oleObj>
              </mc:Choice>
              <mc:Fallback>
                <p:oleObj name="Equation" r:id="rId15" imgW="583947" imgH="25389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6089650"/>
                        <a:ext cx="989013" cy="436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" name="Text Box 25">
            <a:extLst>
              <a:ext uri="{FF2B5EF4-FFF2-40B4-BE49-F238E27FC236}">
                <a16:creationId xmlns:a16="http://schemas.microsoft.com/office/drawing/2014/main" id="{703A7A95-DCDB-41C6-86E1-8F8FD7F59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225" y="6124575"/>
            <a:ext cx="2819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/>
              <a:t>- структурная амплитуда</a:t>
            </a:r>
          </a:p>
        </p:txBody>
      </p:sp>
      <p:sp>
        <p:nvSpPr>
          <p:cNvPr id="12311" name="Text Box 26">
            <a:extLst>
              <a:ext uri="{FF2B5EF4-FFF2-40B4-BE49-F238E27FC236}">
                <a16:creationId xmlns:a16="http://schemas.microsoft.com/office/drawing/2014/main" id="{5CB5C81D-1F6E-4E97-9822-B87ECFBBA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</a:rPr>
              <a:t>Рассеяние на сложной решетке с базисом</a:t>
            </a:r>
          </a:p>
        </p:txBody>
      </p:sp>
      <p:sp>
        <p:nvSpPr>
          <p:cNvPr id="12312" name="Line 27">
            <a:extLst>
              <a:ext uri="{FF2B5EF4-FFF2-40B4-BE49-F238E27FC236}">
                <a16:creationId xmlns:a16="http://schemas.microsoft.com/office/drawing/2014/main" id="{F38AD180-AEEF-48EA-9858-CF049E961C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775" y="1706563"/>
            <a:ext cx="180022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3" name="Line 28">
            <a:extLst>
              <a:ext uri="{FF2B5EF4-FFF2-40B4-BE49-F238E27FC236}">
                <a16:creationId xmlns:a16="http://schemas.microsoft.com/office/drawing/2014/main" id="{A53557D7-73D7-4892-8F9A-2C16A61CFE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775" y="1851025"/>
            <a:ext cx="1079500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4" name="Line 29">
            <a:extLst>
              <a:ext uri="{FF2B5EF4-FFF2-40B4-BE49-F238E27FC236}">
                <a16:creationId xmlns:a16="http://schemas.microsoft.com/office/drawing/2014/main" id="{62EB8B01-2D58-413C-BFD0-F5A623D347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4213" y="2570163"/>
            <a:ext cx="1512887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4116" name="Object 20">
            <a:extLst>
              <a:ext uri="{FF2B5EF4-FFF2-40B4-BE49-F238E27FC236}">
                <a16:creationId xmlns:a16="http://schemas.microsoft.com/office/drawing/2014/main" id="{5B4F5018-1B48-41CE-B6E3-97C2BD18F1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5100" y="3429000"/>
          <a:ext cx="887095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3" name="Equation" r:id="rId17" imgW="3517900" imgH="469900" progId="Equation.DSMT4">
                  <p:embed/>
                </p:oleObj>
              </mc:Choice>
              <mc:Fallback>
                <p:oleObj name="Equation" r:id="rId17" imgW="3517900" imgH="4699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3429000"/>
                        <a:ext cx="8870950" cy="1184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Овал 1">
            <a:extLst>
              <a:ext uri="{FF2B5EF4-FFF2-40B4-BE49-F238E27FC236}">
                <a16:creationId xmlns:a16="http://schemas.microsoft.com/office/drawing/2014/main" id="{35DC97A9-8063-4669-92C7-B4387564A93B}"/>
              </a:ext>
            </a:extLst>
          </p:cNvPr>
          <p:cNvSpPr/>
          <p:nvPr/>
        </p:nvSpPr>
        <p:spPr>
          <a:xfrm>
            <a:off x="7451725" y="3429000"/>
            <a:ext cx="1584325" cy="11525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2" grpId="0"/>
      <p:bldP spid="12293" grpId="0"/>
      <p:bldP spid="12294" grpId="0"/>
      <p:bldP spid="12295" grpId="0"/>
      <p:bldP spid="4112" grpId="0" animBg="1"/>
      <p:bldP spid="4118" grpId="0" animBg="1"/>
      <p:bldP spid="4121" grpId="0" animBg="1"/>
      <p:bldP spid="123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8FFFB0-A781-4DD3-A375-85CBE5A53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175"/>
            <a:ext cx="9144000" cy="955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РАССЕЯНИЕ НА СЛУЧАЙНОМ СКОПЛЕНИИ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РАССЕИВАЮЩИХ ЦЕНТРОВ </a:t>
            </a:r>
          </a:p>
        </p:txBody>
      </p:sp>
      <p:pic>
        <p:nvPicPr>
          <p:cNvPr id="3" name="Picture 14" descr="1-2-a">
            <a:extLst>
              <a:ext uri="{FF2B5EF4-FFF2-40B4-BE49-F238E27FC236}">
                <a16:creationId xmlns:a16="http://schemas.microsoft.com/office/drawing/2014/main" id="{8563931A-DB0D-4C0C-B429-BE22C052A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3059113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39B3A32-A88D-496A-A184-490C70D03C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5150" y="1493838"/>
          <a:ext cx="1546225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83" name="Equation" r:id="rId4" imgW="901309" imgH="241195" progId="Equation.DSMT4">
                  <p:embed/>
                </p:oleObj>
              </mc:Choice>
              <mc:Fallback>
                <p:oleObj name="Equation" r:id="rId4" imgW="901309" imgH="241195" progId="Equation.DSMT4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5150" y="1493838"/>
                        <a:ext cx="1546225" cy="433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6CB2A48-1A45-42D1-9CD0-99FEF814CB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0913" y="1493838"/>
          <a:ext cx="1728787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84" name="Equation" r:id="rId6" imgW="1143000" imgH="254000" progId="Equation.DSMT4">
                  <p:embed/>
                </p:oleObj>
              </mc:Choice>
              <mc:Fallback>
                <p:oleObj name="Equation" r:id="rId6" imgW="1143000" imgH="254000" progId="Equation.DSMT4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0913" y="1493838"/>
                        <a:ext cx="1728787" cy="433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3">
            <a:extLst>
              <a:ext uri="{FF2B5EF4-FFF2-40B4-BE49-F238E27FC236}">
                <a16:creationId xmlns:a16="http://schemas.microsoft.com/office/drawing/2014/main" id="{FDBF43D1-0DED-4280-807F-6B6DF7BFB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060450"/>
            <a:ext cx="579596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0" i="1"/>
              <a:t>N</a:t>
            </a:r>
            <a:r>
              <a:rPr lang="ru-RU" altLang="ru-RU" sz="1400" b="0"/>
              <a:t> атомов,</a:t>
            </a:r>
            <a:r>
              <a:rPr lang="en-US" altLang="ru-RU" sz="1400" b="0"/>
              <a:t> </a:t>
            </a:r>
            <a:r>
              <a:rPr lang="ru-RU" altLang="ru-RU" sz="1400" b="0"/>
              <a:t>случайным образом распределены в пространстве 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55585673-9B3F-4D7F-84C7-B8E1772699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1588" y="2070100"/>
          <a:ext cx="23082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85" name="Equation" r:id="rId8" imgW="1104900" imgH="241300" progId="Equation.DSMT4">
                  <p:embed/>
                </p:oleObj>
              </mc:Choice>
              <mc:Fallback>
                <p:oleObj name="Equation" r:id="rId8" imgW="1104900" imgH="241300" progId="Equation.DSMT4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1588" y="2070100"/>
                        <a:ext cx="2308225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E8B7A5A-6CF5-47E3-8582-A6E0DC52DFB5}"/>
              </a:ext>
            </a:extLst>
          </p:cNvPr>
          <p:cNvCxnSpPr/>
          <p:nvPr/>
        </p:nvCxnSpPr>
        <p:spPr>
          <a:xfrm>
            <a:off x="3797300" y="2070100"/>
            <a:ext cx="2305050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6DC9FFB-A21D-4225-AF11-241017B89843}"/>
              </a:ext>
            </a:extLst>
          </p:cNvPr>
          <p:cNvCxnSpPr/>
          <p:nvPr/>
        </p:nvCxnSpPr>
        <p:spPr>
          <a:xfrm flipV="1">
            <a:off x="3797300" y="2070100"/>
            <a:ext cx="2305050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6AA30B70-4AE8-41EB-96E4-0D21452457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6313" y="2757488"/>
          <a:ext cx="2630487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86" name="Equation" r:id="rId10" imgW="1371600" imgH="406400" progId="Equation.DSMT4">
                  <p:embed/>
                </p:oleObj>
              </mc:Choice>
              <mc:Fallback>
                <p:oleObj name="Equation" r:id="rId10" imgW="1371600" imgH="406400" progId="Equation.DSMT4">
                  <p:embed/>
                  <p:pic>
                    <p:nvPicPr>
                      <p:cNvPr id="0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3" y="2757488"/>
                        <a:ext cx="2630487" cy="779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Объект 12">
            <a:extLst>
              <a:ext uri="{FF2B5EF4-FFF2-40B4-BE49-F238E27FC236}">
                <a16:creationId xmlns:a16="http://schemas.microsoft.com/office/drawing/2014/main" id="{6D8836E7-18D0-4492-9BE0-9FCB82C430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2625" y="3338513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87" name="Equation" r:id="rId12" imgW="435285" imgH="677109" progId="Equation.DSMT4">
                  <p:embed/>
                </p:oleObj>
              </mc:Choice>
              <mc:Fallback>
                <p:oleObj name="Equation" r:id="rId12" imgW="435285" imgH="677109" progId="Equation.DSMT4">
                  <p:embed/>
                  <p:pic>
                    <p:nvPicPr>
                      <p:cNvPr id="0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25" y="3338513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EC54F276-29BB-4D98-9177-262A73C57D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02000" y="3654425"/>
          <a:ext cx="55530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88" name="Equation" r:id="rId14" imgW="3200400" imgH="482600" progId="Equation.DSMT4">
                  <p:embed/>
                </p:oleObj>
              </mc:Choice>
              <mc:Fallback>
                <p:oleObj name="Equation" r:id="rId14" imgW="3200400" imgH="482600" progId="Equation.DSMT4">
                  <p:embed/>
                  <p:pic>
                    <p:nvPicPr>
                      <p:cNvPr id="0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0" y="3654425"/>
                        <a:ext cx="5553075" cy="838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EAAED1B4-1598-456A-9314-F9309C81DB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51475" y="4656138"/>
          <a:ext cx="108426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89" name="Equation" r:id="rId16" imgW="685800" imgH="241300" progId="Equation.DSMT4">
                  <p:embed/>
                </p:oleObj>
              </mc:Choice>
              <mc:Fallback>
                <p:oleObj name="Equation" r:id="rId16" imgW="685800" imgH="241300" progId="Equation.DSMT4">
                  <p:embed/>
                  <p:pic>
                    <p:nvPicPr>
                      <p:cNvPr id="0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1475" y="4656138"/>
                        <a:ext cx="1084263" cy="377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92F1F2D9-4F53-49A0-AA17-D88B96323F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9688" y="2070100"/>
          <a:ext cx="13335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90" name="Equation" r:id="rId18" imgW="469696" imgH="177723" progId="Equation.DSMT4">
                  <p:embed/>
                </p:oleObj>
              </mc:Choice>
              <mc:Fallback>
                <p:oleObj name="Equation" r:id="rId18" imgW="469696" imgH="177723" progId="Equation.DSMT4">
                  <p:embed/>
                  <p:pic>
                    <p:nvPicPr>
                      <p:cNvPr id="0" name="Объект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688" y="2070100"/>
                        <a:ext cx="1333500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025199A4-6A90-4B38-82C8-571DF8837B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5500" y="5265738"/>
          <a:ext cx="5400675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91" name="Equation" r:id="rId20" imgW="2514600" imgH="482600" progId="Equation.DSMT4">
                  <p:embed/>
                </p:oleObj>
              </mc:Choice>
              <mc:Fallback>
                <p:oleObj name="Equation" r:id="rId20" imgW="2514600" imgH="482600" progId="Equation.DSMT4">
                  <p:embed/>
                  <p:pic>
                    <p:nvPicPr>
                      <p:cNvPr id="0" name="Объект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5265738"/>
                        <a:ext cx="5400675" cy="1036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0B98E8F9-D776-40B9-BEA7-269D332D1B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713" y="188913"/>
          <a:ext cx="5400675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08" name="Equation" r:id="rId3" imgW="2514600" imgH="482600" progId="Equation.DSMT4">
                  <p:embed/>
                </p:oleObj>
              </mc:Choice>
              <mc:Fallback>
                <p:oleObj name="Equation" r:id="rId3" imgW="2514600" imgH="482600" progId="Equation.DSMT4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88913"/>
                        <a:ext cx="5400675" cy="1036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A52EC4E8-9B4E-4AC9-A4A8-DC2CAB9CFB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1773238"/>
          <a:ext cx="3795713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09" name="Equation" r:id="rId5" imgW="1663700" imgH="444500" progId="Equation.DSMT4">
                  <p:embed/>
                </p:oleObj>
              </mc:Choice>
              <mc:Fallback>
                <p:oleObj name="Equation" r:id="rId5" imgW="1663700" imgH="444500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773238"/>
                        <a:ext cx="3795713" cy="10144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1">
            <a:extLst>
              <a:ext uri="{FF2B5EF4-FFF2-40B4-BE49-F238E27FC236}">
                <a16:creationId xmlns:a16="http://schemas.microsoft.com/office/drawing/2014/main" id="{28A85A84-C85F-4952-A06E-5D7C0E31FD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068638"/>
          <a:ext cx="11811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10" name="Equation" r:id="rId7" imgW="444307" imgH="241195" progId="Equation.DSMT4">
                  <p:embed/>
                </p:oleObj>
              </mc:Choice>
              <mc:Fallback>
                <p:oleObj name="Equation" r:id="rId7" imgW="444307" imgH="241195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68638"/>
                        <a:ext cx="1181100" cy="831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2">
            <a:extLst>
              <a:ext uri="{FF2B5EF4-FFF2-40B4-BE49-F238E27FC236}">
                <a16:creationId xmlns:a16="http://schemas.microsoft.com/office/drawing/2014/main" id="{1E3DC32A-67BE-477C-805E-475134083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068638"/>
            <a:ext cx="795655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0"/>
              <a:t>-  </a:t>
            </a:r>
            <a:r>
              <a:rPr lang="ru-RU" altLang="ru-RU" sz="2400" b="0"/>
              <a:t>вероятность распределения значений вектора </a:t>
            </a:r>
            <a:r>
              <a:rPr lang="en-US" altLang="ru-RU" sz="2400" b="0"/>
              <a:t>  </a:t>
            </a:r>
            <a:r>
              <a:rPr lang="en-US" altLang="ru-RU" sz="2400" b="0" i="1"/>
              <a:t>r</a:t>
            </a:r>
            <a:r>
              <a:rPr lang="en-US" altLang="ru-RU" sz="2400" b="0" i="1" baseline="-25000"/>
              <a:t>jj’</a:t>
            </a:r>
            <a:r>
              <a:rPr lang="en-US" altLang="ru-RU" sz="2400" b="0" i="1"/>
              <a:t>       </a:t>
            </a:r>
            <a:r>
              <a:rPr lang="ru-RU" altLang="ru-RU" sz="2400" b="0"/>
              <a:t>т.е. функция распределения межатомных расстояний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BA198-A741-4016-BE54-07CDB67BD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4200"/>
            <a:ext cx="91440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0">
                <a:solidFill>
                  <a:srgbClr val="3333FF"/>
                </a:solidFill>
              </a:rPr>
              <a:t>Изучая картину рассеяния на случайном распределении рассеивающих центров можно определить функцию вероятности распределения межатомных расстояний </a:t>
            </a:r>
            <a:r>
              <a:rPr lang="en-US" altLang="ru-RU" sz="2800" b="0" i="1">
                <a:solidFill>
                  <a:srgbClr val="3333FF"/>
                </a:solidFill>
              </a:rPr>
              <a:t>W(r</a:t>
            </a:r>
            <a:r>
              <a:rPr lang="en-US" altLang="ru-RU" sz="2800" b="0" i="1" baseline="-25000">
                <a:solidFill>
                  <a:srgbClr val="3333FF"/>
                </a:solidFill>
              </a:rPr>
              <a:t>jj’</a:t>
            </a:r>
            <a:r>
              <a:rPr lang="en-US" altLang="ru-RU" sz="2800" b="0" i="1">
                <a:solidFill>
                  <a:srgbClr val="3333FF"/>
                </a:solidFill>
              </a:rPr>
              <a:t>)</a:t>
            </a:r>
            <a:r>
              <a:rPr lang="ru-RU" altLang="ru-RU" sz="2800" b="0" i="1">
                <a:solidFill>
                  <a:srgbClr val="3333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4">
            <a:extLst>
              <a:ext uri="{FF2B5EF4-FFF2-40B4-BE49-F238E27FC236}">
                <a16:creationId xmlns:a16="http://schemas.microsoft.com/office/drawing/2014/main" id="{78EB213A-7DF4-4EC2-A61B-FD20F44F7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</a:rPr>
              <a:t>ВЛИЯНИЕ ТЕМПЕРАТУРЫ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</a:rPr>
              <a:t>НА АМПЛИТУДУ РАССЕЯНИЯ </a:t>
            </a:r>
          </a:p>
        </p:txBody>
      </p:sp>
      <p:pic>
        <p:nvPicPr>
          <p:cNvPr id="7173" name="Picture 5" descr="Resh">
            <a:extLst>
              <a:ext uri="{FF2B5EF4-FFF2-40B4-BE49-F238E27FC236}">
                <a16:creationId xmlns:a16="http://schemas.microsoft.com/office/drawing/2014/main" id="{0AC85C8A-82F9-42E5-AB07-CC12EA04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87450"/>
            <a:ext cx="17907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Line 6">
            <a:extLst>
              <a:ext uri="{FF2B5EF4-FFF2-40B4-BE49-F238E27FC236}">
                <a16:creationId xmlns:a16="http://schemas.microsoft.com/office/drawing/2014/main" id="{64F27FC4-0161-46C4-9CE7-8F153B53FA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7450" y="183515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5E23B65D-D186-4B77-9829-2CEF3F002F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58888" y="15462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6" name="Line 8">
            <a:extLst>
              <a:ext uri="{FF2B5EF4-FFF2-40B4-BE49-F238E27FC236}">
                <a16:creationId xmlns:a16="http://schemas.microsoft.com/office/drawing/2014/main" id="{6604A0B0-FD1C-4F6A-84E6-6D67EFA37C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17621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4EA2EE4F-9991-43A5-86D4-B2D94EFCFF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550" y="183515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178" name="Picture 10" descr="Рисунок1">
            <a:extLst>
              <a:ext uri="{FF2B5EF4-FFF2-40B4-BE49-F238E27FC236}">
                <a16:creationId xmlns:a16="http://schemas.microsoft.com/office/drawing/2014/main" id="{2C89D4C6-C57C-4A4A-886F-B194BF8B5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1290638"/>
            <a:ext cx="2162175" cy="676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Рисунок3">
            <a:extLst>
              <a:ext uri="{FF2B5EF4-FFF2-40B4-BE49-F238E27FC236}">
                <a16:creationId xmlns:a16="http://schemas.microsoft.com/office/drawing/2014/main" id="{38D8D944-FB74-4D2A-8AC8-D96BAEE12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060575"/>
            <a:ext cx="2808288" cy="828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Rectangle 16">
            <a:extLst>
              <a:ext uri="{FF2B5EF4-FFF2-40B4-BE49-F238E27FC236}">
                <a16:creationId xmlns:a16="http://schemas.microsoft.com/office/drawing/2014/main" id="{08EDB444-6812-4E0A-A895-6D40AA05A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97291" name="Rectangle 17">
            <a:extLst>
              <a:ext uri="{FF2B5EF4-FFF2-40B4-BE49-F238E27FC236}">
                <a16:creationId xmlns:a16="http://schemas.microsoft.com/office/drawing/2014/main" id="{A0258BB7-9168-4900-8BA6-DA0D834FF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7193" name="Text Box 25">
            <a:extLst>
              <a:ext uri="{FF2B5EF4-FFF2-40B4-BE49-F238E27FC236}">
                <a16:creationId xmlns:a16="http://schemas.microsoft.com/office/drawing/2014/main" id="{BFC7E384-D39F-41DA-BDDD-1666D28E9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916113"/>
            <a:ext cx="311626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1200" b="0"/>
              <a:t>Колебания всех атомов изотропны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1200" b="0"/>
              <a:t>Колебания всех атомов независимы</a:t>
            </a:r>
          </a:p>
        </p:txBody>
      </p:sp>
      <p:pic>
        <p:nvPicPr>
          <p:cNvPr id="19" name="Picture 6" descr="Рисунок10">
            <a:extLst>
              <a:ext uri="{FF2B5EF4-FFF2-40B4-BE49-F238E27FC236}">
                <a16:creationId xmlns:a16="http://schemas.microsoft.com/office/drawing/2014/main" id="{8AA17B3E-2EF3-4160-BA44-AEBD9F76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3232150"/>
            <a:ext cx="6191250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Рисунок11">
            <a:extLst>
              <a:ext uri="{FF2B5EF4-FFF2-40B4-BE49-F238E27FC236}">
                <a16:creationId xmlns:a16="http://schemas.microsoft.com/office/drawing/2014/main" id="{616CB2B6-A9BD-4697-AB23-7BF5FB2D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5638800"/>
            <a:ext cx="3095625" cy="1114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1">
            <a:extLst>
              <a:ext uri="{FF2B5EF4-FFF2-40B4-BE49-F238E27FC236}">
                <a16:creationId xmlns:a16="http://schemas.microsoft.com/office/drawing/2014/main" id="{EA6C57CB-5FA1-40E7-B790-26C9B6C41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5976938"/>
            <a:ext cx="28130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/>
              <a:t>- Фактор Дебая-Валлера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3" grpId="0" animBg="1"/>
      <p:bldP spid="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Untitled-1">
            <a:extLst>
              <a:ext uri="{FF2B5EF4-FFF2-40B4-BE49-F238E27FC236}">
                <a16:creationId xmlns:a16="http://schemas.microsoft.com/office/drawing/2014/main" id="{BAC84B3E-4F11-4647-BFDC-139B3B41E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6408738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7">
            <a:extLst>
              <a:ext uri="{FF2B5EF4-FFF2-40B4-BE49-F238E27FC236}">
                <a16:creationId xmlns:a16="http://schemas.microsoft.com/office/drawing/2014/main" id="{17CA158E-200A-4FC0-8CC4-070DD8BB7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652963"/>
            <a:ext cx="8012112" cy="2006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3333FF"/>
                </a:solidFill>
                <a:cs typeface="Arial" panose="020B0604020202020204" pitchFamily="34" charset="0"/>
              </a:rPr>
              <a:t>На рисунке показаны анизатропные колебательные движения атомов внутри молекул дигидроцитрата натрия. Анизатропные движения атомов описывается тепловыми эллипсоидами. Представлен фрагмент элементарной ячейки кристалла состоящий из двух молекул дигидроцитрата и двух ионов натрия сгруппированных около центра симметрии, а также два атома кислорода (О5 и О2). Жирными линиями показаны ковалентные связи, тонкими – отмечены координационные связи атомов кислорода с ионами натрия. Три числа около эллипсоидов соответствуют среднеквадратичным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solidFill>
                <a:srgbClr val="3333FF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3333FF"/>
                </a:solidFill>
                <a:cs typeface="Arial" panose="020B0604020202020204" pitchFamily="34" charset="0"/>
              </a:rPr>
              <a:t>смещениям атомов (   ) вдоль трех осей эллипсоида.</a:t>
            </a:r>
            <a:r>
              <a:rPr lang="ru-RU" altLang="ru-RU" sz="1400"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99332" name="Object 8">
            <a:extLst>
              <a:ext uri="{FF2B5EF4-FFF2-40B4-BE49-F238E27FC236}">
                <a16:creationId xmlns:a16="http://schemas.microsoft.com/office/drawing/2014/main" id="{5BB81C05-A2E8-4ED5-BE66-E5DCF6D18B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5875" y="6237288"/>
          <a:ext cx="223838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8" name="Equation" r:id="rId4" imgW="164885" imgH="266353" progId="Equation.DSMT4">
                  <p:embed/>
                </p:oleObj>
              </mc:Choice>
              <mc:Fallback>
                <p:oleObj name="Equation" r:id="rId4" imgW="164885" imgH="266353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6237288"/>
                        <a:ext cx="223838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4">
            <a:extLst>
              <a:ext uri="{FF2B5EF4-FFF2-40B4-BE49-F238E27FC236}">
                <a16:creationId xmlns:a16="http://schemas.microsoft.com/office/drawing/2014/main" id="{51A1620E-1DA7-485A-B4D1-12CA94B0A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90713"/>
            <a:ext cx="9144000" cy="3046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3333FF"/>
                </a:solidFill>
                <a:cs typeface="Arial" panose="020B0604020202020204" pitchFamily="34" charset="0"/>
              </a:rPr>
              <a:t>ОСНОВНЫЕ ЭТАПЫ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3333FF"/>
                </a:solidFill>
                <a:cs typeface="Arial" panose="020B0604020202020204" pitchFamily="34" charset="0"/>
              </a:rPr>
              <a:t>КЛАССИЧЕСКОГО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3333FF"/>
                </a:solidFill>
                <a:cs typeface="Arial" panose="020B0604020202020204" pitchFamily="34" charset="0"/>
              </a:rPr>
              <a:t>РЕНТГЕНОСТРУКТУРНОГО АНАЛИЗА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Laue-1">
            <a:extLst>
              <a:ext uri="{FF2B5EF4-FFF2-40B4-BE49-F238E27FC236}">
                <a16:creationId xmlns:a16="http://schemas.microsoft.com/office/drawing/2014/main" id="{3C9CF27D-B53B-4657-9561-F1FD5872E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467995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f1">
            <a:extLst>
              <a:ext uri="{FF2B5EF4-FFF2-40B4-BE49-F238E27FC236}">
                <a16:creationId xmlns:a16="http://schemas.microsoft.com/office/drawing/2014/main" id="{50DF4482-6BA5-47D0-ABB8-87B0AD79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3290888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>
            <a:extLst>
              <a:ext uri="{FF2B5EF4-FFF2-40B4-BE49-F238E27FC236}">
                <a16:creationId xmlns:a16="http://schemas.microsoft.com/office/drawing/2014/main" id="{5EA30325-0221-486F-9313-E1E05F581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0"/>
            <a:ext cx="913765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3333FF"/>
                </a:solidFill>
                <a:cs typeface="Arial" panose="020B0604020202020204" pitchFamily="34" charset="0"/>
              </a:rPr>
              <a:t>Метод Лауэ </a:t>
            </a:r>
          </a:p>
        </p:txBody>
      </p:sp>
      <p:graphicFrame>
        <p:nvGraphicFramePr>
          <p:cNvPr id="20487" name="Object 7">
            <a:extLst>
              <a:ext uri="{FF2B5EF4-FFF2-40B4-BE49-F238E27FC236}">
                <a16:creationId xmlns:a16="http://schemas.microsoft.com/office/drawing/2014/main" id="{B8D89552-45AD-4658-9566-DC39561013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5600" y="4005263"/>
          <a:ext cx="2736850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9" name="Equation" r:id="rId5" imgW="901309" imgH="393529" progId="Equation.DSMT4">
                  <p:embed/>
                </p:oleObj>
              </mc:Choice>
              <mc:Fallback>
                <p:oleObj name="Equation" r:id="rId5" imgW="901309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005263"/>
                        <a:ext cx="2736850" cy="1195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8">
            <a:extLst>
              <a:ext uri="{FF2B5EF4-FFF2-40B4-BE49-F238E27FC236}">
                <a16:creationId xmlns:a16="http://schemas.microsoft.com/office/drawing/2014/main" id="{83231E90-8628-4A23-A21E-4DBB933F3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5600" y="5445125"/>
          <a:ext cx="2736850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0" name="Equation" r:id="rId7" imgW="736600" imgH="228600" progId="Equation.DSMT4">
                  <p:embed/>
                </p:oleObj>
              </mc:Choice>
              <mc:Fallback>
                <p:oleObj name="Equation" r:id="rId7" imgW="7366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445125"/>
                        <a:ext cx="2736850" cy="849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>
            <a:extLst>
              <a:ext uri="{FF2B5EF4-FFF2-40B4-BE49-F238E27FC236}">
                <a16:creationId xmlns:a16="http://schemas.microsoft.com/office/drawing/2014/main" id="{5BBB6BA3-A060-4D2E-83E8-2E0BE6DAE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19050"/>
            <a:ext cx="9144001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  <a:cs typeface="Arial" panose="020B0604020202020204" pitchFamily="34" charset="0"/>
              </a:rPr>
              <a:t>Геометрия формирования Лауэграммы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  <a:cs typeface="Arial" panose="020B0604020202020204" pitchFamily="34" charset="0"/>
              </a:rPr>
              <a:t>в обратном пространстве</a:t>
            </a:r>
          </a:p>
        </p:txBody>
      </p:sp>
      <p:pic>
        <p:nvPicPr>
          <p:cNvPr id="16391" name="Picture 7" descr="LaueModel-2">
            <a:extLst>
              <a:ext uri="{FF2B5EF4-FFF2-40B4-BE49-F238E27FC236}">
                <a16:creationId xmlns:a16="http://schemas.microsoft.com/office/drawing/2014/main" id="{FD04B269-9CDC-4DDB-AED9-7E4A04A6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5040313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CuKa">
            <a:extLst>
              <a:ext uri="{FF2B5EF4-FFF2-40B4-BE49-F238E27FC236}">
                <a16:creationId xmlns:a16="http://schemas.microsoft.com/office/drawing/2014/main" id="{EDB28727-F883-4307-9123-F2AAF3E4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205038"/>
            <a:ext cx="334803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Line 11">
            <a:extLst>
              <a:ext uri="{FF2B5EF4-FFF2-40B4-BE49-F238E27FC236}">
                <a16:creationId xmlns:a16="http://schemas.microsoft.com/office/drawing/2014/main" id="{3828DC87-15D1-48DB-B273-1B2532BC49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27763" y="2565400"/>
            <a:ext cx="0" cy="1800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4" name="Line 12">
            <a:extLst>
              <a:ext uri="{FF2B5EF4-FFF2-40B4-BE49-F238E27FC236}">
                <a16:creationId xmlns:a16="http://schemas.microsoft.com/office/drawing/2014/main" id="{0767E035-9362-4A2F-A799-827FCF4003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72450" y="2997200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5" name="Text Box 13">
            <a:extLst>
              <a:ext uri="{FF2B5EF4-FFF2-40B4-BE49-F238E27FC236}">
                <a16:creationId xmlns:a16="http://schemas.microsoft.com/office/drawing/2014/main" id="{8D390BB8-CD85-41BA-B6BE-641F7C2CE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3068638"/>
            <a:ext cx="393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ru-RU" sz="1800" b="0" baseline="-25000">
                <a:cs typeface="Arial" panose="020B0604020202020204" pitchFamily="34" charset="0"/>
              </a:rPr>
              <a:t>1</a:t>
            </a:r>
            <a:endParaRPr lang="ru-RU" altLang="ru-RU" sz="1800" b="0" baseline="-25000">
              <a:cs typeface="Arial" panose="020B0604020202020204" pitchFamily="34" charset="0"/>
            </a:endParaRPr>
          </a:p>
        </p:txBody>
      </p:sp>
      <p:sp>
        <p:nvSpPr>
          <p:cNvPr id="7176" name="Text Box 14">
            <a:extLst>
              <a:ext uri="{FF2B5EF4-FFF2-40B4-BE49-F238E27FC236}">
                <a16:creationId xmlns:a16="http://schemas.microsoft.com/office/drawing/2014/main" id="{B077286D-88B8-4083-B2A7-CC5350094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492375"/>
            <a:ext cx="393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ru-RU" sz="1800" b="0" baseline="-25000">
                <a:cs typeface="Arial" panose="020B0604020202020204" pitchFamily="34" charset="0"/>
              </a:rPr>
              <a:t>2</a:t>
            </a:r>
            <a:endParaRPr lang="ru-RU" altLang="ru-RU" sz="1800" b="0" baseline="-25000">
              <a:cs typeface="Arial" panose="020B0604020202020204" pitchFamily="34" charset="0"/>
            </a:endParaRPr>
          </a:p>
        </p:txBody>
      </p:sp>
      <p:sp>
        <p:nvSpPr>
          <p:cNvPr id="16399" name="Text Box 15">
            <a:extLst>
              <a:ext uri="{FF2B5EF4-FFF2-40B4-BE49-F238E27FC236}">
                <a16:creationId xmlns:a16="http://schemas.microsoft.com/office/drawing/2014/main" id="{5DAF3BB9-97D6-4941-8AA0-69E1EB738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5440363"/>
            <a:ext cx="966787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R</a:t>
            </a:r>
            <a:r>
              <a:rPr lang="en-US" altLang="ru-RU" sz="1800" baseline="-25000">
                <a:solidFill>
                  <a:srgbClr val="3333FF"/>
                </a:solidFill>
                <a:cs typeface="Arial" panose="020B0604020202020204" pitchFamily="34" charset="0"/>
              </a:rPr>
              <a:t>1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=1/</a:t>
            </a:r>
            <a:r>
              <a:rPr lang="en-US" altLang="ru-RU" sz="1800">
                <a:solidFill>
                  <a:srgbClr val="3333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ru-RU" sz="1800" baseline="-25000">
                <a:solidFill>
                  <a:srgbClr val="3333FF"/>
                </a:solidFill>
                <a:cs typeface="Arial" panose="020B0604020202020204" pitchFamily="34" charset="0"/>
              </a:rPr>
              <a:t>1</a:t>
            </a:r>
            <a:endParaRPr lang="ru-RU" altLang="ru-RU" sz="1800" baseline="-25000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sp>
        <p:nvSpPr>
          <p:cNvPr id="16400" name="Text Box 16">
            <a:extLst>
              <a:ext uri="{FF2B5EF4-FFF2-40B4-BE49-F238E27FC236}">
                <a16:creationId xmlns:a16="http://schemas.microsoft.com/office/drawing/2014/main" id="{4528181F-6026-4B0E-BB1D-C9C05EB7B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434013"/>
            <a:ext cx="9667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0000"/>
                </a:solidFill>
                <a:cs typeface="Arial" panose="020B0604020202020204" pitchFamily="34" charset="0"/>
              </a:rPr>
              <a:t>R</a:t>
            </a:r>
            <a:r>
              <a:rPr lang="en-US" altLang="ru-RU" sz="1800" baseline="-250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US" altLang="ru-RU" sz="1800">
                <a:solidFill>
                  <a:srgbClr val="FF0000"/>
                </a:solidFill>
                <a:cs typeface="Arial" panose="020B0604020202020204" pitchFamily="34" charset="0"/>
              </a:rPr>
              <a:t>=1/</a:t>
            </a:r>
            <a:r>
              <a:rPr lang="en-US" altLang="ru-RU" sz="180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ru-RU" sz="1800" baseline="-250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endParaRPr lang="ru-RU" altLang="ru-RU" sz="1800" baseline="-25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EDEEC909-6933-4EA0-AE17-C3C7EB301893}"/>
              </a:ext>
            </a:extLst>
          </p:cNvPr>
          <p:cNvCxnSpPr/>
          <p:nvPr/>
        </p:nvCxnSpPr>
        <p:spPr>
          <a:xfrm flipH="1" flipV="1">
            <a:off x="2663825" y="4076700"/>
            <a:ext cx="107950" cy="12969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0F88FEDB-47EC-4045-B9B6-46E162603AAA}"/>
              </a:ext>
            </a:extLst>
          </p:cNvPr>
          <p:cNvCxnSpPr/>
          <p:nvPr/>
        </p:nvCxnSpPr>
        <p:spPr>
          <a:xfrm flipH="1" flipV="1">
            <a:off x="1258888" y="4365625"/>
            <a:ext cx="144462" cy="10080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7175" grpId="0"/>
      <p:bldP spid="7176" grpId="0"/>
      <p:bldP spid="16399" grpId="0" animBg="1"/>
      <p:bldP spid="1640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Axis Zone-1">
            <a:extLst>
              <a:ext uri="{FF2B5EF4-FFF2-40B4-BE49-F238E27FC236}">
                <a16:creationId xmlns:a16="http://schemas.microsoft.com/office/drawing/2014/main" id="{C876C585-73E2-4508-B25A-B95C6F85B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283845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B561A224-FA00-4E92-8740-8EEF1BC37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  <a:cs typeface="Arial" panose="020B0604020202020204" pitchFamily="34" charset="0"/>
              </a:rPr>
              <a:t>Кристаллографическая зона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8707D3BA-4103-422B-9F22-3A16CB0DE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981075"/>
            <a:ext cx="5688013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Кристаллографической зоной или поясом, называется совокупность граней кристалла, параллельных одному направлению -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- оси зоны.</a:t>
            </a:r>
          </a:p>
        </p:txBody>
      </p:sp>
      <p:graphicFrame>
        <p:nvGraphicFramePr>
          <p:cNvPr id="17415" name="Object 7">
            <a:extLst>
              <a:ext uri="{FF2B5EF4-FFF2-40B4-BE49-F238E27FC236}">
                <a16:creationId xmlns:a16="http://schemas.microsoft.com/office/drawing/2014/main" id="{DC26B658-CB1E-420B-BE47-781595C0B3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913" y="5013325"/>
          <a:ext cx="96837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76" name="Equation" r:id="rId4" imgW="355292" imgH="253780" progId="Equation.DSMT4">
                  <p:embed/>
                </p:oleObj>
              </mc:Choice>
              <mc:Fallback>
                <p:oleObj name="Equation" r:id="rId4" imgW="355292" imgH="2537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5013325"/>
                        <a:ext cx="968375" cy="690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8">
            <a:extLst>
              <a:ext uri="{FF2B5EF4-FFF2-40B4-BE49-F238E27FC236}">
                <a16:creationId xmlns:a16="http://schemas.microsoft.com/office/drawing/2014/main" id="{7F700EEC-9DB3-4CEF-836B-15C6406106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0338" y="5084763"/>
          <a:ext cx="129540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77" name="Equation" r:id="rId6" imgW="634725" imgH="279279" progId="Equation.DSMT4">
                  <p:embed/>
                </p:oleObj>
              </mc:Choice>
              <mc:Fallback>
                <p:oleObj name="Equation" r:id="rId6" imgW="634725" imgH="279279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5084763"/>
                        <a:ext cx="1295400" cy="5699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7" name="Object 9">
            <a:extLst>
              <a:ext uri="{FF2B5EF4-FFF2-40B4-BE49-F238E27FC236}">
                <a16:creationId xmlns:a16="http://schemas.microsoft.com/office/drawing/2014/main" id="{E17E2711-2FE4-4468-89A7-01AD9E76AF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5013325"/>
          <a:ext cx="29527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78" name="Equation" r:id="rId8" imgW="1168400" imgH="228600" progId="Equation.DSMT4">
                  <p:embed/>
                </p:oleObj>
              </mc:Choice>
              <mc:Fallback>
                <p:oleObj name="Equation" r:id="rId8" imgW="116840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013325"/>
                        <a:ext cx="2952750" cy="577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133F4E5-C684-4B04-AF7B-7555F91D5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92375"/>
            <a:ext cx="5688013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cs typeface="Arial" panose="020B0604020202020204" pitchFamily="34" charset="0"/>
              </a:rPr>
              <a:t>Для того чтобы какая-либо плоскость принадлежала к зоне необходимо чтобы эта плоскость была параллельна оси зоны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DFF9AE-4FF5-4A8B-A3F2-B9ED2E07C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3573463"/>
            <a:ext cx="5616575" cy="1322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  <a:cs typeface="Arial" panose="020B0604020202020204" pitchFamily="34" charset="0"/>
              </a:rPr>
              <a:t>Проведем ось зоны </a:t>
            </a:r>
            <a:r>
              <a:rPr lang="en-US" altLang="ru-RU" sz="1600">
                <a:solidFill>
                  <a:srgbClr val="3333FF"/>
                </a:solidFill>
                <a:cs typeface="Arial" panose="020B0604020202020204" pitchFamily="34" charset="0"/>
              </a:rPr>
              <a:t> [m*n*p*] </a:t>
            </a:r>
            <a:r>
              <a:rPr lang="ru-RU" altLang="ru-RU" sz="1600">
                <a:solidFill>
                  <a:srgbClr val="3333FF"/>
                </a:solidFill>
                <a:cs typeface="Arial" panose="020B0604020202020204" pitchFamily="34" charset="0"/>
              </a:rPr>
              <a:t>через начало системы координат. Уравнение плоскости проходящей через начало координат будет </a:t>
            </a:r>
            <a:r>
              <a:rPr lang="en-US" altLang="ru-RU" sz="1600">
                <a:solidFill>
                  <a:srgbClr val="3333FF"/>
                </a:solidFill>
                <a:cs typeface="Arial" panose="020B0604020202020204" pitchFamily="34" charset="0"/>
              </a:rPr>
              <a:t>hm+kn+lp=0</a:t>
            </a:r>
            <a:r>
              <a:rPr lang="ru-RU" altLang="ru-RU" sz="1600">
                <a:solidFill>
                  <a:srgbClr val="3333FF"/>
                </a:solidFill>
                <a:cs typeface="Arial" panose="020B0604020202020204" pitchFamily="34" charset="0"/>
              </a:rPr>
              <a:t>. Так как ось зоны всеми точками должна лежать в этой плоскости ее уравнение примет вид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187ABE-F26C-4F54-9300-7DF2BD726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165850"/>
            <a:ext cx="79629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cs typeface="Arial" panose="020B0604020202020204" pitchFamily="34" charset="0"/>
              </a:rPr>
              <a:t>Уравнение написанное выше носит название условия зональности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9" grpId="0" animBg="1"/>
      <p:bldP spid="10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912179BF-9C93-47FA-9C93-0C7044E674FC}"/>
              </a:ext>
            </a:extLst>
          </p:cNvPr>
          <p:cNvSpPr/>
          <p:nvPr/>
        </p:nvSpPr>
        <p:spPr>
          <a:xfrm>
            <a:off x="344488" y="2081213"/>
            <a:ext cx="2376487" cy="2376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7651" name="TextBox 2">
            <a:extLst>
              <a:ext uri="{FF2B5EF4-FFF2-40B4-BE49-F238E27FC236}">
                <a16:creationId xmlns:a16="http://schemas.microsoft.com/office/drawing/2014/main" id="{B28FAC80-1972-43D2-ABA1-DD011896A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084513"/>
            <a:ext cx="898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/>
              <a:t>f(x,y,z)</a:t>
            </a:r>
            <a:endParaRPr lang="ru-RU" altLang="ru-RU" sz="1800" i="1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A92C07A-860F-4F9A-8B95-FBAC23672C08}"/>
              </a:ext>
            </a:extLst>
          </p:cNvPr>
          <p:cNvSpPr/>
          <p:nvPr/>
        </p:nvSpPr>
        <p:spPr>
          <a:xfrm>
            <a:off x="5776913" y="1858963"/>
            <a:ext cx="2879725" cy="28209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4357692E-8AAC-4005-AB8D-F4ADE2A37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2992438"/>
            <a:ext cx="1039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3333FF"/>
                </a:solidFill>
              </a:rPr>
              <a:t>F(u,v,w)</a:t>
            </a:r>
            <a:endParaRPr lang="ru-RU" altLang="ru-RU" sz="1800" i="1">
              <a:solidFill>
                <a:srgbClr val="3333FF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9465100-A19E-45DC-B3B5-6D675902BA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229225"/>
          <a:ext cx="9105900" cy="137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" name="Equation" r:id="rId3" imgW="3581400" imgH="546100" progId="Equation.DSMT4">
                  <p:embed/>
                </p:oleObj>
              </mc:Choice>
              <mc:Fallback>
                <p:oleObj name="Equation" r:id="rId3" imgW="3581400" imgH="546100" progId="Equation.DSMT4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229225"/>
                        <a:ext cx="9105900" cy="13795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трелка вправо 6">
            <a:extLst>
              <a:ext uri="{FF2B5EF4-FFF2-40B4-BE49-F238E27FC236}">
                <a16:creationId xmlns:a16="http://schemas.microsoft.com/office/drawing/2014/main" id="{7C5BCAFB-6508-4594-8B5C-16538BE7A03E}"/>
              </a:ext>
            </a:extLst>
          </p:cNvPr>
          <p:cNvSpPr/>
          <p:nvPr/>
        </p:nvSpPr>
        <p:spPr>
          <a:xfrm>
            <a:off x="3243263" y="2905125"/>
            <a:ext cx="1871662" cy="482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6C8BEF0-2DFF-4E4A-9B07-A354091AB55A}"/>
              </a:ext>
            </a:extLst>
          </p:cNvPr>
          <p:cNvCxnSpPr/>
          <p:nvPr/>
        </p:nvCxnSpPr>
        <p:spPr>
          <a:xfrm>
            <a:off x="3859213" y="3362325"/>
            <a:ext cx="641350" cy="17954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7" name="TextBox 9">
            <a:extLst>
              <a:ext uri="{FF2B5EF4-FFF2-40B4-BE49-F238E27FC236}">
                <a16:creationId xmlns:a16="http://schemas.microsoft.com/office/drawing/2014/main" id="{492ACC28-4718-4431-87CC-901A2A919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1095375"/>
            <a:ext cx="29733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Прямое пространство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/>
              <a:t>объект</a:t>
            </a:r>
          </a:p>
        </p:txBody>
      </p:sp>
      <p:sp>
        <p:nvSpPr>
          <p:cNvPr id="27658" name="TextBox 10">
            <a:extLst>
              <a:ext uri="{FF2B5EF4-FFF2-40B4-BE49-F238E27FC236}">
                <a16:creationId xmlns:a16="http://schemas.microsoft.com/office/drawing/2014/main" id="{60BC9317-7265-4A8A-AF25-8A8D97D8E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13" y="1095375"/>
            <a:ext cx="321151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Обратное пространство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3333FF"/>
                </a:solidFill>
              </a:rPr>
              <a:t>дифракционная картина</a:t>
            </a:r>
          </a:p>
        </p:txBody>
      </p:sp>
      <p:sp>
        <p:nvSpPr>
          <p:cNvPr id="27659" name="TextBox 11">
            <a:extLst>
              <a:ext uri="{FF2B5EF4-FFF2-40B4-BE49-F238E27FC236}">
                <a16:creationId xmlns:a16="http://schemas.microsoft.com/office/drawing/2014/main" id="{D954F722-DE0D-4D2D-9B6A-8A217154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</a:rPr>
              <a:t>Связь прямого и обратного пространства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651" grpId="0"/>
      <p:bldP spid="4" grpId="0" animBg="1"/>
      <p:bldP spid="27653" grpId="0"/>
      <p:bldP spid="7" grpId="0" animBg="1"/>
      <p:bldP spid="27657" grpId="0" animBg="1"/>
      <p:bldP spid="27658" grpId="0" animBg="1"/>
      <p:bldP spid="2765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Зональная кривая-1">
            <a:extLst>
              <a:ext uri="{FF2B5EF4-FFF2-40B4-BE49-F238E27FC236}">
                <a16:creationId xmlns:a16="http://schemas.microsoft.com/office/drawing/2014/main" id="{C122FBCE-7B2C-460D-A6FB-DCE72133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822825"/>
            <a:ext cx="29511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7">
            <a:extLst>
              <a:ext uri="{FF2B5EF4-FFF2-40B4-BE49-F238E27FC236}">
                <a16:creationId xmlns:a16="http://schemas.microsoft.com/office/drawing/2014/main" id="{464C4FF8-C32C-4E76-8C19-04E00DEBD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981075"/>
            <a:ext cx="4773612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Ось зоны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N</a:t>
            </a:r>
            <a:r>
              <a:rPr lang="en-US" altLang="ru-RU" sz="1800" baseline="-25000">
                <a:solidFill>
                  <a:srgbClr val="3333FF"/>
                </a:solidFill>
                <a:cs typeface="Arial" panose="020B0604020202020204" pitchFamily="34" charset="0"/>
              </a:rPr>
              <a:t>1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N</a:t>
            </a:r>
            <a:r>
              <a:rPr lang="en-US" altLang="ru-RU" sz="1800" baseline="-25000">
                <a:solidFill>
                  <a:srgbClr val="3333FF"/>
                </a:solidFill>
                <a:cs typeface="Arial" panose="020B0604020202020204" pitchFamily="34" charset="0"/>
              </a:rPr>
              <a:t>2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 совпадает с направлением падающего пучка. В этом случае отраженные пучки от плоскостей зоны будут отсутствовать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6ADBB4CA-13AE-450C-AAB9-919D06356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2873375"/>
            <a:ext cx="4773613" cy="1465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Ось зоны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N</a:t>
            </a:r>
            <a:r>
              <a:rPr lang="en-US" altLang="ru-RU" sz="1800" baseline="-25000">
                <a:solidFill>
                  <a:srgbClr val="3333FF"/>
                </a:solidFill>
                <a:cs typeface="Arial" panose="020B0604020202020204" pitchFamily="34" charset="0"/>
              </a:rPr>
              <a:t>1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N</a:t>
            </a:r>
            <a:r>
              <a:rPr lang="en-US" altLang="ru-RU" sz="1800" baseline="-25000">
                <a:solidFill>
                  <a:srgbClr val="3333FF"/>
                </a:solidFill>
                <a:cs typeface="Arial" panose="020B0604020202020204" pitchFamily="34" charset="0"/>
              </a:rPr>
              <a:t>2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 перпендикулярна к направлению падающего пучка. В этом случае отраженные пучки от плоскостей зоны будут располагаться вдоль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прямой линии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 SS</a:t>
            </a:r>
            <a:r>
              <a:rPr lang="en-US" altLang="ru-RU" sz="1800" baseline="-25000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. </a:t>
            </a:r>
            <a:endParaRPr lang="ru-RU" altLang="ru-RU" sz="1800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74E22887-E215-4458-84AF-B598042F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868863"/>
            <a:ext cx="4773612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Ось зоны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N</a:t>
            </a:r>
            <a:r>
              <a:rPr lang="en-US" altLang="ru-RU" sz="1800" baseline="-25000">
                <a:solidFill>
                  <a:srgbClr val="3333FF"/>
                </a:solidFill>
                <a:cs typeface="Arial" panose="020B0604020202020204" pitchFamily="34" charset="0"/>
              </a:rPr>
              <a:t>1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N</a:t>
            </a:r>
            <a:r>
              <a:rPr lang="en-US" altLang="ru-RU" sz="1800" baseline="-25000">
                <a:solidFill>
                  <a:srgbClr val="3333FF"/>
                </a:solidFill>
                <a:cs typeface="Arial" panose="020B0604020202020204" pitchFamily="34" charset="0"/>
              </a:rPr>
              <a:t>2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 расположена под углом к падающему пучку. Рефлексы будут располагаться по линии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ss</a:t>
            </a:r>
            <a:r>
              <a:rPr lang="en-US" altLang="ru-RU" sz="1800" baseline="-25000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.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Эта линия является сечением конуса образованного дифрагированными лучами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os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8443" name="Picture 11" descr="Зональная кривая-4">
            <a:extLst>
              <a:ext uri="{FF2B5EF4-FFF2-40B4-BE49-F238E27FC236}">
                <a16:creationId xmlns:a16="http://schemas.microsoft.com/office/drawing/2014/main" id="{0A938522-ABAE-47F9-94BC-9FBACF5E6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09875"/>
            <a:ext cx="295275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 descr="Зональная кривая-3">
            <a:extLst>
              <a:ext uri="{FF2B5EF4-FFF2-40B4-BE49-F238E27FC236}">
                <a16:creationId xmlns:a16="http://schemas.microsoft.com/office/drawing/2014/main" id="{3DF3A3BA-AE36-4D90-84DF-C5F56D7A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36613"/>
            <a:ext cx="29464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Text Box 13">
            <a:extLst>
              <a:ext uri="{FF2B5EF4-FFF2-40B4-BE49-F238E27FC236}">
                <a16:creationId xmlns:a16="http://schemas.microsoft.com/office/drawing/2014/main" id="{EFF9A985-BEAA-432A-BDB3-13A2BBA0C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400" cap="all" dirty="0">
                <a:solidFill>
                  <a:srgbClr val="3333FF"/>
                </a:solidFill>
                <a:latin typeface="Arial" charset="0"/>
                <a:cs typeface="Arial" charset="0"/>
              </a:rPr>
              <a:t>ЗОНАЛЬНЫЕ КРИВЫЕ</a:t>
            </a:r>
            <a:r>
              <a:rPr lang="en-US" altLang="ru-RU" sz="2400" cap="all" dirty="0">
                <a:solidFill>
                  <a:srgbClr val="3333FF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2400" cap="all" dirty="0">
                <a:solidFill>
                  <a:srgbClr val="3333FF"/>
                </a:solidFill>
                <a:latin typeface="Arial" charset="0"/>
                <a:cs typeface="Arial" charset="0"/>
              </a:rPr>
              <a:t>и структура </a:t>
            </a:r>
            <a:r>
              <a:rPr lang="ru-RU" altLang="ru-RU" sz="2400" cap="all" dirty="0" err="1">
                <a:solidFill>
                  <a:srgbClr val="3333FF"/>
                </a:solidFill>
                <a:latin typeface="Arial" charset="0"/>
                <a:cs typeface="Arial" charset="0"/>
              </a:rPr>
              <a:t>лауэграммы</a:t>
            </a:r>
            <a:endParaRPr lang="ru-RU" altLang="ru-RU" sz="2400" cap="all" dirty="0">
              <a:solidFill>
                <a:srgbClr val="3333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  <p:bldP spid="18441" grpId="0" animBg="1"/>
      <p:bldP spid="18442" grpId="0" animBg="1"/>
      <p:bldP spid="1844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booksite.ru/fulltext/1/001/009/001/238156501.jpg">
            <a:extLst>
              <a:ext uri="{FF2B5EF4-FFF2-40B4-BE49-F238E27FC236}">
                <a16:creationId xmlns:a16="http://schemas.microsoft.com/office/drawing/2014/main" id="{BF36C71C-81E0-48A7-90E1-1D81DADD2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32766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http://www.booksite.ru/fulltext/1/001/010/001/281955217.jpg">
            <a:extLst>
              <a:ext uri="{FF2B5EF4-FFF2-40B4-BE49-F238E27FC236}">
                <a16:creationId xmlns:a16="http://schemas.microsoft.com/office/drawing/2014/main" id="{3EE966FC-E6D0-42F0-A154-FE6B4CDB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1341438"/>
            <a:ext cx="401161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DD052E64-1B7C-456F-BBE0-0A25A4A70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28575"/>
            <a:ext cx="91313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  <a:cs typeface="Arial" panose="020B0604020202020204" pitchFamily="34" charset="0"/>
              </a:rPr>
              <a:t>Лауэграмма произвольно ориентированного монокристалла берилла. (Тонкими линиями А и В показаны зональные кривые)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1710EE7-E8DF-4D7E-B49B-B375119A2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4279900"/>
            <a:ext cx="4084638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cs typeface="Arial" panose="020B0604020202020204" pitchFamily="34" charset="0"/>
              </a:rPr>
              <a:t>Лауэграмма произвольно установленного монокристалла берилла. (Тонкими линиями показаны зональные кривые)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725850-9F41-4080-BA89-655C0FBDB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3995738"/>
            <a:ext cx="4716462" cy="2862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cs typeface="Arial" panose="020B0604020202020204" pitchFamily="34" charset="0"/>
              </a:rPr>
              <a:t>Лауэграмма ориентированного монокристалла берилла. Первичный пучок рентгеновских лучей направлен вдоль оси симметрии 2-го порядка. Монокристалл состоит из двух несколько разориентированных блоков, поэтому некоторые пятна двойные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>
            <a:extLst>
              <a:ext uri="{FF2B5EF4-FFF2-40B4-BE49-F238E27FC236}">
                <a16:creationId xmlns:a16="http://schemas.microsoft.com/office/drawing/2014/main" id="{49A95BF4-010E-46F2-87C0-E5C3E83EA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84288"/>
            <a:ext cx="6323012" cy="5573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5">
            <a:extLst>
              <a:ext uri="{FF2B5EF4-FFF2-40B4-BE49-F238E27FC236}">
                <a16:creationId xmlns:a16="http://schemas.microsoft.com/office/drawing/2014/main" id="{58495E35-3EB6-465E-8F56-4C8D1C127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88" y="4763"/>
            <a:ext cx="9170988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  <a:cs typeface="Arial" panose="020B0604020202020204" pitchFamily="34" charset="0"/>
              </a:rPr>
              <a:t>Вид функций атомного рассеяния атома водорода для рентгеновских лучей и электронов, рассчитанный в первом Борновском приближении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4">
            <a:extLst>
              <a:ext uri="{FF2B5EF4-FFF2-40B4-BE49-F238E27FC236}">
                <a16:creationId xmlns:a16="http://schemas.microsoft.com/office/drawing/2014/main" id="{F82F0CCA-1658-4BE4-B076-100EBFFA12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8" y="4365625"/>
          <a:ext cx="9140825" cy="249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7" name="Image" r:id="rId3" imgW="25904762" imgH="7060317" progId="Photoshop.Image.7">
                  <p:embed/>
                </p:oleObj>
              </mc:Choice>
              <mc:Fallback>
                <p:oleObj name="Image" r:id="rId3" imgW="25904762" imgH="7060317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4365625"/>
                        <a:ext cx="9140825" cy="249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Text Box 7">
            <a:extLst>
              <a:ext uri="{FF2B5EF4-FFF2-40B4-BE49-F238E27FC236}">
                <a16:creationId xmlns:a16="http://schemas.microsoft.com/office/drawing/2014/main" id="{19CBC00C-E343-407E-B90E-D37D9D57B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412875"/>
            <a:ext cx="4248150" cy="2289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Вид приведенной атомной функции рассеяния:</a:t>
            </a:r>
            <a:r>
              <a:rPr lang="ru-RU" altLang="ru-RU" sz="1800" b="0">
                <a:solidFill>
                  <a:srgbClr val="3333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>
                <a:solidFill>
                  <a:srgbClr val="3333FF"/>
                </a:solidFill>
              </a:rPr>
              <a:t>1) для рентгеновских лучей;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>
                <a:solidFill>
                  <a:srgbClr val="3333FF"/>
                </a:solidFill>
              </a:rPr>
              <a:t>2) для бы</a:t>
            </a:r>
            <a:r>
              <a:rPr lang="en-US" altLang="ru-RU" sz="1800" b="0">
                <a:solidFill>
                  <a:srgbClr val="3333FF"/>
                </a:solidFill>
              </a:rPr>
              <a:t>c</a:t>
            </a:r>
            <a:r>
              <a:rPr lang="ru-RU" altLang="ru-RU" sz="1800" b="0">
                <a:solidFill>
                  <a:srgbClr val="3333FF"/>
                </a:solidFill>
              </a:rPr>
              <a:t>трых электронов;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>
                <a:solidFill>
                  <a:srgbClr val="3333FF"/>
                </a:solidFill>
              </a:rPr>
              <a:t>3) для ядерного рассеяния нейтронов;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solidFill>
                  <a:srgbClr val="3333FF"/>
                </a:solidFill>
              </a:rPr>
              <a:t>4</a:t>
            </a:r>
            <a:r>
              <a:rPr lang="ru-RU" altLang="ru-RU" sz="1800" b="0">
                <a:solidFill>
                  <a:srgbClr val="3333FF"/>
                </a:solidFill>
              </a:rPr>
              <a:t>) для магнитного рассеяния нейтронов.</a:t>
            </a:r>
          </a:p>
        </p:txBody>
      </p:sp>
      <p:pic>
        <p:nvPicPr>
          <p:cNvPr id="53252" name="Picture 8" descr="Безымянный 5">
            <a:extLst>
              <a:ext uri="{FF2B5EF4-FFF2-40B4-BE49-F238E27FC236}">
                <a16:creationId xmlns:a16="http://schemas.microsoft.com/office/drawing/2014/main" id="{C31885E0-B1D9-4435-A077-AD3212959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4392612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9">
            <a:extLst>
              <a:ext uri="{FF2B5EF4-FFF2-40B4-BE49-F238E27FC236}">
                <a16:creationId xmlns:a16="http://schemas.microsoft.com/office/drawing/2014/main" id="{A4D74906-04B0-4AF0-99AF-713D6E50C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13"/>
            <a:ext cx="91440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Сравнительные характеристики рассеяния рентгеновского излучения, электронов и нейтронов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1C3667CE-AE96-4A1B-9C48-FF399DCEC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</a:rPr>
              <a:t>Особенности дифракции электронов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B6B47F8-EA7F-405B-9052-A4A03A52A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881063"/>
            <a:ext cx="4537075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80D155E-42CD-4091-A319-F279097420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95825" y="4625975"/>
          <a:ext cx="3568700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9" name="Equation" r:id="rId4" imgW="1218671" imgH="317362" progId="Equation.DSMT4">
                  <p:embed/>
                </p:oleObj>
              </mc:Choice>
              <mc:Fallback>
                <p:oleObj name="Equation" r:id="rId4" imgW="1218671" imgH="317362" progId="Equation.DSMT4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825" y="4625975"/>
                        <a:ext cx="3568700" cy="992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9" name="TextBox 6">
            <a:extLst>
              <a:ext uri="{FF2B5EF4-FFF2-40B4-BE49-F238E27FC236}">
                <a16:creationId xmlns:a16="http://schemas.microsoft.com/office/drawing/2014/main" id="{F94D7E8B-1B61-45D6-A5BF-B1A5155FB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21275"/>
            <a:ext cx="3960813" cy="1477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Схема получения электронной дифракции.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1-электронная пушка;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2,3 – линзы; 4 – образец;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5 - экран</a:t>
            </a:r>
          </a:p>
        </p:txBody>
      </p:sp>
      <p:graphicFrame>
        <p:nvGraphicFramePr>
          <p:cNvPr id="72710" name="Объект 7">
            <a:extLst>
              <a:ext uri="{FF2B5EF4-FFF2-40B4-BE49-F238E27FC236}">
                <a16:creationId xmlns:a16="http://schemas.microsoft.com/office/drawing/2014/main" id="{CC3C7EEF-0AE4-4590-8E25-66EC4CB7C4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1500" y="5891213"/>
          <a:ext cx="14192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0" name="Equation" r:id="rId6" imgW="406048" imgH="203024" progId="Equation.DSMT4">
                  <p:embed/>
                </p:oleObj>
              </mc:Choice>
              <mc:Fallback>
                <p:oleObj name="Equation" r:id="rId6" imgW="406048" imgH="203024" progId="Equation.DSMT4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5891213"/>
                        <a:ext cx="1419225" cy="708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11" name="Picture 6" descr="H:\ЭГ.tif">
            <a:extLst>
              <a:ext uri="{FF2B5EF4-FFF2-40B4-BE49-F238E27FC236}">
                <a16:creationId xmlns:a16="http://schemas.microsoft.com/office/drawing/2014/main" id="{A3CAC544-9CA6-4136-AB0C-033486EA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765175"/>
            <a:ext cx="21621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8" name="TextBox 8">
            <a:extLst>
              <a:ext uri="{FF2B5EF4-FFF2-40B4-BE49-F238E27FC236}">
                <a16:creationId xmlns:a16="http://schemas.microsoft.com/office/drawing/2014/main" id="{B190B26A-E452-4875-861C-22C38C312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0" y="3484563"/>
            <a:ext cx="43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/>
              <a:t>2</a:t>
            </a:r>
            <a:r>
              <a:rPr lang="el-GR" altLang="ru-RU" sz="1800" i="1"/>
              <a:t>θ</a:t>
            </a:r>
            <a:endParaRPr lang="ru-RU" altLang="ru-RU" sz="18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270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 descr="H:\Безымянный 1.tif">
            <a:extLst>
              <a:ext uri="{FF2B5EF4-FFF2-40B4-BE49-F238E27FC236}">
                <a16:creationId xmlns:a16="http://schemas.microsoft.com/office/drawing/2014/main" id="{6DDDCD94-F747-483E-B1B5-7B75061E5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260350"/>
            <a:ext cx="7542213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0A493187-5A95-4C76-87FA-8AC4527E1348}"/>
              </a:ext>
            </a:extLst>
          </p:cNvPr>
          <p:cNvCxnSpPr/>
          <p:nvPr/>
        </p:nvCxnSpPr>
        <p:spPr>
          <a:xfrm>
            <a:off x="3449638" y="3757613"/>
            <a:ext cx="0" cy="20161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501CF64B-2EDA-48B7-A2C4-24ED375FB921}"/>
              </a:ext>
            </a:extLst>
          </p:cNvPr>
          <p:cNvCxnSpPr/>
          <p:nvPr/>
        </p:nvCxnSpPr>
        <p:spPr>
          <a:xfrm flipH="1" flipV="1">
            <a:off x="2014538" y="5259388"/>
            <a:ext cx="1404937" cy="5143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69" name="TextBox 4">
            <a:extLst>
              <a:ext uri="{FF2B5EF4-FFF2-40B4-BE49-F238E27FC236}">
                <a16:creationId xmlns:a16="http://schemas.microsoft.com/office/drawing/2014/main" id="{B06C7592-F675-4F19-8E8C-A385FF645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403850"/>
            <a:ext cx="665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1800"/>
              <a:t>θ</a:t>
            </a:r>
            <a:r>
              <a:rPr lang="en-US" altLang="ru-RU" sz="1800"/>
              <a:t>&lt;5°</a:t>
            </a:r>
            <a:endParaRPr lang="ru-RU" altLang="ru-RU" sz="1800"/>
          </a:p>
        </p:txBody>
      </p:sp>
      <p:graphicFrame>
        <p:nvGraphicFramePr>
          <p:cNvPr id="113670" name="Объект 7">
            <a:extLst>
              <a:ext uri="{FF2B5EF4-FFF2-40B4-BE49-F238E27FC236}">
                <a16:creationId xmlns:a16="http://schemas.microsoft.com/office/drawing/2014/main" id="{6C0957F5-417B-4562-9B74-25C63FCE21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27688" y="476250"/>
          <a:ext cx="2424112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2" name="Equation" r:id="rId4" imgW="1282700" imgH="457200" progId="Equation.DSMT4">
                  <p:embed/>
                </p:oleObj>
              </mc:Choice>
              <mc:Fallback>
                <p:oleObj name="Equation" r:id="rId4" imgW="1282700" imgH="457200" progId="Equation.DSMT4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7688" y="476250"/>
                        <a:ext cx="2424112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1" name="Объект 8">
            <a:extLst>
              <a:ext uri="{FF2B5EF4-FFF2-40B4-BE49-F238E27FC236}">
                <a16:creationId xmlns:a16="http://schemas.microsoft.com/office/drawing/2014/main" id="{ACDA41F6-BFBF-45A0-A5C0-407B7EC319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86463" y="3268663"/>
          <a:ext cx="215900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3" name="Equation" r:id="rId6" imgW="1396394" imgH="495085" progId="Equation.DSMT4">
                  <p:embed/>
                </p:oleObj>
              </mc:Choice>
              <mc:Fallback>
                <p:oleObj name="Equation" r:id="rId6" imgW="1396394" imgH="495085" progId="Equation.DSMT4">
                  <p:embed/>
                  <p:pic>
                    <p:nvPicPr>
                      <p:cNvPr id="0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6463" y="3268663"/>
                        <a:ext cx="2159000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08097D-12EE-48FD-8629-AFD560D98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>
                <a:solidFill>
                  <a:srgbClr val="0033CC"/>
                </a:solidFill>
              </a:rPr>
              <a:t>Анализ электронограммы</a:t>
            </a:r>
          </a:p>
        </p:txBody>
      </p:sp>
      <p:pic>
        <p:nvPicPr>
          <p:cNvPr id="114691" name="Picture 4" descr="Геометрия электронограммы">
            <a:extLst>
              <a:ext uri="{FF2B5EF4-FFF2-40B4-BE49-F238E27FC236}">
                <a16:creationId xmlns:a16="http://schemas.microsoft.com/office/drawing/2014/main" id="{69CB504D-1BB7-415A-B8F8-F0B9F47D2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76726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0B043A4-D305-48E7-BB5A-B72417F90D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1500" y="3284538"/>
          <a:ext cx="3032125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8" name="Equation" r:id="rId4" imgW="1104900" imgH="228600" progId="Equation.DSMT4">
                  <p:embed/>
                </p:oleObj>
              </mc:Choice>
              <mc:Fallback>
                <p:oleObj name="Equation" r:id="rId4" imgW="1104900" imgH="228600" progId="Equation.DSMT4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3284538"/>
                        <a:ext cx="3032125" cy="627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0053E3D-F55A-4FED-80CF-343D67DFCF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9563" y="4221163"/>
          <a:ext cx="12827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9" name="Equation" r:id="rId6" imgW="698197" imgH="431613" progId="Equation.DSMT4">
                  <p:embed/>
                </p:oleObj>
              </mc:Choice>
              <mc:Fallback>
                <p:oleObj name="Equation" r:id="rId6" imgW="698197" imgH="431613" progId="Equation.DSMT4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4221163"/>
                        <a:ext cx="1282700" cy="792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8DFBFC2-ABB7-418A-B095-44B53F9FD5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24525" y="5229225"/>
          <a:ext cx="3113088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0" name="Equation" r:id="rId8" imgW="1333500" imgH="431800" progId="Equation.DSMT4">
                  <p:embed/>
                </p:oleObj>
              </mc:Choice>
              <mc:Fallback>
                <p:oleObj name="Equation" r:id="rId8" imgW="1333500" imgH="431800" progId="Equation.DSMT4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5229225"/>
                        <a:ext cx="3113088" cy="1008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699CEF0-FEEF-4E6C-81AB-0D26C08EE5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8125" y="1079500"/>
          <a:ext cx="1357313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1" name="Equation" r:id="rId10" imgW="418918" imgH="177723" progId="Equation.DSMT4">
                  <p:embed/>
                </p:oleObj>
              </mc:Choice>
              <mc:Fallback>
                <p:oleObj name="Equation" r:id="rId10" imgW="418918" imgH="177723" progId="Equation.DSMT4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1079500"/>
                        <a:ext cx="1357313" cy="576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F87E1EA2-4B74-41AC-A058-D56B9DCE24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1863" y="1773238"/>
          <a:ext cx="2509837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2" name="Equation" r:id="rId12" imgW="774028" imgH="177646" progId="Equation.DSMT4">
                  <p:embed/>
                </p:oleObj>
              </mc:Choice>
              <mc:Fallback>
                <p:oleObj name="Equation" r:id="rId12" imgW="774028" imgH="177646" progId="Equation.DSMT4">
                  <p:embed/>
                  <p:pic>
                    <p:nvPicPr>
                      <p:cNvPr id="0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1773238"/>
                        <a:ext cx="2509837" cy="5762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051E861E-3705-41FE-AC47-FC3B0CAF50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8125" y="2565400"/>
          <a:ext cx="1547813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3" name="Equation" r:id="rId14" imgW="545626" imgH="177646" progId="Equation.DSMT4">
                  <p:embed/>
                </p:oleObj>
              </mc:Choice>
              <mc:Fallback>
                <p:oleObj name="Equation" r:id="rId14" imgW="545626" imgH="177646" progId="Equation.DSMT4">
                  <p:embed/>
                  <p:pic>
                    <p:nvPicPr>
                      <p:cNvPr id="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565400"/>
                        <a:ext cx="1547813" cy="503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Box 1">
            <a:extLst>
              <a:ext uri="{FF2B5EF4-FFF2-40B4-BE49-F238E27FC236}">
                <a16:creationId xmlns:a16="http://schemas.microsoft.com/office/drawing/2014/main" id="{179EC77B-A11D-4433-BC86-B26BA018A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5175"/>
            <a:ext cx="9144000" cy="4729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  <a:cs typeface="Arial" panose="020B0604020202020204" pitchFamily="34" charset="0"/>
              </a:rPr>
              <a:t>Какую информацию можно получить из анализа лауэграммы?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>
              <a:solidFill>
                <a:srgbClr val="3333FF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800" b="0">
                <a:solidFill>
                  <a:srgbClr val="3333FF"/>
                </a:solidFill>
                <a:cs typeface="Arial" panose="020B0604020202020204" pitchFamily="34" charset="0"/>
              </a:rPr>
              <a:t>Состояние образца (аморфный, </a:t>
            </a:r>
            <a:endParaRPr lang="en-US" altLang="ru-RU" sz="2800" b="0">
              <a:solidFill>
                <a:srgbClr val="3333FF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0">
                <a:solidFill>
                  <a:srgbClr val="3333FF"/>
                </a:solidFill>
                <a:cs typeface="Arial" panose="020B0604020202020204" pitchFamily="34" charset="0"/>
              </a:rPr>
              <a:t>    </a:t>
            </a:r>
            <a:r>
              <a:rPr lang="ru-RU" altLang="ru-RU" sz="2800" b="0">
                <a:solidFill>
                  <a:srgbClr val="3333FF"/>
                </a:solidFill>
                <a:cs typeface="Arial" panose="020B0604020202020204" pitchFamily="34" charset="0"/>
              </a:rPr>
              <a:t>поликристаллический, сросшиеся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0">
                <a:solidFill>
                  <a:srgbClr val="3333FF"/>
                </a:solidFill>
                <a:cs typeface="Arial" panose="020B0604020202020204" pitchFamily="34" charset="0"/>
              </a:rPr>
              <a:t>    монокристаллы, монокристалл и т.п.);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0">
                <a:solidFill>
                  <a:srgbClr val="3333FF"/>
                </a:solidFill>
                <a:cs typeface="Arial" panose="020B0604020202020204" pitchFamily="34" charset="0"/>
              </a:rPr>
              <a:t>2. Качество монокристалла;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0">
                <a:solidFill>
                  <a:srgbClr val="3333FF"/>
                </a:solidFill>
                <a:cs typeface="Arial" panose="020B0604020202020204" pitchFamily="34" charset="0"/>
              </a:rPr>
              <a:t>3. Симметрия кристалла;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0">
                <a:solidFill>
                  <a:srgbClr val="3333FF"/>
                </a:solidFill>
                <a:cs typeface="Arial" panose="020B0604020202020204" pitchFamily="34" charset="0"/>
              </a:rPr>
              <a:t>4. Определить ориентировку образца;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0">
                <a:solidFill>
                  <a:srgbClr val="3333FF"/>
                </a:solidFill>
                <a:cs typeface="Arial" panose="020B0604020202020204" pitchFamily="34" charset="0"/>
              </a:rPr>
              <a:t>5. Отношений осей элементарной ячейки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Box 1">
            <a:extLst>
              <a:ext uri="{FF2B5EF4-FFF2-40B4-BE49-F238E27FC236}">
                <a16:creationId xmlns:a16="http://schemas.microsoft.com/office/drawing/2014/main" id="{E6A0F937-FC04-4DA1-91A8-EE54FEA94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49500"/>
            <a:ext cx="9144000" cy="1108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>
                <a:solidFill>
                  <a:srgbClr val="3333FF"/>
                </a:solidFill>
              </a:rPr>
              <a:t>Метод Дебаеграмм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Box 1">
            <a:extLst>
              <a:ext uri="{FF2B5EF4-FFF2-40B4-BE49-F238E27FC236}">
                <a16:creationId xmlns:a16="http://schemas.microsoft.com/office/drawing/2014/main" id="{881CFCD8-F67E-448D-B9C7-C8B6E7D15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7213"/>
            <a:ext cx="9144000" cy="3416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</a:rPr>
              <a:t>Идеальный поликристалл это совокупность большого количества маленьких кристаллов ориентированных в пространстве совершенно случайны образом.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FF0000"/>
                </a:solidFill>
              </a:rPr>
              <a:t>Т.е. все ориентации равновероятны!!!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8" name="Text Box 4">
            <a:extLst>
              <a:ext uri="{FF2B5EF4-FFF2-40B4-BE49-F238E27FC236}">
                <a16:creationId xmlns:a16="http://schemas.microsoft.com/office/drawing/2014/main" id="{994E1169-67CA-4276-9AB6-A5A546875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0"/>
            <a:ext cx="9153525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rgbClr val="3333FF"/>
                </a:solidFill>
              </a:rPr>
              <a:t>Фурье</a:t>
            </a:r>
            <a:r>
              <a:rPr lang="en-US" altLang="ru-RU" sz="5400">
                <a:solidFill>
                  <a:srgbClr val="3333FF"/>
                </a:solidFill>
              </a:rPr>
              <a:t>-</a:t>
            </a:r>
            <a:r>
              <a:rPr lang="ru-RU" altLang="ru-RU" sz="5400">
                <a:solidFill>
                  <a:srgbClr val="3333FF"/>
                </a:solidFill>
              </a:rPr>
              <a:t>образ функции</a:t>
            </a:r>
          </a:p>
        </p:txBody>
      </p:sp>
      <p:graphicFrame>
        <p:nvGraphicFramePr>
          <p:cNvPr id="272389" name="Object 5">
            <a:extLst>
              <a:ext uri="{FF2B5EF4-FFF2-40B4-BE49-F238E27FC236}">
                <a16:creationId xmlns:a16="http://schemas.microsoft.com/office/drawing/2014/main" id="{83DC78CE-0423-477D-AEC8-9A9CDB48A8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0838" y="1128713"/>
          <a:ext cx="1347787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81" name="Equation" r:id="rId4" imgW="368140" imgH="253890" progId="Equation.DSMT4">
                  <p:embed/>
                </p:oleObj>
              </mc:Choice>
              <mc:Fallback>
                <p:oleObj name="Equation" r:id="rId4" imgW="368140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838" y="1128713"/>
                        <a:ext cx="1347787" cy="931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2390" name="Object 6">
            <a:extLst>
              <a:ext uri="{FF2B5EF4-FFF2-40B4-BE49-F238E27FC236}">
                <a16:creationId xmlns:a16="http://schemas.microsoft.com/office/drawing/2014/main" id="{6398C85B-5B58-4BD8-BD91-BD32CA7A8C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4652963"/>
          <a:ext cx="7283450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82" name="Equation" r:id="rId6" imgW="3022600" imgH="546100" progId="Equation.DSMT4">
                  <p:embed/>
                </p:oleObj>
              </mc:Choice>
              <mc:Fallback>
                <p:oleObj name="Equation" r:id="rId6" imgW="3022600" imgH="54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652963"/>
                        <a:ext cx="7283450" cy="1304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2391" name="Object 7">
            <a:extLst>
              <a:ext uri="{FF2B5EF4-FFF2-40B4-BE49-F238E27FC236}">
                <a16:creationId xmlns:a16="http://schemas.microsoft.com/office/drawing/2014/main" id="{B4E4E6D9-8940-498F-9B13-D873CFCF0D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3350" y="2349500"/>
          <a:ext cx="6523038" cy="137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83" name="Equation" r:id="rId8" imgW="2565400" imgH="546100" progId="Equation.DSMT4">
                  <p:embed/>
                </p:oleObj>
              </mc:Choice>
              <mc:Fallback>
                <p:oleObj name="Equation" r:id="rId8" imgW="2565400" imgH="54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349500"/>
                        <a:ext cx="6523038" cy="13795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2392" name="Text Box 8">
            <a:extLst>
              <a:ext uri="{FF2B5EF4-FFF2-40B4-BE49-F238E27FC236}">
                <a16:creationId xmlns:a16="http://schemas.microsoft.com/office/drawing/2014/main" id="{4A2AE32D-48ED-4882-86F6-3CA4FDDA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268413"/>
            <a:ext cx="49085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800" b="0">
                <a:solidFill>
                  <a:srgbClr val="3333FF"/>
                </a:solidFill>
              </a:rPr>
              <a:t> любая функция в пространстве </a:t>
            </a:r>
            <a:r>
              <a:rPr lang="en-US" altLang="ru-RU" sz="1800" b="0">
                <a:solidFill>
                  <a:srgbClr val="3333FF"/>
                </a:solidFill>
              </a:rPr>
              <a:t>{</a:t>
            </a:r>
            <a:r>
              <a:rPr lang="en-US" altLang="ru-RU" sz="1800" b="0" i="1">
                <a:solidFill>
                  <a:srgbClr val="3333FF"/>
                </a:solidFill>
              </a:rPr>
              <a:t>x</a:t>
            </a:r>
            <a:r>
              <a:rPr lang="en-US" altLang="ru-RU" sz="1800" b="0">
                <a:solidFill>
                  <a:srgbClr val="3333FF"/>
                </a:solidFill>
              </a:rPr>
              <a:t>}</a:t>
            </a:r>
            <a:r>
              <a:rPr lang="ru-RU" altLang="ru-RU" sz="1800" b="0">
                <a:solidFill>
                  <a:srgbClr val="3333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solidFill>
                  <a:srgbClr val="3333FF"/>
                </a:solidFill>
              </a:rPr>
              <a:t>x</a:t>
            </a:r>
            <a:r>
              <a:rPr lang="ru-RU" altLang="ru-RU" sz="1800" b="0">
                <a:solidFill>
                  <a:srgbClr val="3333FF"/>
                </a:solidFill>
              </a:rPr>
              <a:t> </a:t>
            </a:r>
            <a:r>
              <a:rPr lang="en-US" altLang="ru-RU" sz="1800" b="0">
                <a:solidFill>
                  <a:srgbClr val="3333FF"/>
                </a:solidFill>
              </a:rPr>
              <a:t>– </a:t>
            </a:r>
            <a:r>
              <a:rPr lang="ru-RU" altLang="ru-RU" sz="1800" b="0">
                <a:solidFill>
                  <a:srgbClr val="3333FF"/>
                </a:solidFill>
              </a:rPr>
              <a:t>пространство</a:t>
            </a:r>
            <a:r>
              <a:rPr lang="en-US" altLang="ru-RU" sz="1800" b="0">
                <a:solidFill>
                  <a:srgbClr val="3333FF"/>
                </a:solidFill>
              </a:rPr>
              <a:t> - </a:t>
            </a:r>
            <a:r>
              <a:rPr lang="ru-RU" altLang="ru-RU" sz="1800" b="0">
                <a:solidFill>
                  <a:srgbClr val="3333FF"/>
                </a:solidFill>
              </a:rPr>
              <a:t>это прямое пространство</a:t>
            </a:r>
          </a:p>
        </p:txBody>
      </p:sp>
      <p:sp>
        <p:nvSpPr>
          <p:cNvPr id="272393" name="Text Box 9">
            <a:extLst>
              <a:ext uri="{FF2B5EF4-FFF2-40B4-BE49-F238E27FC236}">
                <a16:creationId xmlns:a16="http://schemas.microsoft.com/office/drawing/2014/main" id="{F3034857-F0FD-413B-9636-E2B890330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860800"/>
            <a:ext cx="8196263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>
                <a:solidFill>
                  <a:srgbClr val="3333FF"/>
                </a:solidFill>
              </a:rPr>
              <a:t>Это выражение определяет Фурье-образ этой функции в пространстве </a:t>
            </a:r>
            <a:r>
              <a:rPr lang="en-US" altLang="ru-RU" sz="1800" b="0">
                <a:solidFill>
                  <a:srgbClr val="3333FF"/>
                </a:solidFill>
              </a:rPr>
              <a:t>{</a:t>
            </a:r>
            <a:r>
              <a:rPr lang="en-US" altLang="ru-RU" sz="1800" b="0" i="1">
                <a:solidFill>
                  <a:srgbClr val="3333FF"/>
                </a:solidFill>
              </a:rPr>
              <a:t>u</a:t>
            </a:r>
            <a:r>
              <a:rPr lang="en-US" altLang="ru-RU" sz="1800" b="0">
                <a:solidFill>
                  <a:srgbClr val="3333FF"/>
                </a:solidFill>
              </a:rPr>
              <a:t>}</a:t>
            </a:r>
            <a:r>
              <a:rPr lang="ru-RU" altLang="ru-RU" sz="1800" b="0">
                <a:solidFill>
                  <a:srgbClr val="3333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solidFill>
                  <a:srgbClr val="3333FF"/>
                </a:solidFill>
              </a:rPr>
              <a:t>U – </a:t>
            </a:r>
            <a:r>
              <a:rPr lang="ru-RU" altLang="ru-RU" sz="1800" b="0">
                <a:solidFill>
                  <a:srgbClr val="3333FF"/>
                </a:solidFill>
              </a:rPr>
              <a:t>пространство - это обратное пространство</a:t>
            </a:r>
            <a:r>
              <a:rPr lang="en-US" altLang="ru-RU" sz="1800" b="0">
                <a:solidFill>
                  <a:srgbClr val="3333FF"/>
                </a:solidFill>
              </a:rPr>
              <a:t> (</a:t>
            </a:r>
            <a:r>
              <a:rPr lang="ru-RU" altLang="ru-RU" sz="1800" b="0">
                <a:solidFill>
                  <a:srgbClr val="3333FF"/>
                </a:solidFill>
              </a:rPr>
              <a:t>пространство дифракции)</a:t>
            </a:r>
          </a:p>
        </p:txBody>
      </p:sp>
      <p:sp>
        <p:nvSpPr>
          <p:cNvPr id="272394" name="Text Box 10">
            <a:extLst>
              <a:ext uri="{FF2B5EF4-FFF2-40B4-BE49-F238E27FC236}">
                <a16:creationId xmlns:a16="http://schemas.microsoft.com/office/drawing/2014/main" id="{DDC1601A-B356-4847-B4C3-5354EF517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6088063"/>
            <a:ext cx="52419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>
                <a:solidFill>
                  <a:srgbClr val="3333FF"/>
                </a:solidFill>
              </a:rPr>
              <a:t>- обратное Фурье-преобразование функции </a:t>
            </a:r>
            <a:r>
              <a:rPr lang="en-US" altLang="ru-RU" sz="1800" b="0" i="1">
                <a:solidFill>
                  <a:srgbClr val="3333FF"/>
                </a:solidFill>
              </a:rPr>
              <a:t>f(x)</a:t>
            </a:r>
            <a:endParaRPr lang="ru-RU" altLang="ru-RU" sz="1800" b="0" i="1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7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8" grpId="0" animBg="1"/>
      <p:bldP spid="272392" grpId="0" animBg="1"/>
      <p:bldP spid="272393" grpId="0" animBg="1"/>
      <p:bldP spid="27239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ED217604-D51A-4D68-B828-941514A04BEB}"/>
              </a:ext>
            </a:extLst>
          </p:cNvPr>
          <p:cNvSpPr/>
          <p:nvPr/>
        </p:nvSpPr>
        <p:spPr>
          <a:xfrm>
            <a:off x="144463" y="1354138"/>
            <a:ext cx="4749800" cy="453548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3E4DECB-DFCE-4DEB-AF0D-64B042A70F02}"/>
              </a:ext>
            </a:extLst>
          </p:cNvPr>
          <p:cNvSpPr/>
          <p:nvPr/>
        </p:nvSpPr>
        <p:spPr>
          <a:xfrm>
            <a:off x="862013" y="2001838"/>
            <a:ext cx="3314700" cy="32400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BC38E2D-6BB7-4C12-8682-76EBFF965016}"/>
              </a:ext>
            </a:extLst>
          </p:cNvPr>
          <p:cNvSpPr/>
          <p:nvPr/>
        </p:nvSpPr>
        <p:spPr>
          <a:xfrm>
            <a:off x="1282700" y="2470150"/>
            <a:ext cx="2476500" cy="23034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135CC787-E446-4C2F-9A90-D29E9B73EA64}"/>
              </a:ext>
            </a:extLst>
          </p:cNvPr>
          <p:cNvSpPr/>
          <p:nvPr/>
        </p:nvSpPr>
        <p:spPr>
          <a:xfrm>
            <a:off x="1763713" y="2901950"/>
            <a:ext cx="1511300" cy="1439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6EBF687A-D5D7-4EC8-B6E4-4D5D46A72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3438525"/>
            <a:ext cx="363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O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C879CA1-EF0A-40E9-AC0E-2EC1AC38BF50}"/>
              </a:ext>
            </a:extLst>
          </p:cNvPr>
          <p:cNvSpPr/>
          <p:nvPr/>
        </p:nvSpPr>
        <p:spPr>
          <a:xfrm>
            <a:off x="2459038" y="3567113"/>
            <a:ext cx="125412" cy="109537"/>
          </a:xfrm>
          <a:prstGeom prst="ellipse">
            <a:avLst/>
          </a:prstGeom>
          <a:solidFill>
            <a:schemeClr val="tx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7E369D8-ED29-496C-B421-5BC2DECD1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2436813"/>
            <a:ext cx="19478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R</a:t>
            </a:r>
            <a:r>
              <a:rPr lang="en-US" altLang="ru-RU" sz="2400" baseline="-25000">
                <a:solidFill>
                  <a:srgbClr val="0000FF"/>
                </a:solidFill>
                <a:cs typeface="Arial" panose="020B0604020202020204" pitchFamily="34" charset="0"/>
              </a:rPr>
              <a:t>1</a:t>
            </a: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=</a:t>
            </a:r>
            <a:r>
              <a:rPr lang="en-US" altLang="ru-RU" sz="2400" i="1">
                <a:solidFill>
                  <a:srgbClr val="0000FF"/>
                </a:solidFill>
                <a:cs typeface="Arial" panose="020B0604020202020204" pitchFamily="34" charset="0"/>
              </a:rPr>
              <a:t>|</a:t>
            </a: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H</a:t>
            </a:r>
            <a:r>
              <a:rPr lang="en-US" altLang="ru-RU" sz="2400" baseline="-25000">
                <a:solidFill>
                  <a:srgbClr val="0000FF"/>
                </a:solidFill>
                <a:cs typeface="Arial" panose="020B0604020202020204" pitchFamily="34" charset="0"/>
              </a:rPr>
              <a:t>1</a:t>
            </a: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|</a:t>
            </a:r>
            <a:r>
              <a:rPr lang="en-US" altLang="ru-RU" sz="2400" i="1">
                <a:solidFill>
                  <a:srgbClr val="0000FF"/>
                </a:solidFill>
                <a:cs typeface="Arial" panose="020B0604020202020204" pitchFamily="34" charset="0"/>
              </a:rPr>
              <a:t>=1/d</a:t>
            </a:r>
            <a:r>
              <a:rPr lang="en-US" altLang="ru-RU" sz="2400" i="1" baseline="-25000">
                <a:solidFill>
                  <a:srgbClr val="0000FF"/>
                </a:solidFill>
                <a:cs typeface="Arial" panose="020B0604020202020204" pitchFamily="34" charset="0"/>
              </a:rPr>
              <a:t>1</a:t>
            </a:r>
            <a:endParaRPr lang="ru-RU" altLang="ru-RU" sz="2400">
              <a:cs typeface="Arial" panose="020B0604020202020204" pitchFamily="34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8EE0D1AE-A8CB-4361-96D7-CFD10A02B0B6}"/>
              </a:ext>
            </a:extLst>
          </p:cNvPr>
          <p:cNvCxnSpPr>
            <a:endCxn id="21" idx="1"/>
          </p:cNvCxnSpPr>
          <p:nvPr/>
        </p:nvCxnSpPr>
        <p:spPr>
          <a:xfrm>
            <a:off x="3563938" y="2166938"/>
            <a:ext cx="1584325" cy="5000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582B076-7482-49CA-AE38-2094AD787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3049588"/>
            <a:ext cx="19478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R</a:t>
            </a:r>
            <a:r>
              <a:rPr lang="en-US" altLang="ru-RU" sz="2400" baseline="-25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=|H</a:t>
            </a:r>
            <a:r>
              <a:rPr lang="en-US" altLang="ru-RU" sz="2400" baseline="-25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|</a:t>
            </a:r>
            <a:r>
              <a:rPr lang="en-US" altLang="ru-RU" sz="2400" i="1">
                <a:solidFill>
                  <a:srgbClr val="0000FF"/>
                </a:solidFill>
                <a:cs typeface="Arial" panose="020B0604020202020204" pitchFamily="34" charset="0"/>
              </a:rPr>
              <a:t>=1/d</a:t>
            </a:r>
            <a:r>
              <a:rPr lang="en-US" altLang="ru-RU" sz="2400" i="1" baseline="-25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ru-RU" sz="2400" i="1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B3178E59-0543-4C37-989A-A588149439BB}"/>
              </a:ext>
            </a:extLst>
          </p:cNvPr>
          <p:cNvCxnSpPr/>
          <p:nvPr/>
        </p:nvCxnSpPr>
        <p:spPr>
          <a:xfrm flipV="1">
            <a:off x="2565400" y="1679575"/>
            <a:ext cx="1238250" cy="19431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5895918-C67D-41FB-BC78-0AC6BFDE28E6}"/>
              </a:ext>
            </a:extLst>
          </p:cNvPr>
          <p:cNvCxnSpPr>
            <a:stCxn id="11" idx="7"/>
            <a:endCxn id="3" idx="7"/>
          </p:cNvCxnSpPr>
          <p:nvPr/>
        </p:nvCxnSpPr>
        <p:spPr>
          <a:xfrm flipV="1">
            <a:off x="2565400" y="2476500"/>
            <a:ext cx="1125538" cy="11064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7791405-5D15-4DED-8FAA-2E5C6EF0DAD2}"/>
              </a:ext>
            </a:extLst>
          </p:cNvPr>
          <p:cNvCxnSpPr>
            <a:endCxn id="24" idx="1"/>
          </p:cNvCxnSpPr>
          <p:nvPr/>
        </p:nvCxnSpPr>
        <p:spPr>
          <a:xfrm>
            <a:off x="3563938" y="2651125"/>
            <a:ext cx="1584325" cy="628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E91F91A6-C624-4083-BD7A-BCC0B5F891DF}"/>
              </a:ext>
            </a:extLst>
          </p:cNvPr>
          <p:cNvCxnSpPr>
            <a:stCxn id="11" idx="7"/>
          </p:cNvCxnSpPr>
          <p:nvPr/>
        </p:nvCxnSpPr>
        <p:spPr>
          <a:xfrm flipV="1">
            <a:off x="2565400" y="3098800"/>
            <a:ext cx="1069975" cy="4841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A3F213B6-E6EA-4A21-8787-88ADECD04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3687763"/>
            <a:ext cx="19478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R</a:t>
            </a:r>
            <a:r>
              <a:rPr lang="en-US" altLang="ru-RU" sz="2400" baseline="-25000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=|H</a:t>
            </a:r>
            <a:r>
              <a:rPr lang="en-US" altLang="ru-RU" sz="2400" baseline="-25000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|</a:t>
            </a:r>
            <a:r>
              <a:rPr lang="en-US" altLang="ru-RU" sz="2400" i="1">
                <a:solidFill>
                  <a:srgbClr val="0000FF"/>
                </a:solidFill>
                <a:cs typeface="Arial" panose="020B0604020202020204" pitchFamily="34" charset="0"/>
              </a:rPr>
              <a:t>=1/d</a:t>
            </a:r>
            <a:r>
              <a:rPr lang="en-US" altLang="ru-RU" sz="2400" i="1" baseline="-25000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  <a:endParaRPr lang="ru-RU" altLang="ru-RU" sz="2400">
              <a:cs typeface="Arial" panose="020B0604020202020204" pitchFamily="34" charset="0"/>
            </a:endParaRP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2A4734BF-5A3A-4D0C-98FA-149D5B66E272}"/>
              </a:ext>
            </a:extLst>
          </p:cNvPr>
          <p:cNvCxnSpPr>
            <a:endCxn id="43" idx="1"/>
          </p:cNvCxnSpPr>
          <p:nvPr/>
        </p:nvCxnSpPr>
        <p:spPr>
          <a:xfrm>
            <a:off x="3419475" y="3279775"/>
            <a:ext cx="1728788" cy="638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6D08E835-719A-44F0-9C62-F02A4442EBE0}"/>
              </a:ext>
            </a:extLst>
          </p:cNvPr>
          <p:cNvCxnSpPr>
            <a:stCxn id="11" idx="0"/>
            <a:endCxn id="5" idx="5"/>
          </p:cNvCxnSpPr>
          <p:nvPr/>
        </p:nvCxnSpPr>
        <p:spPr>
          <a:xfrm>
            <a:off x="2520950" y="3567113"/>
            <a:ext cx="533400" cy="5635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EB60DE2-2AD9-40B3-82E3-1CCD71ED7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4303713"/>
            <a:ext cx="194151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R</a:t>
            </a:r>
            <a:r>
              <a:rPr lang="en-US" altLang="ru-RU" sz="2400" baseline="-25000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=|H</a:t>
            </a:r>
            <a:r>
              <a:rPr lang="en-US" altLang="ru-RU" sz="2400" baseline="-25000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  <a:r>
              <a:rPr lang="en-US" altLang="ru-RU" sz="2400">
                <a:solidFill>
                  <a:srgbClr val="0000FF"/>
                </a:solidFill>
                <a:cs typeface="Arial" panose="020B0604020202020204" pitchFamily="34" charset="0"/>
              </a:rPr>
              <a:t>|</a:t>
            </a:r>
            <a:r>
              <a:rPr lang="en-US" altLang="ru-RU" sz="2400" i="1">
                <a:solidFill>
                  <a:srgbClr val="0000FF"/>
                </a:solidFill>
                <a:cs typeface="Arial" panose="020B0604020202020204" pitchFamily="34" charset="0"/>
              </a:rPr>
              <a:t>=1/d</a:t>
            </a:r>
            <a:r>
              <a:rPr lang="en-US" altLang="ru-RU" sz="2400" i="1" baseline="-25000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  <a:endParaRPr lang="ru-RU" altLang="ru-RU" sz="2400">
              <a:cs typeface="Arial" panose="020B0604020202020204" pitchFamily="34" charset="0"/>
            </a:endParaRPr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5DF4F820-39A6-4A09-BBA9-251102CCF237}"/>
              </a:ext>
            </a:extLst>
          </p:cNvPr>
          <p:cNvCxnSpPr>
            <a:endCxn id="49" idx="1"/>
          </p:cNvCxnSpPr>
          <p:nvPr/>
        </p:nvCxnSpPr>
        <p:spPr>
          <a:xfrm>
            <a:off x="2843213" y="3848100"/>
            <a:ext cx="230505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Объект 14">
            <a:extLst>
              <a:ext uri="{FF2B5EF4-FFF2-40B4-BE49-F238E27FC236}">
                <a16:creationId xmlns:a16="http://schemas.microsoft.com/office/drawing/2014/main" id="{EBE10EBF-604F-4388-B785-34CD9FD463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85038" y="2192338"/>
          <a:ext cx="1800225" cy="143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23" name="Equation" r:id="rId3" imgW="495085" imgH="393529" progId="Equation.DSMT4">
                  <p:embed/>
                </p:oleObj>
              </mc:Choice>
              <mc:Fallback>
                <p:oleObj name="Equation" r:id="rId3" imgW="495085" imgH="393529" progId="Equation.DSMT4">
                  <p:embed/>
                  <p:pic>
                    <p:nvPicPr>
                      <p:cNvPr id="0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5038" y="2192338"/>
                        <a:ext cx="1800225" cy="14303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20">
            <a:extLst>
              <a:ext uri="{FF2B5EF4-FFF2-40B4-BE49-F238E27FC236}">
                <a16:creationId xmlns:a16="http://schemas.microsoft.com/office/drawing/2014/main" id="{02B9B1EA-53CA-4110-B2B5-C2F099994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00" y="3687763"/>
            <a:ext cx="1930400" cy="147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Вектор 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H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 это нормаль к плоскостям с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3333FF"/>
                </a:solidFill>
                <a:cs typeface="Arial" panose="020B0604020202020204" pitchFamily="34" charset="0"/>
              </a:rPr>
              <a:t>индексами (</a:t>
            </a:r>
            <a:r>
              <a:rPr lang="en-US" altLang="ru-RU" sz="1800">
                <a:solidFill>
                  <a:srgbClr val="3333FF"/>
                </a:solidFill>
                <a:cs typeface="Arial" panose="020B0604020202020204" pitchFamily="34" charset="0"/>
              </a:rPr>
              <a:t>hkl)</a:t>
            </a:r>
            <a:endParaRPr lang="ru-RU" altLang="ru-RU" sz="1800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CC08C6C2-AE6C-4F56-B79B-6D5548077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2825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cs typeface="Arial" panose="020B0604020202020204" pitchFamily="34" charset="0"/>
              </a:rPr>
              <a:t>Если все ориентации  кристаллитов в поликристалле равновероятны, концы векторов </a:t>
            </a:r>
            <a:r>
              <a:rPr lang="en-US" altLang="ru-RU" sz="2000">
                <a:solidFill>
                  <a:srgbClr val="3333FF"/>
                </a:solidFill>
                <a:cs typeface="Arial" panose="020B0604020202020204" pitchFamily="34" charset="0"/>
              </a:rPr>
              <a:t>H</a:t>
            </a:r>
            <a:r>
              <a:rPr lang="en-US" altLang="ru-RU" sz="2000" baseline="-25000">
                <a:solidFill>
                  <a:srgbClr val="3333FF"/>
                </a:solidFill>
                <a:cs typeface="Arial" panose="020B0604020202020204" pitchFamily="34" charset="0"/>
              </a:rPr>
              <a:t>hkl</a:t>
            </a:r>
            <a:r>
              <a:rPr lang="ru-RU" altLang="ru-RU" sz="2000">
                <a:solidFill>
                  <a:srgbClr val="3333FF"/>
                </a:solidFill>
                <a:cs typeface="Arial" panose="020B0604020202020204" pitchFamily="34" charset="0"/>
              </a:rPr>
              <a:t> будут лежать на сферах радиуса 1</a:t>
            </a:r>
            <a:r>
              <a:rPr lang="en-US" altLang="ru-RU" sz="2000">
                <a:solidFill>
                  <a:srgbClr val="3333FF"/>
                </a:solidFill>
                <a:cs typeface="Arial" panose="020B0604020202020204" pitchFamily="34" charset="0"/>
              </a:rPr>
              <a:t>/d</a:t>
            </a:r>
            <a:r>
              <a:rPr lang="en-US" altLang="ru-RU" sz="2000" baseline="-25000">
                <a:solidFill>
                  <a:srgbClr val="3333FF"/>
                </a:solidFill>
                <a:cs typeface="Arial" panose="020B0604020202020204" pitchFamily="34" charset="0"/>
              </a:rPr>
              <a:t>hkl</a:t>
            </a:r>
            <a:endParaRPr lang="ru-RU" altLang="ru-RU" sz="2000" baseline="-25000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4A8150-32CC-4843-8791-6F1786E81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0000FF"/>
                </a:solidFill>
                <a:cs typeface="Arial" panose="020B0604020202020204" pitchFamily="34" charset="0"/>
              </a:rPr>
              <a:t>Модель поликристалла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0000FF"/>
                </a:solidFill>
                <a:cs typeface="Arial" panose="020B0604020202020204" pitchFamily="34" charset="0"/>
              </a:rPr>
              <a:t>в обратном пространстве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/>
      <p:bldP spid="11" grpId="0" animBg="1"/>
      <p:bldP spid="21" grpId="0" animBg="1"/>
      <p:bldP spid="24" grpId="0" animBg="1"/>
      <p:bldP spid="43" grpId="0" animBg="1"/>
      <p:bldP spid="49" grpId="0" animBg="1"/>
      <p:bldP spid="53" grpId="0" animBg="1"/>
      <p:bldP spid="54" grpId="0" animBg="1"/>
      <p:bldP spid="5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45D078E4-234D-423D-A6B1-1E83F10264DA}"/>
              </a:ext>
            </a:extLst>
          </p:cNvPr>
          <p:cNvSpPr/>
          <p:nvPr/>
        </p:nvSpPr>
        <p:spPr>
          <a:xfrm>
            <a:off x="3355975" y="957263"/>
            <a:ext cx="4897438" cy="4725987"/>
          </a:xfrm>
          <a:prstGeom prst="ellipse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0DAB41CD-DDBA-423A-8831-57D132674F39}"/>
              </a:ext>
            </a:extLst>
          </p:cNvPr>
          <p:cNvCxnSpPr>
            <a:stCxn id="18" idx="2"/>
          </p:cNvCxnSpPr>
          <p:nvPr/>
        </p:nvCxnSpPr>
        <p:spPr>
          <a:xfrm flipV="1">
            <a:off x="3752850" y="3338513"/>
            <a:ext cx="1979613" cy="9525"/>
          </a:xfrm>
          <a:prstGeom prst="straightConnector1">
            <a:avLst/>
          </a:prstGeom>
          <a:ln w="571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1E6F3B70-D6F6-4BE8-B1D0-CC82C8752805}"/>
              </a:ext>
            </a:extLst>
          </p:cNvPr>
          <p:cNvSpPr/>
          <p:nvPr/>
        </p:nvSpPr>
        <p:spPr>
          <a:xfrm>
            <a:off x="1879600" y="1484313"/>
            <a:ext cx="3889375" cy="3743325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1FA2146-779D-42FB-90B3-56A572A9CF8D}"/>
              </a:ext>
            </a:extLst>
          </p:cNvPr>
          <p:cNvCxnSpPr/>
          <p:nvPr/>
        </p:nvCxnSpPr>
        <p:spPr>
          <a:xfrm flipH="1" flipV="1">
            <a:off x="4221163" y="1484313"/>
            <a:ext cx="1547812" cy="187166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96CF7632-0D4C-4938-A0B8-AFA70A06A0EB}"/>
              </a:ext>
            </a:extLst>
          </p:cNvPr>
          <p:cNvSpPr/>
          <p:nvPr/>
        </p:nvSpPr>
        <p:spPr>
          <a:xfrm>
            <a:off x="4076700" y="1530350"/>
            <a:ext cx="360363" cy="365125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38919" name="Объект 12">
            <a:extLst>
              <a:ext uri="{FF2B5EF4-FFF2-40B4-BE49-F238E27FC236}">
                <a16:creationId xmlns:a16="http://schemas.microsoft.com/office/drawing/2014/main" id="{202B7836-2871-4F2F-A935-C6CEAD35E6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19675" y="1665288"/>
          <a:ext cx="154305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46" name="Equation" r:id="rId3" imgW="736600" imgH="431800" progId="Equation.DSMT4">
                  <p:embed/>
                </p:oleObj>
              </mc:Choice>
              <mc:Fallback>
                <p:oleObj name="Equation" r:id="rId3" imgW="736600" imgH="431800" progId="Equation.DSMT4">
                  <p:embed/>
                  <p:pic>
                    <p:nvPicPr>
                      <p:cNvPr id="0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9675" y="1665288"/>
                        <a:ext cx="1543050" cy="904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33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TextBox 13">
            <a:extLst>
              <a:ext uri="{FF2B5EF4-FFF2-40B4-BE49-F238E27FC236}">
                <a16:creationId xmlns:a16="http://schemas.microsoft.com/office/drawing/2014/main" id="{F20D5292-5143-483C-8981-984E8088C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159125"/>
            <a:ext cx="363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O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38921" name="TextBox 14">
            <a:extLst>
              <a:ext uri="{FF2B5EF4-FFF2-40B4-BE49-F238E27FC236}">
                <a16:creationId xmlns:a16="http://schemas.microsoft.com/office/drawing/2014/main" id="{0572A259-8EB3-48B0-9491-4F5318CAF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1346200"/>
            <a:ext cx="19224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Arial" panose="020B0604020202020204" pitchFamily="34" charset="0"/>
              </a:rPr>
              <a:t>Сфера Эвальда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02252-F78F-46CA-B941-8CB1EB9B0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5853113"/>
            <a:ext cx="481488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Arial" panose="020B0604020202020204" pitchFamily="34" charset="0"/>
              </a:rPr>
              <a:t>Сферическая поверхность образованная концами векторов </a:t>
            </a:r>
            <a:r>
              <a:rPr lang="en-US" altLang="ru-RU" sz="1800">
                <a:cs typeface="Arial" panose="020B0604020202020204" pitchFamily="34" charset="0"/>
              </a:rPr>
              <a:t>H</a:t>
            </a:r>
            <a:r>
              <a:rPr lang="en-US" altLang="ru-RU" sz="1800" baseline="-25000">
                <a:cs typeface="Arial" panose="020B0604020202020204" pitchFamily="34" charset="0"/>
              </a:rPr>
              <a:t>hkl</a:t>
            </a:r>
            <a:r>
              <a:rPr lang="en-US" altLang="ru-RU" sz="1800">
                <a:cs typeface="Arial" panose="020B0604020202020204" pitchFamily="34" charset="0"/>
              </a:rPr>
              <a:t> </a:t>
            </a:r>
            <a:endParaRPr lang="ru-RU" altLang="ru-RU" sz="180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Arial" panose="020B0604020202020204" pitchFamily="34" charset="0"/>
              </a:rPr>
              <a:t>поликристаллического образца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942AC0E-3A8D-4CCE-B5C8-E20CC8888D15}"/>
              </a:ext>
            </a:extLst>
          </p:cNvPr>
          <p:cNvCxnSpPr/>
          <p:nvPr/>
        </p:nvCxnSpPr>
        <p:spPr>
          <a:xfrm flipH="1" flipV="1">
            <a:off x="6105525" y="4483100"/>
            <a:ext cx="627063" cy="13700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01D60A5-A899-44D9-8919-36F5791DE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613400"/>
            <a:ext cx="3763963" cy="1201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Arial" panose="020B0604020202020204" pitchFamily="34" charset="0"/>
              </a:rPr>
              <a:t>Дифракционное отражение </a:t>
            </a:r>
            <a:endParaRPr lang="en-US" altLang="ru-RU" sz="180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Arial" panose="020B0604020202020204" pitchFamily="34" charset="0"/>
              </a:rPr>
              <a:t>от плоскостей (</a:t>
            </a:r>
            <a:r>
              <a:rPr lang="en-US" altLang="ru-RU" sz="1800">
                <a:cs typeface="Arial" panose="020B0604020202020204" pitchFamily="34" charset="0"/>
              </a:rPr>
              <a:t>hkl) </a:t>
            </a:r>
            <a:r>
              <a:rPr lang="ru-RU" altLang="ru-RU" sz="1800">
                <a:cs typeface="Arial" panose="020B0604020202020204" pitchFamily="34" charset="0"/>
              </a:rPr>
              <a:t>в виде окружности образованной пересечением двух сфер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1D2EF24B-63E0-44CB-8736-065C515F65D7}"/>
              </a:ext>
            </a:extLst>
          </p:cNvPr>
          <p:cNvCxnSpPr>
            <a:stCxn id="12" idx="0"/>
          </p:cNvCxnSpPr>
          <p:nvPr/>
        </p:nvCxnSpPr>
        <p:spPr>
          <a:xfrm flipV="1">
            <a:off x="2093913" y="3838575"/>
            <a:ext cx="2008187" cy="17748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CA68ADAB-FEBD-4026-98F1-83E2764B4F13}"/>
              </a:ext>
            </a:extLst>
          </p:cNvPr>
          <p:cNvSpPr/>
          <p:nvPr/>
        </p:nvSpPr>
        <p:spPr>
          <a:xfrm>
            <a:off x="3752850" y="3292475"/>
            <a:ext cx="125413" cy="109538"/>
          </a:xfrm>
          <a:prstGeom prst="ellipse">
            <a:avLst/>
          </a:prstGeom>
          <a:solidFill>
            <a:schemeClr val="tx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EEC5E2F5-7878-4853-8EEA-0AF32C635D56}"/>
              </a:ext>
            </a:extLst>
          </p:cNvPr>
          <p:cNvCxnSpPr/>
          <p:nvPr/>
        </p:nvCxnSpPr>
        <p:spPr>
          <a:xfrm>
            <a:off x="825500" y="3346450"/>
            <a:ext cx="2927350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F3E6088-3C0F-44D9-8DB8-DDCDA34BC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288" y="2884488"/>
            <a:ext cx="522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cs typeface="Arial" panose="020B0604020202020204" pitchFamily="34" charset="0"/>
              </a:rPr>
              <a:t>K</a:t>
            </a:r>
            <a:r>
              <a:rPr lang="en-US" altLang="ru-RU" sz="2400" baseline="-25000">
                <a:cs typeface="Arial" panose="020B0604020202020204" pitchFamily="34" charset="0"/>
              </a:rPr>
              <a:t>0</a:t>
            </a:r>
            <a:endParaRPr lang="ru-RU" altLang="ru-RU" sz="2400" baseline="-25000">
              <a:cs typeface="Arial" panose="020B0604020202020204" pitchFamily="34" charset="0"/>
            </a:endParaRPr>
          </a:p>
        </p:txBody>
      </p:sp>
      <p:cxnSp>
        <p:nvCxnSpPr>
          <p:cNvPr id="38913" name="Прямая со стрелкой 38912">
            <a:extLst>
              <a:ext uri="{FF2B5EF4-FFF2-40B4-BE49-F238E27FC236}">
                <a16:creationId xmlns:a16="http://schemas.microsoft.com/office/drawing/2014/main" id="{3F164232-EEE0-4CF2-9FBB-BFE1A51FA4F5}"/>
              </a:ext>
            </a:extLst>
          </p:cNvPr>
          <p:cNvCxnSpPr>
            <a:stCxn id="18" idx="0"/>
            <a:endCxn id="11" idx="0"/>
          </p:cNvCxnSpPr>
          <p:nvPr/>
        </p:nvCxnSpPr>
        <p:spPr>
          <a:xfrm flipV="1">
            <a:off x="3814763" y="1530350"/>
            <a:ext cx="441325" cy="1762125"/>
          </a:xfrm>
          <a:prstGeom prst="straightConnector1">
            <a:avLst/>
          </a:prstGeom>
          <a:ln w="571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4" name="TextBox 38913">
            <a:extLst>
              <a:ext uri="{FF2B5EF4-FFF2-40B4-BE49-F238E27FC236}">
                <a16:creationId xmlns:a16="http://schemas.microsoft.com/office/drawing/2014/main" id="{F1C11C76-3E7F-43BC-AD9F-1BE9243A3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2179638"/>
            <a:ext cx="555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cs typeface="Arial" panose="020B0604020202020204" pitchFamily="34" charset="0"/>
              </a:rPr>
              <a:t>K</a:t>
            </a:r>
            <a:r>
              <a:rPr lang="en-US" altLang="ru-RU" sz="2400" baseline="-25000">
                <a:cs typeface="Arial" panose="020B0604020202020204" pitchFamily="34" charset="0"/>
              </a:rPr>
              <a:t>H</a:t>
            </a:r>
            <a:endParaRPr lang="ru-RU" altLang="ru-RU" sz="2400" baseline="-25000">
              <a:cs typeface="Arial" panose="020B0604020202020204" pitchFamily="34" charset="0"/>
            </a:endParaRPr>
          </a:p>
        </p:txBody>
      </p:sp>
      <p:sp>
        <p:nvSpPr>
          <p:cNvPr id="38922" name="TextBox 38921">
            <a:extLst>
              <a:ext uri="{FF2B5EF4-FFF2-40B4-BE49-F238E27FC236}">
                <a16:creationId xmlns:a16="http://schemas.microsoft.com/office/drawing/2014/main" id="{10A16EF5-12F6-4F07-B00D-543723A26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922588"/>
            <a:ext cx="24034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cs typeface="Arial" panose="020B0604020202020204" pitchFamily="34" charset="0"/>
              </a:rPr>
              <a:t>Рентгеновский пучок</a:t>
            </a:r>
          </a:p>
        </p:txBody>
      </p:sp>
      <p:sp>
        <p:nvSpPr>
          <p:cNvPr id="38923" name="TextBox 38922">
            <a:extLst>
              <a:ext uri="{FF2B5EF4-FFF2-40B4-BE49-F238E27FC236}">
                <a16:creationId xmlns:a16="http://schemas.microsoft.com/office/drawing/2014/main" id="{B8674905-6D0B-4596-9106-EDA2BA45C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63"/>
            <a:ext cx="914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  <a:cs typeface="Arial" panose="020B0604020202020204" pitchFamily="34" charset="0"/>
              </a:rPr>
              <a:t>Схема образования дебаевского дифракционного кольца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E3319B67-246D-46E1-B5CA-716CA2F6209E}"/>
              </a:ext>
            </a:extLst>
          </p:cNvPr>
          <p:cNvSpPr/>
          <p:nvPr/>
        </p:nvSpPr>
        <p:spPr>
          <a:xfrm>
            <a:off x="5729288" y="3284538"/>
            <a:ext cx="123825" cy="109537"/>
          </a:xfrm>
          <a:prstGeom prst="ellipse">
            <a:avLst/>
          </a:prstGeom>
          <a:solidFill>
            <a:schemeClr val="tx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8924" name="TextBox 38923">
            <a:extLst>
              <a:ext uri="{FF2B5EF4-FFF2-40B4-BE49-F238E27FC236}">
                <a16:creationId xmlns:a16="http://schemas.microsoft.com/office/drawing/2014/main" id="{A37FB1D4-1EAC-4257-88D8-15DF9232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025" y="3411538"/>
            <a:ext cx="449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O</a:t>
            </a:r>
            <a:r>
              <a:rPr lang="en-US" altLang="ru-RU" sz="1800" baseline="-25000">
                <a:cs typeface="Arial" panose="020B0604020202020204" pitchFamily="34" charset="0"/>
              </a:rPr>
              <a:t>1</a:t>
            </a:r>
            <a:endParaRPr lang="ru-RU" altLang="ru-RU" sz="1800" baseline="-250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1" grpId="0" animBg="1"/>
      <p:bldP spid="38920" grpId="0"/>
      <p:bldP spid="38921" grpId="0" animBg="1"/>
      <p:bldP spid="3" grpId="0" animBg="1"/>
      <p:bldP spid="12" grpId="0" animBg="1"/>
      <p:bldP spid="18" grpId="0" animBg="1"/>
      <p:bldP spid="26" grpId="0"/>
      <p:bldP spid="38914" grpId="0"/>
      <p:bldP spid="38922" grpId="0" animBg="1"/>
      <p:bldP spid="38923" grpId="0" animBg="1"/>
      <p:bldP spid="44" grpId="0" animBg="1"/>
      <p:bldP spid="3892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IMG_0001b">
            <a:extLst>
              <a:ext uri="{FF2B5EF4-FFF2-40B4-BE49-F238E27FC236}">
                <a16:creationId xmlns:a16="http://schemas.microsoft.com/office/drawing/2014/main" id="{F5806BA8-0B41-429A-8C00-0FBF6B02A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63373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DebaegammCoob-1a">
            <a:extLst>
              <a:ext uri="{FF2B5EF4-FFF2-40B4-BE49-F238E27FC236}">
                <a16:creationId xmlns:a16="http://schemas.microsoft.com/office/drawing/2014/main" id="{86985F78-740E-4B75-BE6E-C9454D240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908050"/>
            <a:ext cx="17526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6">
            <a:extLst>
              <a:ext uri="{FF2B5EF4-FFF2-40B4-BE49-F238E27FC236}">
                <a16:creationId xmlns:a16="http://schemas.microsoft.com/office/drawing/2014/main" id="{DC31498A-B4FD-425F-90A2-869BAB05F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90805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cs typeface="Arial" panose="020B0604020202020204" pitchFamily="34" charset="0"/>
              </a:rPr>
              <a:t>P</a:t>
            </a: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29701" name="Text Box 7">
            <a:extLst>
              <a:ext uri="{FF2B5EF4-FFF2-40B4-BE49-F238E27FC236}">
                <a16:creationId xmlns:a16="http://schemas.microsoft.com/office/drawing/2014/main" id="{04539B5D-127F-43C5-B0AD-1757EE4EB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4038" y="90805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cs typeface="Arial" panose="020B0604020202020204" pitchFamily="34" charset="0"/>
              </a:rPr>
              <a:t>F</a:t>
            </a: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29702" name="Text Box 8">
            <a:extLst>
              <a:ext uri="{FF2B5EF4-FFF2-40B4-BE49-F238E27FC236}">
                <a16:creationId xmlns:a16="http://schemas.microsoft.com/office/drawing/2014/main" id="{6627B5F4-5C22-4A97-B49D-A56C6E223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3675" y="9080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>
                <a:cs typeface="Arial" panose="020B0604020202020204" pitchFamily="34" charset="0"/>
              </a:rPr>
              <a:t>I</a:t>
            </a: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29703" name="TextBox 1">
            <a:extLst>
              <a:ext uri="{FF2B5EF4-FFF2-40B4-BE49-F238E27FC236}">
                <a16:creationId xmlns:a16="http://schemas.microsoft.com/office/drawing/2014/main" id="{544223D1-9290-432B-A41B-1AE5BAA46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338" y="5732463"/>
            <a:ext cx="1795462" cy="915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0">
                <a:cs typeface="Arial" panose="020B0604020202020204" pitchFamily="34" charset="0"/>
              </a:rPr>
              <a:t>Дебаеграммы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0">
                <a:cs typeface="Arial" panose="020B0604020202020204" pitchFamily="34" charset="0"/>
              </a:rPr>
              <a:t>кубического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0">
                <a:cs typeface="Arial" panose="020B0604020202020204" pitchFamily="34" charset="0"/>
              </a:rPr>
              <a:t>кристалла</a:t>
            </a:r>
          </a:p>
        </p:txBody>
      </p:sp>
      <p:sp>
        <p:nvSpPr>
          <p:cNvPr id="120840" name="Text Box 10">
            <a:extLst>
              <a:ext uri="{FF2B5EF4-FFF2-40B4-BE49-F238E27FC236}">
                <a16:creationId xmlns:a16="http://schemas.microsoft.com/office/drawing/2014/main" id="{02724C9A-EB7B-4525-ABCB-418D02619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063" y="134938"/>
            <a:ext cx="343376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Метод Дебая-Шерера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  <p:bldP spid="29702" grpId="0"/>
      <p:bldP spid="2970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>
            <a:extLst>
              <a:ext uri="{FF2B5EF4-FFF2-40B4-BE49-F238E27FC236}">
                <a16:creationId xmlns:a16="http://schemas.microsoft.com/office/drawing/2014/main" id="{E384A23D-8A99-495C-8FC8-AF7A9541A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9950"/>
            <a:ext cx="3924300" cy="79216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AC45F0E3-FED8-4AA0-A4F2-70303A1E1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868863"/>
            <a:ext cx="2952750" cy="865187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pic>
        <p:nvPicPr>
          <p:cNvPr id="87046" name="Picture 6" descr="Deby-P">
            <a:extLst>
              <a:ext uri="{FF2B5EF4-FFF2-40B4-BE49-F238E27FC236}">
                <a16:creationId xmlns:a16="http://schemas.microsoft.com/office/drawing/2014/main" id="{39804A14-5486-4029-88DD-3B525D338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7488238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Debay-I">
            <a:extLst>
              <a:ext uri="{FF2B5EF4-FFF2-40B4-BE49-F238E27FC236}">
                <a16:creationId xmlns:a16="http://schemas.microsoft.com/office/drawing/2014/main" id="{036F2077-CD7F-49E8-A5FC-9CA351114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36838"/>
            <a:ext cx="7488238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Debay-Fa">
            <a:extLst>
              <a:ext uri="{FF2B5EF4-FFF2-40B4-BE49-F238E27FC236}">
                <a16:creationId xmlns:a16="http://schemas.microsoft.com/office/drawing/2014/main" id="{485C3185-D795-42FC-B550-EB9D39A10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748823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pk">
            <a:extLst>
              <a:ext uri="{FF2B5EF4-FFF2-40B4-BE49-F238E27FC236}">
                <a16:creationId xmlns:a16="http://schemas.microsoft.com/office/drawing/2014/main" id="{FCC3CA6D-2FE7-4806-B992-B6178D5DC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341438"/>
            <a:ext cx="8651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0" descr="IK">
            <a:extLst>
              <a:ext uri="{FF2B5EF4-FFF2-40B4-BE49-F238E27FC236}">
                <a16:creationId xmlns:a16="http://schemas.microsoft.com/office/drawing/2014/main" id="{38784A4F-8E90-4949-B6A3-9EA892FF6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493963"/>
            <a:ext cx="8064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11" descr="FK">
            <a:extLst>
              <a:ext uri="{FF2B5EF4-FFF2-40B4-BE49-F238E27FC236}">
                <a16:creationId xmlns:a16="http://schemas.microsoft.com/office/drawing/2014/main" id="{60FC4F32-AC67-46E4-A1E4-73369DB3C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860800"/>
            <a:ext cx="8001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2" name="Text Box 12">
            <a:extLst>
              <a:ext uri="{FF2B5EF4-FFF2-40B4-BE49-F238E27FC236}">
                <a16:creationId xmlns:a16="http://schemas.microsoft.com/office/drawing/2014/main" id="{E07B33F5-AFC8-4466-AED9-24CAC0B43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052513"/>
            <a:ext cx="3348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Примитивная кубическая решетка - </a:t>
            </a:r>
            <a:r>
              <a:rPr lang="en-US" altLang="ru-RU" sz="1200"/>
              <a:t>ReO</a:t>
            </a:r>
            <a:r>
              <a:rPr lang="ru-RU" altLang="ru-RU" sz="1200" baseline="-25000"/>
              <a:t>3</a:t>
            </a:r>
            <a:r>
              <a:rPr lang="ru-RU" altLang="ru-RU" sz="1800"/>
              <a:t> </a:t>
            </a:r>
            <a:endParaRPr lang="ru-RU" altLang="ru-RU" sz="1800" b="0"/>
          </a:p>
        </p:txBody>
      </p:sp>
      <p:sp>
        <p:nvSpPr>
          <p:cNvPr id="87053" name="Text Box 13">
            <a:extLst>
              <a:ext uri="{FF2B5EF4-FFF2-40B4-BE49-F238E27FC236}">
                <a16:creationId xmlns:a16="http://schemas.microsoft.com/office/drawing/2014/main" id="{7E273C5B-4892-43B7-BEC0-D45E4D864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2205038"/>
            <a:ext cx="4697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Объемоцентрированная кубическая решетка </a:t>
            </a:r>
            <a:r>
              <a:rPr lang="en-US" altLang="ru-RU" sz="1200"/>
              <a:t>– </a:t>
            </a:r>
            <a:r>
              <a:rPr lang="ru-RU" altLang="ru-RU" sz="1200"/>
              <a:t>порошек </a:t>
            </a:r>
            <a:r>
              <a:rPr lang="en-US" altLang="ru-RU" sz="1200"/>
              <a:t>W</a:t>
            </a:r>
            <a:r>
              <a:rPr lang="ru-RU" altLang="ru-RU" sz="1800"/>
              <a:t> </a:t>
            </a:r>
            <a:endParaRPr lang="ru-RU" altLang="ru-RU" sz="1800" b="0"/>
          </a:p>
        </p:txBody>
      </p:sp>
      <p:sp>
        <p:nvSpPr>
          <p:cNvPr id="87054" name="Text Box 14">
            <a:extLst>
              <a:ext uri="{FF2B5EF4-FFF2-40B4-BE49-F238E27FC236}">
                <a16:creationId xmlns:a16="http://schemas.microsoft.com/office/drawing/2014/main" id="{B9825518-8A86-4F36-AA79-2D3D92770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573463"/>
            <a:ext cx="3797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Гранецентрированная кубическая решетка</a:t>
            </a:r>
            <a:r>
              <a:rPr lang="ru-RU" altLang="ru-RU" sz="1800"/>
              <a:t> </a:t>
            </a:r>
            <a:r>
              <a:rPr lang="en-US" altLang="ru-RU" sz="1800"/>
              <a:t>- </a:t>
            </a:r>
            <a:r>
              <a:rPr lang="en-US" altLang="ru-RU" sz="1200"/>
              <a:t>Ni</a:t>
            </a:r>
            <a:endParaRPr lang="ru-RU" altLang="ru-RU" sz="1800" b="0"/>
          </a:p>
        </p:txBody>
      </p:sp>
      <p:graphicFrame>
        <p:nvGraphicFramePr>
          <p:cNvPr id="87055" name="Object 15">
            <a:extLst>
              <a:ext uri="{FF2B5EF4-FFF2-40B4-BE49-F238E27FC236}">
                <a16:creationId xmlns:a16="http://schemas.microsoft.com/office/drawing/2014/main" id="{0F0D856B-495D-40ED-B00C-2B085B3D15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950" y="6021388"/>
          <a:ext cx="3743325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6" name="Equation" r:id="rId9" imgW="2641600" imgH="457200" progId="Equation.DSMT4">
                  <p:embed/>
                </p:oleObj>
              </mc:Choice>
              <mc:Fallback>
                <p:oleObj name="Equation" r:id="rId9" imgW="2641600" imgH="4572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6021388"/>
                        <a:ext cx="3743325" cy="6492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6" name="Object 16">
            <a:extLst>
              <a:ext uri="{FF2B5EF4-FFF2-40B4-BE49-F238E27FC236}">
                <a16:creationId xmlns:a16="http://schemas.microsoft.com/office/drawing/2014/main" id="{BF50D4A2-A031-4A03-8DEF-F3CFC0697D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4941888"/>
          <a:ext cx="2806700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7" name="Equation" r:id="rId11" imgW="1879600" imgH="457200" progId="Equation.DSMT4">
                  <p:embed/>
                </p:oleObj>
              </mc:Choice>
              <mc:Fallback>
                <p:oleObj name="Equation" r:id="rId11" imgW="1879600" imgH="457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941888"/>
                        <a:ext cx="2806700" cy="6842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7" name="Text Box 17">
            <a:extLst>
              <a:ext uri="{FF2B5EF4-FFF2-40B4-BE49-F238E27FC236}">
                <a16:creationId xmlns:a16="http://schemas.microsoft.com/office/drawing/2014/main" id="{6DEB90DE-8CE9-4B5F-A279-33A6134D1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868863"/>
            <a:ext cx="41767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Правило погасаний рефлексов для объемоцентрированной кубической решетки</a:t>
            </a:r>
            <a:endParaRPr lang="ru-RU" altLang="ru-RU" sz="1800" b="0"/>
          </a:p>
        </p:txBody>
      </p:sp>
      <p:sp>
        <p:nvSpPr>
          <p:cNvPr id="87058" name="Text Box 18">
            <a:extLst>
              <a:ext uri="{FF2B5EF4-FFF2-40B4-BE49-F238E27FC236}">
                <a16:creationId xmlns:a16="http://schemas.microsoft.com/office/drawing/2014/main" id="{345A2DDD-12D7-47E9-8A0E-40702CA4A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873750"/>
            <a:ext cx="37433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Правило погасаний рефлексов для</a:t>
            </a:r>
            <a:r>
              <a:rPr lang="ru-RU" altLang="ru-RU" sz="1600" b="0"/>
              <a:t> </a:t>
            </a:r>
            <a:r>
              <a:rPr lang="ru-RU" altLang="ru-RU" sz="1600"/>
              <a:t>гранецентрированной кубической решетки </a:t>
            </a:r>
            <a:endParaRPr lang="ru-RU" altLang="ru-RU" sz="1800" b="0"/>
          </a:p>
        </p:txBody>
      </p:sp>
      <p:sp>
        <p:nvSpPr>
          <p:cNvPr id="87059" name="AutoShape 19">
            <a:extLst>
              <a:ext uri="{FF2B5EF4-FFF2-40B4-BE49-F238E27FC236}">
                <a16:creationId xmlns:a16="http://schemas.microsoft.com/office/drawing/2014/main" id="{F0D0F433-9F43-4928-A7FC-E75789B64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5157788"/>
            <a:ext cx="792163" cy="360362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87060" name="AutoShape 20">
            <a:extLst>
              <a:ext uri="{FF2B5EF4-FFF2-40B4-BE49-F238E27FC236}">
                <a16:creationId xmlns:a16="http://schemas.microsoft.com/office/drawing/2014/main" id="{385743C3-5355-4BA1-8244-8316CECFB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6092825"/>
            <a:ext cx="720725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121875" name="Text Box 21">
            <a:extLst>
              <a:ext uri="{FF2B5EF4-FFF2-40B4-BE49-F238E27FC236}">
                <a16:creationId xmlns:a16="http://schemas.microsoft.com/office/drawing/2014/main" id="{DE850FF2-DCA7-4B29-966B-81126ECB9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88913"/>
            <a:ext cx="6513513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Рентгенограммы полученные с порошковых образцов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(рентгенограммы Дебая-Шерера)</a:t>
            </a:r>
            <a:endParaRPr lang="ru-RU" altLang="ru-RU" sz="18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  <p:bldP spid="87045" grpId="0" animBg="1"/>
      <p:bldP spid="87052" grpId="0" autoUpdateAnimBg="0"/>
      <p:bldP spid="87053" grpId="0" autoUpdateAnimBg="0"/>
      <p:bldP spid="87054" grpId="0" autoUpdateAnimBg="0"/>
      <p:bldP spid="87057" grpId="0" autoUpdateAnimBg="0"/>
      <p:bldP spid="87058" grpId="0" autoUpdateAnimBg="0"/>
      <p:bldP spid="87059" grpId="0" animBg="1"/>
      <p:bldP spid="8706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4">
            <a:extLst>
              <a:ext uri="{FF2B5EF4-FFF2-40B4-BE49-F238E27FC236}">
                <a16:creationId xmlns:a16="http://schemas.microsoft.com/office/drawing/2014/main" id="{2B15374C-73E8-47C2-85BB-8011435C5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117475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  <a:cs typeface="Arial" panose="020B0604020202020204" pitchFamily="34" charset="0"/>
              </a:rPr>
              <a:t>Какую информацию можно получить из анализа дебаеграмм? </a:t>
            </a:r>
            <a:endParaRPr lang="ru-RU" altLang="ru-RU" sz="4000" b="0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sp>
        <p:nvSpPr>
          <p:cNvPr id="122883" name="Text Box 5">
            <a:extLst>
              <a:ext uri="{FF2B5EF4-FFF2-40B4-BE49-F238E27FC236}">
                <a16:creationId xmlns:a16="http://schemas.microsoft.com/office/drawing/2014/main" id="{2CCA6FF1-F0D7-4DDF-BD6D-3AB9E9A8F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" y="2146300"/>
            <a:ext cx="9144000" cy="4524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>
                <a:solidFill>
                  <a:srgbClr val="3333FF"/>
                </a:solidFill>
                <a:cs typeface="Arial" panose="020B0604020202020204" pitchFamily="34" charset="0"/>
              </a:rPr>
              <a:t>Параметры элементарной ячейки </a:t>
            </a:r>
            <a:r>
              <a:rPr lang="en-US" altLang="ru-RU">
                <a:solidFill>
                  <a:srgbClr val="3333FF"/>
                </a:solidFill>
                <a:cs typeface="Arial" panose="020B0604020202020204" pitchFamily="34" charset="0"/>
              </a:rPr>
              <a:t>a,b,c,a,b,g</a:t>
            </a:r>
            <a:r>
              <a:rPr lang="ru-RU" altLang="ru-RU">
                <a:solidFill>
                  <a:srgbClr val="3333FF"/>
                </a:solidFill>
                <a:cs typeface="Arial" panose="020B0604020202020204" pitchFamily="34" charset="0"/>
              </a:rPr>
              <a:t>;</a:t>
            </a:r>
            <a:r>
              <a:rPr lang="en-US" altLang="ru-RU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>
                <a:solidFill>
                  <a:srgbClr val="3333FF"/>
                </a:solidFill>
                <a:cs typeface="Arial" panose="020B0604020202020204" pitchFamily="34" charset="0"/>
              </a:rPr>
              <a:t>Симметрия решетки, пространственная группа, тип решетки Браве, а в некоторых случаях и координаты атомов в элементарной ячейке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  <a:cs typeface="Arial" panose="020B0604020202020204" pitchFamily="34" charset="0"/>
              </a:rPr>
              <a:t>     (метод Ритвельда);  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r>
              <a:rPr lang="ru-RU" altLang="ru-RU">
                <a:solidFill>
                  <a:srgbClr val="3333FF"/>
                </a:solidFill>
                <a:cs typeface="Arial" panose="020B0604020202020204" pitchFamily="34" charset="0"/>
              </a:rPr>
              <a:t>Сведения о текстуре образца; 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r>
              <a:rPr lang="ru-RU" altLang="ru-RU">
                <a:solidFill>
                  <a:srgbClr val="3333FF"/>
                </a:solidFill>
                <a:cs typeface="Arial" panose="020B0604020202020204" pitchFamily="34" charset="0"/>
              </a:rPr>
              <a:t>Определение фактора Дебая-Валлера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4">
            <a:extLst>
              <a:ext uri="{FF2B5EF4-FFF2-40B4-BE49-F238E27FC236}">
                <a16:creationId xmlns:a16="http://schemas.microsoft.com/office/drawing/2014/main" id="{1D39AF43-7BF8-49CD-8EE0-4361A9E4F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00213"/>
            <a:ext cx="9144000" cy="3416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rgbClr val="3333FF"/>
                </a:solidFill>
              </a:rPr>
              <a:t>ВВЕДЕНИЕ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rgbClr val="3333FF"/>
                </a:solidFill>
              </a:rPr>
              <a:t>В ДИНАМИЧЕСКОЕ ПРИБЛИЖЕНИЕ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>
                <a:solidFill>
                  <a:srgbClr val="3333FF"/>
                </a:solidFill>
              </a:rPr>
              <a:t>В ТЕОРИИ РАССЕЯНИЯ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E3FD486-DF73-45AF-B4A5-F6DF56AD856A}"/>
              </a:ext>
            </a:extLst>
          </p:cNvPr>
          <p:cNvSpPr/>
          <p:nvPr/>
        </p:nvSpPr>
        <p:spPr>
          <a:xfrm>
            <a:off x="1979613" y="3141663"/>
            <a:ext cx="4895850" cy="2519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F8BB163-CF97-422A-A7FD-518E21FC9A59}"/>
              </a:ext>
            </a:extLst>
          </p:cNvPr>
          <p:cNvCxnSpPr/>
          <p:nvPr/>
        </p:nvCxnSpPr>
        <p:spPr>
          <a:xfrm>
            <a:off x="1979613" y="3500438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1A30C00-7AAB-48B9-83BF-6E2DD9FA797B}"/>
              </a:ext>
            </a:extLst>
          </p:cNvPr>
          <p:cNvCxnSpPr/>
          <p:nvPr/>
        </p:nvCxnSpPr>
        <p:spPr>
          <a:xfrm>
            <a:off x="1979613" y="3860800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6980478-FA5C-418F-85ED-25A5173AE1DE}"/>
              </a:ext>
            </a:extLst>
          </p:cNvPr>
          <p:cNvCxnSpPr/>
          <p:nvPr/>
        </p:nvCxnSpPr>
        <p:spPr>
          <a:xfrm>
            <a:off x="1979613" y="4221163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D6E88A2-D319-4728-A7A0-19EB66E44F98}"/>
              </a:ext>
            </a:extLst>
          </p:cNvPr>
          <p:cNvCxnSpPr/>
          <p:nvPr/>
        </p:nvCxnSpPr>
        <p:spPr>
          <a:xfrm>
            <a:off x="1979613" y="4581525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EE8D7E8-F546-4123-9820-C0DA1FD5B8D8}"/>
              </a:ext>
            </a:extLst>
          </p:cNvPr>
          <p:cNvCxnSpPr/>
          <p:nvPr/>
        </p:nvCxnSpPr>
        <p:spPr>
          <a:xfrm>
            <a:off x="1979613" y="4941888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AB90CAE-62E3-4563-889C-3BCE02BED19A}"/>
              </a:ext>
            </a:extLst>
          </p:cNvPr>
          <p:cNvCxnSpPr/>
          <p:nvPr/>
        </p:nvCxnSpPr>
        <p:spPr>
          <a:xfrm>
            <a:off x="1979613" y="5300663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D56BDD8-E0F9-4EFE-8F5F-7966C23C95F3}"/>
              </a:ext>
            </a:extLst>
          </p:cNvPr>
          <p:cNvCxnSpPr/>
          <p:nvPr/>
        </p:nvCxnSpPr>
        <p:spPr>
          <a:xfrm>
            <a:off x="1979613" y="5661025"/>
            <a:ext cx="4895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B071EDD5-82B7-4137-ACD0-D502EE35823B}"/>
              </a:ext>
            </a:extLst>
          </p:cNvPr>
          <p:cNvCxnSpPr>
            <a:stCxn id="2" idx="0"/>
          </p:cNvCxnSpPr>
          <p:nvPr/>
        </p:nvCxnSpPr>
        <p:spPr>
          <a:xfrm>
            <a:off x="4427538" y="3141663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2B9B4BD-00FA-4A30-A34D-6D773E2E46DB}"/>
              </a:ext>
            </a:extLst>
          </p:cNvPr>
          <p:cNvCxnSpPr>
            <a:stCxn id="2" idx="0"/>
          </p:cNvCxnSpPr>
          <p:nvPr/>
        </p:nvCxnSpPr>
        <p:spPr>
          <a:xfrm>
            <a:off x="4427538" y="3141663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A8B0EE9-1EF5-4CC2-AF71-3D1B2AB33A52}"/>
              </a:ext>
            </a:extLst>
          </p:cNvPr>
          <p:cNvCxnSpPr>
            <a:stCxn id="2" idx="0"/>
          </p:cNvCxnSpPr>
          <p:nvPr/>
        </p:nvCxnSpPr>
        <p:spPr>
          <a:xfrm flipH="1">
            <a:off x="4211638" y="3141663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080A0A3-7BBF-4728-B373-10D78855BA34}"/>
              </a:ext>
            </a:extLst>
          </p:cNvPr>
          <p:cNvCxnSpPr/>
          <p:nvPr/>
        </p:nvCxnSpPr>
        <p:spPr>
          <a:xfrm>
            <a:off x="4211638" y="3500438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6FE09DCF-FD1B-4D0F-8209-9DEB6C935042}"/>
              </a:ext>
            </a:extLst>
          </p:cNvPr>
          <p:cNvCxnSpPr/>
          <p:nvPr/>
        </p:nvCxnSpPr>
        <p:spPr>
          <a:xfrm flipH="1">
            <a:off x="4427538" y="3500438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28B8520-D542-465B-A761-7E9686C700D4}"/>
              </a:ext>
            </a:extLst>
          </p:cNvPr>
          <p:cNvCxnSpPr/>
          <p:nvPr/>
        </p:nvCxnSpPr>
        <p:spPr>
          <a:xfrm flipH="1">
            <a:off x="3995738" y="3500438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7AE37A14-D4F2-44C7-896D-1A44A745AD3F}"/>
              </a:ext>
            </a:extLst>
          </p:cNvPr>
          <p:cNvCxnSpPr/>
          <p:nvPr/>
        </p:nvCxnSpPr>
        <p:spPr>
          <a:xfrm>
            <a:off x="4643438" y="3500438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E67629E7-4AF1-47AA-8C39-193FFB84FFF3}"/>
              </a:ext>
            </a:extLst>
          </p:cNvPr>
          <p:cNvCxnSpPr/>
          <p:nvPr/>
        </p:nvCxnSpPr>
        <p:spPr>
          <a:xfrm flipH="1">
            <a:off x="4211638" y="3860800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BE77FC77-C18C-42E1-900A-BC60749DC4AC}"/>
              </a:ext>
            </a:extLst>
          </p:cNvPr>
          <p:cNvCxnSpPr/>
          <p:nvPr/>
        </p:nvCxnSpPr>
        <p:spPr>
          <a:xfrm>
            <a:off x="4427538" y="3860800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AEA03193-FF18-44F2-80EE-13B126C67648}"/>
              </a:ext>
            </a:extLst>
          </p:cNvPr>
          <p:cNvCxnSpPr/>
          <p:nvPr/>
        </p:nvCxnSpPr>
        <p:spPr>
          <a:xfrm flipH="1">
            <a:off x="4643438" y="3860800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FB1B1727-CC1A-424C-8C4F-0B1A66018B4D}"/>
              </a:ext>
            </a:extLst>
          </p:cNvPr>
          <p:cNvCxnSpPr/>
          <p:nvPr/>
        </p:nvCxnSpPr>
        <p:spPr>
          <a:xfrm>
            <a:off x="3995738" y="3860800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0851CEA6-701D-4B4A-B007-8BB96E76800A}"/>
              </a:ext>
            </a:extLst>
          </p:cNvPr>
          <p:cNvCxnSpPr/>
          <p:nvPr/>
        </p:nvCxnSpPr>
        <p:spPr>
          <a:xfrm flipH="1">
            <a:off x="3779838" y="3860800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CDF2A693-F75D-49EB-9409-911FC8DB7FAD}"/>
              </a:ext>
            </a:extLst>
          </p:cNvPr>
          <p:cNvCxnSpPr/>
          <p:nvPr/>
        </p:nvCxnSpPr>
        <p:spPr>
          <a:xfrm>
            <a:off x="4859338" y="3860800"/>
            <a:ext cx="217487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5491DD11-57C6-4C1C-B0EB-75A127765580}"/>
              </a:ext>
            </a:extLst>
          </p:cNvPr>
          <p:cNvCxnSpPr/>
          <p:nvPr/>
        </p:nvCxnSpPr>
        <p:spPr>
          <a:xfrm flipH="1">
            <a:off x="3563938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74A31334-F5AA-4C52-B40C-5874C278EE10}"/>
              </a:ext>
            </a:extLst>
          </p:cNvPr>
          <p:cNvCxnSpPr/>
          <p:nvPr/>
        </p:nvCxnSpPr>
        <p:spPr>
          <a:xfrm>
            <a:off x="3779838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5F6AE1FB-6391-4BA3-9AF4-4FC432701FD5}"/>
              </a:ext>
            </a:extLst>
          </p:cNvPr>
          <p:cNvCxnSpPr/>
          <p:nvPr/>
        </p:nvCxnSpPr>
        <p:spPr>
          <a:xfrm flipH="1">
            <a:off x="3995738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63DBCEA0-1498-4858-A869-59CA42D5B238}"/>
              </a:ext>
            </a:extLst>
          </p:cNvPr>
          <p:cNvCxnSpPr/>
          <p:nvPr/>
        </p:nvCxnSpPr>
        <p:spPr>
          <a:xfrm>
            <a:off x="4211638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3E265BF7-0B38-4DC6-811A-DA8AD2907C59}"/>
              </a:ext>
            </a:extLst>
          </p:cNvPr>
          <p:cNvCxnSpPr/>
          <p:nvPr/>
        </p:nvCxnSpPr>
        <p:spPr>
          <a:xfrm flipH="1">
            <a:off x="4427538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5953D450-1D35-4E28-8A4D-F99FD89E2408}"/>
              </a:ext>
            </a:extLst>
          </p:cNvPr>
          <p:cNvCxnSpPr/>
          <p:nvPr/>
        </p:nvCxnSpPr>
        <p:spPr>
          <a:xfrm>
            <a:off x="4643438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4A312C68-2CDC-446E-BBBA-B14D4913DB16}"/>
              </a:ext>
            </a:extLst>
          </p:cNvPr>
          <p:cNvCxnSpPr/>
          <p:nvPr/>
        </p:nvCxnSpPr>
        <p:spPr>
          <a:xfrm flipH="1">
            <a:off x="4859338" y="4221163"/>
            <a:ext cx="217487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3A89E179-19F0-4AE3-BFFE-7F3EC6624941}"/>
              </a:ext>
            </a:extLst>
          </p:cNvPr>
          <p:cNvCxnSpPr/>
          <p:nvPr/>
        </p:nvCxnSpPr>
        <p:spPr>
          <a:xfrm>
            <a:off x="5076825" y="42211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A1A20DA9-5C9B-4800-A8A4-7EF765106C96}"/>
              </a:ext>
            </a:extLst>
          </p:cNvPr>
          <p:cNvCxnSpPr/>
          <p:nvPr/>
        </p:nvCxnSpPr>
        <p:spPr>
          <a:xfrm flipH="1">
            <a:off x="33480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FA055676-8DD5-4E6F-9F8C-7FFE7D5F6DCD}"/>
              </a:ext>
            </a:extLst>
          </p:cNvPr>
          <p:cNvCxnSpPr/>
          <p:nvPr/>
        </p:nvCxnSpPr>
        <p:spPr>
          <a:xfrm>
            <a:off x="35639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7A1B4E69-BCDD-4D7A-A817-69DB921E5374}"/>
              </a:ext>
            </a:extLst>
          </p:cNvPr>
          <p:cNvCxnSpPr/>
          <p:nvPr/>
        </p:nvCxnSpPr>
        <p:spPr>
          <a:xfrm flipH="1">
            <a:off x="37798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1B546A4B-8DD8-4130-A10B-0A6C718E1EDA}"/>
              </a:ext>
            </a:extLst>
          </p:cNvPr>
          <p:cNvCxnSpPr/>
          <p:nvPr/>
        </p:nvCxnSpPr>
        <p:spPr>
          <a:xfrm>
            <a:off x="39957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2A6361CB-0EE8-4254-B363-467EB28E786C}"/>
              </a:ext>
            </a:extLst>
          </p:cNvPr>
          <p:cNvCxnSpPr/>
          <p:nvPr/>
        </p:nvCxnSpPr>
        <p:spPr>
          <a:xfrm flipH="1">
            <a:off x="42116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id="{0F6D19CD-6683-43F9-BABA-77D152D36583}"/>
              </a:ext>
            </a:extLst>
          </p:cNvPr>
          <p:cNvCxnSpPr/>
          <p:nvPr/>
        </p:nvCxnSpPr>
        <p:spPr>
          <a:xfrm>
            <a:off x="44275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id="{9DCF89DB-3E61-4A22-8166-D02B0810C654}"/>
              </a:ext>
            </a:extLst>
          </p:cNvPr>
          <p:cNvCxnSpPr/>
          <p:nvPr/>
        </p:nvCxnSpPr>
        <p:spPr>
          <a:xfrm flipH="1">
            <a:off x="4643438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0718E3E0-B94E-4F1F-A5E0-29BDAD90B6DF}"/>
              </a:ext>
            </a:extLst>
          </p:cNvPr>
          <p:cNvCxnSpPr/>
          <p:nvPr/>
        </p:nvCxnSpPr>
        <p:spPr>
          <a:xfrm>
            <a:off x="4859338" y="4581525"/>
            <a:ext cx="217487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BB9C28E7-B797-49C7-AF57-9A66072ABB91}"/>
              </a:ext>
            </a:extLst>
          </p:cNvPr>
          <p:cNvCxnSpPr/>
          <p:nvPr/>
        </p:nvCxnSpPr>
        <p:spPr>
          <a:xfrm flipH="1">
            <a:off x="5076825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 стрелкой 114">
            <a:extLst>
              <a:ext uri="{FF2B5EF4-FFF2-40B4-BE49-F238E27FC236}">
                <a16:creationId xmlns:a16="http://schemas.microsoft.com/office/drawing/2014/main" id="{1D2B3BAC-4A87-4039-B48B-336D744BFCF3}"/>
              </a:ext>
            </a:extLst>
          </p:cNvPr>
          <p:cNvCxnSpPr/>
          <p:nvPr/>
        </p:nvCxnSpPr>
        <p:spPr>
          <a:xfrm>
            <a:off x="5292725" y="4581525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>
            <a:extLst>
              <a:ext uri="{FF2B5EF4-FFF2-40B4-BE49-F238E27FC236}">
                <a16:creationId xmlns:a16="http://schemas.microsoft.com/office/drawing/2014/main" id="{7922651E-861F-410D-99A6-FF2D77EB2BF5}"/>
              </a:ext>
            </a:extLst>
          </p:cNvPr>
          <p:cNvCxnSpPr/>
          <p:nvPr/>
        </p:nvCxnSpPr>
        <p:spPr>
          <a:xfrm>
            <a:off x="33480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>
            <a:extLst>
              <a:ext uri="{FF2B5EF4-FFF2-40B4-BE49-F238E27FC236}">
                <a16:creationId xmlns:a16="http://schemas.microsoft.com/office/drawing/2014/main" id="{920229E1-5843-41DC-8434-57CDBEC64FCB}"/>
              </a:ext>
            </a:extLst>
          </p:cNvPr>
          <p:cNvCxnSpPr/>
          <p:nvPr/>
        </p:nvCxnSpPr>
        <p:spPr>
          <a:xfrm flipH="1">
            <a:off x="35639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>
            <a:extLst>
              <a:ext uri="{FF2B5EF4-FFF2-40B4-BE49-F238E27FC236}">
                <a16:creationId xmlns:a16="http://schemas.microsoft.com/office/drawing/2014/main" id="{06FDAC31-628B-4A1A-90B3-4C279963C927}"/>
              </a:ext>
            </a:extLst>
          </p:cNvPr>
          <p:cNvCxnSpPr/>
          <p:nvPr/>
        </p:nvCxnSpPr>
        <p:spPr>
          <a:xfrm>
            <a:off x="37798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>
            <a:extLst>
              <a:ext uri="{FF2B5EF4-FFF2-40B4-BE49-F238E27FC236}">
                <a16:creationId xmlns:a16="http://schemas.microsoft.com/office/drawing/2014/main" id="{6393123C-88AC-4528-BE4C-1D822D51E164}"/>
              </a:ext>
            </a:extLst>
          </p:cNvPr>
          <p:cNvCxnSpPr/>
          <p:nvPr/>
        </p:nvCxnSpPr>
        <p:spPr>
          <a:xfrm flipH="1">
            <a:off x="39957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 стрелкой 124">
            <a:extLst>
              <a:ext uri="{FF2B5EF4-FFF2-40B4-BE49-F238E27FC236}">
                <a16:creationId xmlns:a16="http://schemas.microsoft.com/office/drawing/2014/main" id="{AF364F32-0365-4BBE-8B32-099E04CFFF5C}"/>
              </a:ext>
            </a:extLst>
          </p:cNvPr>
          <p:cNvCxnSpPr/>
          <p:nvPr/>
        </p:nvCxnSpPr>
        <p:spPr>
          <a:xfrm>
            <a:off x="42116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>
            <a:extLst>
              <a:ext uri="{FF2B5EF4-FFF2-40B4-BE49-F238E27FC236}">
                <a16:creationId xmlns:a16="http://schemas.microsoft.com/office/drawing/2014/main" id="{A906D70F-0294-4B25-8F23-E0DD65F723E3}"/>
              </a:ext>
            </a:extLst>
          </p:cNvPr>
          <p:cNvCxnSpPr/>
          <p:nvPr/>
        </p:nvCxnSpPr>
        <p:spPr>
          <a:xfrm flipH="1">
            <a:off x="44275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>
            <a:extLst>
              <a:ext uri="{FF2B5EF4-FFF2-40B4-BE49-F238E27FC236}">
                <a16:creationId xmlns:a16="http://schemas.microsoft.com/office/drawing/2014/main" id="{AFC1116A-16BD-4A1C-BF8E-6EEF88A956DA}"/>
              </a:ext>
            </a:extLst>
          </p:cNvPr>
          <p:cNvCxnSpPr/>
          <p:nvPr/>
        </p:nvCxnSpPr>
        <p:spPr>
          <a:xfrm>
            <a:off x="46434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 стрелкой 132">
            <a:extLst>
              <a:ext uri="{FF2B5EF4-FFF2-40B4-BE49-F238E27FC236}">
                <a16:creationId xmlns:a16="http://schemas.microsoft.com/office/drawing/2014/main" id="{B39F01AD-EB04-47A6-B2BC-96EB7F7805D1}"/>
              </a:ext>
            </a:extLst>
          </p:cNvPr>
          <p:cNvCxnSpPr/>
          <p:nvPr/>
        </p:nvCxnSpPr>
        <p:spPr>
          <a:xfrm flipH="1">
            <a:off x="4859338" y="4941888"/>
            <a:ext cx="217487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 стрелкой 134">
            <a:extLst>
              <a:ext uri="{FF2B5EF4-FFF2-40B4-BE49-F238E27FC236}">
                <a16:creationId xmlns:a16="http://schemas.microsoft.com/office/drawing/2014/main" id="{45D4EE39-71CB-45D6-A0C8-51215E44A3D2}"/>
              </a:ext>
            </a:extLst>
          </p:cNvPr>
          <p:cNvCxnSpPr/>
          <p:nvPr/>
        </p:nvCxnSpPr>
        <p:spPr>
          <a:xfrm>
            <a:off x="5076825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>
            <a:extLst>
              <a:ext uri="{FF2B5EF4-FFF2-40B4-BE49-F238E27FC236}">
                <a16:creationId xmlns:a16="http://schemas.microsoft.com/office/drawing/2014/main" id="{69917AC9-6875-449E-871F-F3BB4D3E9DE0}"/>
              </a:ext>
            </a:extLst>
          </p:cNvPr>
          <p:cNvCxnSpPr/>
          <p:nvPr/>
        </p:nvCxnSpPr>
        <p:spPr>
          <a:xfrm flipH="1">
            <a:off x="5292725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 стрелкой 144">
            <a:extLst>
              <a:ext uri="{FF2B5EF4-FFF2-40B4-BE49-F238E27FC236}">
                <a16:creationId xmlns:a16="http://schemas.microsoft.com/office/drawing/2014/main" id="{28581594-3A20-44FE-B016-F6262B158469}"/>
              </a:ext>
            </a:extLst>
          </p:cNvPr>
          <p:cNvCxnSpPr/>
          <p:nvPr/>
        </p:nvCxnSpPr>
        <p:spPr>
          <a:xfrm>
            <a:off x="5508625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 стрелкой 146">
            <a:extLst>
              <a:ext uri="{FF2B5EF4-FFF2-40B4-BE49-F238E27FC236}">
                <a16:creationId xmlns:a16="http://schemas.microsoft.com/office/drawing/2014/main" id="{CEB4E09E-9CCA-4E3B-885E-4CC3BA208730}"/>
              </a:ext>
            </a:extLst>
          </p:cNvPr>
          <p:cNvCxnSpPr/>
          <p:nvPr/>
        </p:nvCxnSpPr>
        <p:spPr>
          <a:xfrm flipH="1">
            <a:off x="3132138" y="4941888"/>
            <a:ext cx="2159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>
            <a:extLst>
              <a:ext uri="{FF2B5EF4-FFF2-40B4-BE49-F238E27FC236}">
                <a16:creationId xmlns:a16="http://schemas.microsoft.com/office/drawing/2014/main" id="{A6EC374A-ED3D-416A-91B4-F8EA3F6CD920}"/>
              </a:ext>
            </a:extLst>
          </p:cNvPr>
          <p:cNvCxnSpPr/>
          <p:nvPr/>
        </p:nvCxnSpPr>
        <p:spPr>
          <a:xfrm>
            <a:off x="31321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 стрелкой 150">
            <a:extLst>
              <a:ext uri="{FF2B5EF4-FFF2-40B4-BE49-F238E27FC236}">
                <a16:creationId xmlns:a16="http://schemas.microsoft.com/office/drawing/2014/main" id="{B65E99CD-3F45-4B94-9A8F-0CB158775221}"/>
              </a:ext>
            </a:extLst>
          </p:cNvPr>
          <p:cNvCxnSpPr/>
          <p:nvPr/>
        </p:nvCxnSpPr>
        <p:spPr>
          <a:xfrm flipH="1">
            <a:off x="33480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 стрелкой 152">
            <a:extLst>
              <a:ext uri="{FF2B5EF4-FFF2-40B4-BE49-F238E27FC236}">
                <a16:creationId xmlns:a16="http://schemas.microsoft.com/office/drawing/2014/main" id="{66598F94-99F2-4523-904B-FCD062E70FD9}"/>
              </a:ext>
            </a:extLst>
          </p:cNvPr>
          <p:cNvCxnSpPr/>
          <p:nvPr/>
        </p:nvCxnSpPr>
        <p:spPr>
          <a:xfrm>
            <a:off x="35639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 стрелкой 154">
            <a:extLst>
              <a:ext uri="{FF2B5EF4-FFF2-40B4-BE49-F238E27FC236}">
                <a16:creationId xmlns:a16="http://schemas.microsoft.com/office/drawing/2014/main" id="{C7C3D1E3-02DC-49C9-9774-1258ADC1C419}"/>
              </a:ext>
            </a:extLst>
          </p:cNvPr>
          <p:cNvCxnSpPr/>
          <p:nvPr/>
        </p:nvCxnSpPr>
        <p:spPr>
          <a:xfrm flipH="1">
            <a:off x="37798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 стрелкой 156">
            <a:extLst>
              <a:ext uri="{FF2B5EF4-FFF2-40B4-BE49-F238E27FC236}">
                <a16:creationId xmlns:a16="http://schemas.microsoft.com/office/drawing/2014/main" id="{6A8D7967-7ECB-4304-B359-DC196CBEDE00}"/>
              </a:ext>
            </a:extLst>
          </p:cNvPr>
          <p:cNvCxnSpPr/>
          <p:nvPr/>
        </p:nvCxnSpPr>
        <p:spPr>
          <a:xfrm>
            <a:off x="39957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 стрелкой 158">
            <a:extLst>
              <a:ext uri="{FF2B5EF4-FFF2-40B4-BE49-F238E27FC236}">
                <a16:creationId xmlns:a16="http://schemas.microsoft.com/office/drawing/2014/main" id="{E5EB23A6-C8C1-467B-A0AA-86A174A061E6}"/>
              </a:ext>
            </a:extLst>
          </p:cNvPr>
          <p:cNvCxnSpPr/>
          <p:nvPr/>
        </p:nvCxnSpPr>
        <p:spPr>
          <a:xfrm flipH="1">
            <a:off x="42116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 стрелкой 160">
            <a:extLst>
              <a:ext uri="{FF2B5EF4-FFF2-40B4-BE49-F238E27FC236}">
                <a16:creationId xmlns:a16="http://schemas.microsoft.com/office/drawing/2014/main" id="{731AC6CA-5D97-42AE-8F00-92819EC1810C}"/>
              </a:ext>
            </a:extLst>
          </p:cNvPr>
          <p:cNvCxnSpPr/>
          <p:nvPr/>
        </p:nvCxnSpPr>
        <p:spPr>
          <a:xfrm>
            <a:off x="44275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 стрелкой 162">
            <a:extLst>
              <a:ext uri="{FF2B5EF4-FFF2-40B4-BE49-F238E27FC236}">
                <a16:creationId xmlns:a16="http://schemas.microsoft.com/office/drawing/2014/main" id="{B8B52FB3-5E91-4D81-9388-3DD8BD425203}"/>
              </a:ext>
            </a:extLst>
          </p:cNvPr>
          <p:cNvCxnSpPr/>
          <p:nvPr/>
        </p:nvCxnSpPr>
        <p:spPr>
          <a:xfrm flipH="1">
            <a:off x="46434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 стрелкой 164">
            <a:extLst>
              <a:ext uri="{FF2B5EF4-FFF2-40B4-BE49-F238E27FC236}">
                <a16:creationId xmlns:a16="http://schemas.microsoft.com/office/drawing/2014/main" id="{17ABD17C-BD3E-476E-861A-532A8C3732E1}"/>
              </a:ext>
            </a:extLst>
          </p:cNvPr>
          <p:cNvCxnSpPr/>
          <p:nvPr/>
        </p:nvCxnSpPr>
        <p:spPr>
          <a:xfrm>
            <a:off x="4859338" y="5300663"/>
            <a:ext cx="217487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 стрелкой 166">
            <a:extLst>
              <a:ext uri="{FF2B5EF4-FFF2-40B4-BE49-F238E27FC236}">
                <a16:creationId xmlns:a16="http://schemas.microsoft.com/office/drawing/2014/main" id="{278C6EFA-B36A-4A0C-8228-47C601EAF7BF}"/>
              </a:ext>
            </a:extLst>
          </p:cNvPr>
          <p:cNvCxnSpPr/>
          <p:nvPr/>
        </p:nvCxnSpPr>
        <p:spPr>
          <a:xfrm flipH="1">
            <a:off x="5076825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 стрелкой 168">
            <a:extLst>
              <a:ext uri="{FF2B5EF4-FFF2-40B4-BE49-F238E27FC236}">
                <a16:creationId xmlns:a16="http://schemas.microsoft.com/office/drawing/2014/main" id="{998DBFCA-25EE-4BE4-9CD0-348386C6C546}"/>
              </a:ext>
            </a:extLst>
          </p:cNvPr>
          <p:cNvCxnSpPr/>
          <p:nvPr/>
        </p:nvCxnSpPr>
        <p:spPr>
          <a:xfrm>
            <a:off x="5292725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 стрелкой 171">
            <a:extLst>
              <a:ext uri="{FF2B5EF4-FFF2-40B4-BE49-F238E27FC236}">
                <a16:creationId xmlns:a16="http://schemas.microsoft.com/office/drawing/2014/main" id="{4EAB8EA3-2078-43E8-B238-3CDE508357C2}"/>
              </a:ext>
            </a:extLst>
          </p:cNvPr>
          <p:cNvCxnSpPr/>
          <p:nvPr/>
        </p:nvCxnSpPr>
        <p:spPr>
          <a:xfrm flipH="1">
            <a:off x="5508625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 стрелкой 173">
            <a:extLst>
              <a:ext uri="{FF2B5EF4-FFF2-40B4-BE49-F238E27FC236}">
                <a16:creationId xmlns:a16="http://schemas.microsoft.com/office/drawing/2014/main" id="{E9F22CDF-712F-4FC7-83B6-2C2A8AFAADA5}"/>
              </a:ext>
            </a:extLst>
          </p:cNvPr>
          <p:cNvCxnSpPr/>
          <p:nvPr/>
        </p:nvCxnSpPr>
        <p:spPr>
          <a:xfrm>
            <a:off x="5724525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 стрелкой 175">
            <a:extLst>
              <a:ext uri="{FF2B5EF4-FFF2-40B4-BE49-F238E27FC236}">
                <a16:creationId xmlns:a16="http://schemas.microsoft.com/office/drawing/2014/main" id="{AE68A4F0-6648-41C6-B858-D68561625110}"/>
              </a:ext>
            </a:extLst>
          </p:cNvPr>
          <p:cNvCxnSpPr/>
          <p:nvPr/>
        </p:nvCxnSpPr>
        <p:spPr>
          <a:xfrm flipH="1">
            <a:off x="2916238" y="5300663"/>
            <a:ext cx="21590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 стрелкой 177">
            <a:extLst>
              <a:ext uri="{FF2B5EF4-FFF2-40B4-BE49-F238E27FC236}">
                <a16:creationId xmlns:a16="http://schemas.microsoft.com/office/drawing/2014/main" id="{05706591-7B67-465E-BD46-E4EB6A7CDB52}"/>
              </a:ext>
            </a:extLst>
          </p:cNvPr>
          <p:cNvCxnSpPr>
            <a:endCxn id="2" idx="0"/>
          </p:cNvCxnSpPr>
          <p:nvPr/>
        </p:nvCxnSpPr>
        <p:spPr>
          <a:xfrm>
            <a:off x="3563938" y="1773238"/>
            <a:ext cx="863600" cy="13684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0B2AD28F-4EEE-40DD-BB59-4045CA641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924175"/>
            <a:ext cx="3127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1</a:t>
            </a:r>
            <a:endParaRPr lang="ru-RU" altLang="ru-RU" sz="180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9A9878EF-8D5A-4EB0-A4F4-FD862C55B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3357563"/>
            <a:ext cx="3127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2</a:t>
            </a:r>
            <a:endParaRPr lang="ru-RU" altLang="ru-RU" sz="1800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E44D721C-4E15-436F-A5C5-226925E3A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3716338"/>
            <a:ext cx="3127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3</a:t>
            </a:r>
            <a:endParaRPr lang="ru-RU" altLang="ru-RU" sz="180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8ADBF6F7-19E2-4BA9-9A00-71E5CBA25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4076700"/>
            <a:ext cx="3127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4</a:t>
            </a:r>
            <a:endParaRPr lang="ru-RU" altLang="ru-RU" sz="1800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2D843285-A6F9-4CE4-8DC9-824A9B59A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437063"/>
            <a:ext cx="3127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5</a:t>
            </a:r>
            <a:endParaRPr lang="ru-RU" altLang="ru-RU" sz="1800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509B30DF-BFE5-49B4-BB7B-3ED7DD36C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4797425"/>
            <a:ext cx="3127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6</a:t>
            </a:r>
            <a:endParaRPr lang="ru-RU" altLang="ru-RU" sz="180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9D540C83-61A6-466A-BB42-EC21FC916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5157788"/>
            <a:ext cx="3127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7</a:t>
            </a:r>
            <a:endParaRPr lang="ru-RU" altLang="ru-RU" sz="1800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9B4CB19-2D19-4C1C-899B-589D92912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2276475"/>
            <a:ext cx="8270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X-Ray</a:t>
            </a:r>
            <a:endParaRPr lang="ru-RU" altLang="ru-RU" sz="1800"/>
          </a:p>
        </p:txBody>
      </p:sp>
      <p:cxnSp>
        <p:nvCxnSpPr>
          <p:cNvPr id="202" name="Прямая со стрелкой 201">
            <a:extLst>
              <a:ext uri="{FF2B5EF4-FFF2-40B4-BE49-F238E27FC236}">
                <a16:creationId xmlns:a16="http://schemas.microsoft.com/office/drawing/2014/main" id="{DAB31060-515A-4C4C-AD4D-1E9312FA032B}"/>
              </a:ext>
            </a:extLst>
          </p:cNvPr>
          <p:cNvCxnSpPr/>
          <p:nvPr/>
        </p:nvCxnSpPr>
        <p:spPr>
          <a:xfrm>
            <a:off x="4427538" y="5732463"/>
            <a:ext cx="431800" cy="6492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я со стрелкой 202">
            <a:extLst>
              <a:ext uri="{FF2B5EF4-FFF2-40B4-BE49-F238E27FC236}">
                <a16:creationId xmlns:a16="http://schemas.microsoft.com/office/drawing/2014/main" id="{EB4811B7-FC3C-4B69-8EFB-3FB1E6443444}"/>
              </a:ext>
            </a:extLst>
          </p:cNvPr>
          <p:cNvCxnSpPr/>
          <p:nvPr/>
        </p:nvCxnSpPr>
        <p:spPr>
          <a:xfrm flipH="1">
            <a:off x="3995738" y="5732463"/>
            <a:ext cx="431800" cy="6492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66A06852-28C3-4DB8-8971-47C06876A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6092825"/>
            <a:ext cx="42386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E</a:t>
            </a:r>
            <a:r>
              <a:rPr lang="en-US" altLang="ru-RU" sz="1800" baseline="-25000"/>
              <a:t>0</a:t>
            </a:r>
            <a:endParaRPr lang="ru-RU" altLang="ru-RU" sz="1800" baseline="-25000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85BC31F9-A6EE-4533-A7A3-5309DB426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6092825"/>
            <a:ext cx="4222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E</a:t>
            </a:r>
            <a:r>
              <a:rPr lang="en-US" altLang="ru-RU" sz="1800" baseline="-25000"/>
              <a:t>1</a:t>
            </a:r>
            <a:endParaRPr lang="ru-RU" altLang="ru-RU" sz="1800" baseline="-25000"/>
          </a:p>
        </p:txBody>
      </p:sp>
      <p:sp>
        <p:nvSpPr>
          <p:cNvPr id="128080" name="TextBox 206">
            <a:extLst>
              <a:ext uri="{FF2B5EF4-FFF2-40B4-BE49-F238E27FC236}">
                <a16:creationId xmlns:a16="http://schemas.microsoft.com/office/drawing/2014/main" id="{030B9491-FAC8-4B7C-AD90-6E3042988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Иллюстрация многократного рассеяния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на узлах кристаллической решетки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200" grpId="0" animBg="1"/>
      <p:bldP spid="205" grpId="0" animBg="1"/>
      <p:bldP spid="20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5A20335A-26FE-47AA-85D8-252082AE1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844675"/>
            <a:ext cx="348138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555D646A-07D4-4766-A1B9-78A568A0C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1844675"/>
            <a:ext cx="41433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C34961C5-2D5D-4857-9BE0-154DF20D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1185863"/>
            <a:ext cx="24669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EF1372D-3431-4C8C-8A7C-9A837299E242}"/>
              </a:ext>
            </a:extLst>
          </p:cNvPr>
          <p:cNvCxnSpPr>
            <a:stCxn id="22532" idx="2"/>
          </p:cNvCxnSpPr>
          <p:nvPr/>
        </p:nvCxnSpPr>
        <p:spPr>
          <a:xfrm flipH="1">
            <a:off x="2824163" y="1690688"/>
            <a:ext cx="1449387" cy="514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E6380BC-BEDB-449A-9055-7DDC3A8583F2}"/>
              </a:ext>
            </a:extLst>
          </p:cNvPr>
          <p:cNvCxnSpPr>
            <a:stCxn id="22532" idx="2"/>
          </p:cNvCxnSpPr>
          <p:nvPr/>
        </p:nvCxnSpPr>
        <p:spPr>
          <a:xfrm>
            <a:off x="4273550" y="1690688"/>
            <a:ext cx="157480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3" name="Picture 5">
            <a:extLst>
              <a:ext uri="{FF2B5EF4-FFF2-40B4-BE49-F238E27FC236}">
                <a16:creationId xmlns:a16="http://schemas.microsoft.com/office/drawing/2014/main" id="{6C2970C1-985B-4F8C-8B05-5DE60F24C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6092825"/>
            <a:ext cx="23526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F88CA06-6D51-441F-B1E7-D0E5FD0A01CC}"/>
              </a:ext>
            </a:extLst>
          </p:cNvPr>
          <p:cNvCxnSpPr>
            <a:stCxn id="22533" idx="0"/>
          </p:cNvCxnSpPr>
          <p:nvPr/>
        </p:nvCxnSpPr>
        <p:spPr>
          <a:xfrm flipH="1" flipV="1">
            <a:off x="2679700" y="5516563"/>
            <a:ext cx="1593850" cy="5762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748F2A6-4DDB-471E-BB4C-F86D85C1C189}"/>
              </a:ext>
            </a:extLst>
          </p:cNvPr>
          <p:cNvCxnSpPr>
            <a:stCxn id="22533" idx="0"/>
          </p:cNvCxnSpPr>
          <p:nvPr/>
        </p:nvCxnSpPr>
        <p:spPr>
          <a:xfrm flipV="1">
            <a:off x="4273550" y="5516563"/>
            <a:ext cx="1233488" cy="5762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A8EF8C8F-40ED-42F3-A9EA-685D3EEC5BCD}"/>
              </a:ext>
            </a:extLst>
          </p:cNvPr>
          <p:cNvCxnSpPr>
            <a:stCxn id="22533" idx="0"/>
          </p:cNvCxnSpPr>
          <p:nvPr/>
        </p:nvCxnSpPr>
        <p:spPr>
          <a:xfrm flipV="1">
            <a:off x="4273550" y="5516563"/>
            <a:ext cx="2366963" cy="5762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5">
            <a:extLst>
              <a:ext uri="{FF2B5EF4-FFF2-40B4-BE49-F238E27FC236}">
                <a16:creationId xmlns:a16="http://schemas.microsoft.com/office/drawing/2014/main" id="{D03A1337-6507-4A9F-84B5-9B60A3023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971925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3333FF"/>
                </a:solidFill>
              </a:rPr>
              <a:t>Если на сферу Эвальда попадает только один узел обратной решетки, например узел  </a:t>
            </a:r>
            <a:r>
              <a:rPr lang="en-US" altLang="ru-RU" sz="1400">
                <a:solidFill>
                  <a:srgbClr val="3333FF"/>
                </a:solidFill>
              </a:rPr>
              <a:t>O </a:t>
            </a:r>
            <a:r>
              <a:rPr lang="ru-RU" altLang="ru-RU" sz="1400">
                <a:solidFill>
                  <a:srgbClr val="3333FF"/>
                </a:solidFill>
              </a:rPr>
              <a:t>(</a:t>
            </a:r>
            <a:r>
              <a:rPr lang="ru-RU" altLang="ru-RU" sz="1400">
                <a:solidFill>
                  <a:srgbClr val="FF0000"/>
                </a:solidFill>
              </a:rPr>
              <a:t>дифракции нет</a:t>
            </a:r>
            <a:r>
              <a:rPr lang="ru-RU" altLang="ru-RU" sz="1400">
                <a:solidFill>
                  <a:srgbClr val="3333FF"/>
                </a:solidFill>
              </a:rPr>
              <a:t>), вектор </a:t>
            </a:r>
            <a:r>
              <a:rPr lang="en-US" altLang="ru-RU" sz="1400">
                <a:solidFill>
                  <a:srgbClr val="3333FF"/>
                </a:solidFill>
              </a:rPr>
              <a:t>K</a:t>
            </a:r>
            <a:r>
              <a:rPr lang="en-US" altLang="ru-RU" sz="1400" baseline="-25000">
                <a:solidFill>
                  <a:srgbClr val="3333FF"/>
                </a:solidFill>
              </a:rPr>
              <a:t>0</a:t>
            </a:r>
            <a:r>
              <a:rPr lang="en-US" altLang="ru-RU" sz="1400">
                <a:solidFill>
                  <a:srgbClr val="3333FF"/>
                </a:solidFill>
              </a:rPr>
              <a:t> </a:t>
            </a:r>
            <a:r>
              <a:rPr lang="ru-RU" altLang="ru-RU" sz="1400">
                <a:solidFill>
                  <a:srgbClr val="3333FF"/>
                </a:solidFill>
              </a:rPr>
              <a:t>может занимать в пространстве любые ориентации. 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F66848A1-4DB5-4AF5-BBA7-DF163906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0" y="0"/>
            <a:ext cx="47371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3333FF"/>
                </a:solidFill>
              </a:rPr>
              <a:t>В случае возникновения дифракции на сферу Эвальда попадают другие узлы </a:t>
            </a:r>
            <a:r>
              <a:rPr lang="ru-RU" altLang="ru-RU" sz="1400">
                <a:solidFill>
                  <a:srgbClr val="FF0000"/>
                </a:solidFill>
              </a:rPr>
              <a:t> два уза</a:t>
            </a:r>
            <a:r>
              <a:rPr lang="ru-RU" altLang="ru-RU" sz="1400">
                <a:solidFill>
                  <a:srgbClr val="3333FF"/>
                </a:solidFill>
              </a:rPr>
              <a:t>. Возникает жесткая связь между волнами описываемая условием дифракции </a:t>
            </a:r>
            <a:r>
              <a:rPr lang="en-US" altLang="ru-RU" sz="1400">
                <a:solidFill>
                  <a:srgbClr val="FF0000"/>
                </a:solidFill>
              </a:rPr>
              <a:t>H=K</a:t>
            </a:r>
            <a:r>
              <a:rPr lang="en-US" altLang="ru-RU" sz="1400" baseline="-25000">
                <a:solidFill>
                  <a:srgbClr val="FF0000"/>
                </a:solidFill>
              </a:rPr>
              <a:t>H</a:t>
            </a:r>
            <a:r>
              <a:rPr lang="en-US" altLang="ru-RU" sz="1400">
                <a:solidFill>
                  <a:srgbClr val="FF0000"/>
                </a:solidFill>
              </a:rPr>
              <a:t>-K</a:t>
            </a:r>
            <a:r>
              <a:rPr lang="en-US" altLang="ru-RU" sz="1400" baseline="-25000">
                <a:solidFill>
                  <a:srgbClr val="FF0000"/>
                </a:solidFill>
              </a:rPr>
              <a:t>0</a:t>
            </a:r>
            <a:endParaRPr lang="ru-RU" altLang="ru-RU" sz="1400" b="0"/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70C28D6B-A3F0-4F09-9D07-1DEDDDF02F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81688" y="6092825"/>
          <a:ext cx="20002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55" name="Equation" r:id="rId7" imgW="1999204" imgH="590328" progId="Equation.DSMT4">
                  <p:embed/>
                </p:oleObj>
              </mc:Choice>
              <mc:Fallback>
                <p:oleObj name="Equation" r:id="rId7" imgW="1999204" imgH="590328" progId="Equation.DSMT4">
                  <p:embed/>
                  <p:pic>
                    <p:nvPicPr>
                      <p:cNvPr id="0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1688" y="6092825"/>
                        <a:ext cx="2000250" cy="5905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C59DA5A-D44D-4D7F-9EEC-6B73C34C7056}"/>
              </a:ext>
            </a:extLst>
          </p:cNvPr>
          <p:cNvCxnSpPr/>
          <p:nvPr/>
        </p:nvCxnSpPr>
        <p:spPr>
          <a:xfrm>
            <a:off x="5848350" y="6092825"/>
            <a:ext cx="2036763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49197CE-5FD8-4494-B08F-8A4F68254C05}"/>
              </a:ext>
            </a:extLst>
          </p:cNvPr>
          <p:cNvCxnSpPr/>
          <p:nvPr/>
        </p:nvCxnSpPr>
        <p:spPr>
          <a:xfrm flipV="1">
            <a:off x="5848350" y="6092825"/>
            <a:ext cx="2036763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9CB4378-8AF4-4CDB-9C1D-6783F818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1052513"/>
            <a:ext cx="48196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K:\ЮРАЙТ 2\Корректура\Глава 4\Рис.. к глае 4\Рис. 4.04б.tif">
            <a:extLst>
              <a:ext uri="{FF2B5EF4-FFF2-40B4-BE49-F238E27FC236}">
                <a16:creationId xmlns:a16="http://schemas.microsoft.com/office/drawing/2014/main" id="{581D30D6-A517-44DE-AACA-F5955B8C0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879600"/>
            <a:ext cx="368935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3B52A3A4-DC4E-45E3-9858-47358C6A80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0488" y="5775325"/>
          <a:ext cx="3159125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9" name="Equation" r:id="rId5" imgW="1409088" imgH="482391" progId="Equation.DSMT4">
                  <p:embed/>
                </p:oleObj>
              </mc:Choice>
              <mc:Fallback>
                <p:oleObj name="Equation" r:id="rId5" imgW="1409088" imgH="482391" progId="Equation.DSMT4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0488" y="5775325"/>
                        <a:ext cx="3159125" cy="1081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4596446-D6B8-4126-BFD4-03C17F0EE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33CC"/>
                </a:solidFill>
              </a:rPr>
              <a:t>Особенности распространения волн в периодической структуре кристалла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Fig1b">
            <a:extLst>
              <a:ext uri="{FF2B5EF4-FFF2-40B4-BE49-F238E27FC236}">
                <a16:creationId xmlns:a16="http://schemas.microsoft.com/office/drawing/2014/main" id="{25574DFC-DB1C-431A-A23B-DB58322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324008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1-14S">
            <a:extLst>
              <a:ext uri="{FF2B5EF4-FFF2-40B4-BE49-F238E27FC236}">
                <a16:creationId xmlns:a16="http://schemas.microsoft.com/office/drawing/2014/main" id="{02A8BAD5-3D6B-4235-9732-330B145E6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628775"/>
            <a:ext cx="36957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6">
            <a:extLst>
              <a:ext uri="{FF2B5EF4-FFF2-40B4-BE49-F238E27FC236}">
                <a16:creationId xmlns:a16="http://schemas.microsoft.com/office/drawing/2014/main" id="{12D47F8D-BC5C-491A-9D72-44A71E3CB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00CC"/>
                </a:solidFill>
              </a:rPr>
              <a:t>Геометрическая интерпретация двухволнового приближения в теории дифракции</a:t>
            </a:r>
          </a:p>
        </p:txBody>
      </p:sp>
      <p:sp>
        <p:nvSpPr>
          <p:cNvPr id="10247" name="Line 7">
            <a:extLst>
              <a:ext uri="{FF2B5EF4-FFF2-40B4-BE49-F238E27FC236}">
                <a16:creationId xmlns:a16="http://schemas.microsoft.com/office/drawing/2014/main" id="{2916B8E6-C310-4DE1-B685-2C093D9E30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95513" y="2924175"/>
            <a:ext cx="2881312" cy="1444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0248" name="Object 8">
            <a:extLst>
              <a:ext uri="{FF2B5EF4-FFF2-40B4-BE49-F238E27FC236}">
                <a16:creationId xmlns:a16="http://schemas.microsoft.com/office/drawing/2014/main" id="{816A1EBC-247D-4E72-B469-129C6CACB8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1275" y="2276475"/>
          <a:ext cx="115728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7" name="Equation" r:id="rId6" imgW="330057" imgH="203112" progId="Equation.DSMT4">
                  <p:embed/>
                </p:oleObj>
              </mc:Choice>
              <mc:Fallback>
                <p:oleObj name="Equation" r:id="rId6" imgW="330057" imgH="203112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2276475"/>
                        <a:ext cx="1157288" cy="5064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9" name="Picture 9" descr="Рисунок3">
            <a:extLst>
              <a:ext uri="{FF2B5EF4-FFF2-40B4-BE49-F238E27FC236}">
                <a16:creationId xmlns:a16="http://schemas.microsoft.com/office/drawing/2014/main" id="{AF890DE9-27F0-4350-9F8D-24C2A2137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734050"/>
            <a:ext cx="4895850" cy="895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 Box 10">
            <a:extLst>
              <a:ext uri="{FF2B5EF4-FFF2-40B4-BE49-F238E27FC236}">
                <a16:creationId xmlns:a16="http://schemas.microsoft.com/office/drawing/2014/main" id="{4375755F-8D3F-4BAB-AC5E-507B862C7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985963"/>
            <a:ext cx="115728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0"/>
              <a:t>увеличение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FEC064DB-DE77-41A3-B5F3-96386D6F625A}"/>
              </a:ext>
            </a:extLst>
          </p:cNvPr>
          <p:cNvSpPr/>
          <p:nvPr/>
        </p:nvSpPr>
        <p:spPr>
          <a:xfrm>
            <a:off x="1835150" y="2847975"/>
            <a:ext cx="649288" cy="441325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1025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N:\К новоой книге\Новая книга\Рис\Объекты и их Фурье-образы\Стержень-диск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9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198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1AA804C-D86A-471A-8298-B8D5C486D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3"/>
            <a:ext cx="91440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3333FF"/>
                </a:solidFill>
              </a:rPr>
              <a:t>Эффект маятниковых осцилляций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BCBB049-C252-4790-8279-683FEF16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41642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BE5A861-3872-4E1E-8BE9-453D394D28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43425" y="1590675"/>
          <a:ext cx="4349750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8" name="Equation" r:id="rId4" imgW="2349500" imgH="279400" progId="Equation.DSMT4">
                  <p:embed/>
                </p:oleObj>
              </mc:Choice>
              <mc:Fallback>
                <p:oleObj name="Equation" r:id="rId4" imgW="2349500" imgH="279400" progId="Equation.DSMT4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425" y="1590675"/>
                        <a:ext cx="4349750" cy="614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030AF24-AAA5-4277-B7C0-B1E5476498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2420938"/>
          <a:ext cx="3411537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9" name="Equation" r:id="rId6" imgW="1346200" imgH="520700" progId="Equation.DSMT4">
                  <p:embed/>
                </p:oleObj>
              </mc:Choice>
              <mc:Fallback>
                <p:oleObj name="Equation" r:id="rId6" imgW="1346200" imgH="520700" progId="Equation.DSMT4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420938"/>
                        <a:ext cx="3411537" cy="1296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F9A8688-13FB-4574-938B-2378A69F7D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4163" y="4140200"/>
          <a:ext cx="2443162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00" name="Equation" r:id="rId8" imgW="977900" imgH="749300" progId="Equation.DSMT4">
                  <p:embed/>
                </p:oleObj>
              </mc:Choice>
              <mc:Fallback>
                <p:oleObj name="Equation" r:id="rId8" imgW="977900" imgH="749300" progId="Equation.DSMT4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4140200"/>
                        <a:ext cx="2443162" cy="1871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D8E4CC2-C316-439D-872D-FD6021603CCA}"/>
              </a:ext>
            </a:extLst>
          </p:cNvPr>
          <p:cNvCxnSpPr/>
          <p:nvPr/>
        </p:nvCxnSpPr>
        <p:spPr>
          <a:xfrm>
            <a:off x="2124075" y="2708275"/>
            <a:ext cx="0" cy="576263"/>
          </a:xfrm>
          <a:prstGeom prst="straightConnector1">
            <a:avLst/>
          </a:prstGeom>
          <a:ln>
            <a:solidFill>
              <a:srgbClr val="3333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AC76AD5-65DE-4033-9043-D98894EA3416}"/>
              </a:ext>
            </a:extLst>
          </p:cNvPr>
          <p:cNvCxnSpPr/>
          <p:nvPr/>
        </p:nvCxnSpPr>
        <p:spPr>
          <a:xfrm flipV="1">
            <a:off x="2208213" y="2133600"/>
            <a:ext cx="2651125" cy="719138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N:\К новоой книге\Новая книга\Рис\Топограммы\Волновое поле идеального кристалла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370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60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2C049DBB-0AD6-493C-9483-D3B26F26B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409575"/>
            <a:ext cx="23526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09C94F1C-7065-4B4C-9D18-3D425C5BE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409575"/>
            <a:ext cx="5527675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Осциллирующий характер зависимости R</a:t>
            </a:r>
            <a:r>
              <a:rPr lang="ru-RU" altLang="ru-RU" sz="2000" baseline="-25000"/>
              <a:t>i</a:t>
            </a:r>
            <a:r>
              <a:rPr lang="ru-RU" altLang="ru-RU" sz="2000"/>
              <a:t>(A) интегрального коэффициента отражения от толщины кристалла</a:t>
            </a:r>
            <a:r>
              <a:rPr lang="ru-RU" altLang="ru-RU" sz="1400" b="0"/>
              <a:t>.</a:t>
            </a:r>
            <a:r>
              <a:rPr lang="ru-RU" altLang="ru-RU" sz="1200" b="0"/>
              <a:t> </a:t>
            </a:r>
          </a:p>
        </p:txBody>
      </p:sp>
      <p:pic>
        <p:nvPicPr>
          <p:cNvPr id="12294" name="Picture 6" descr="3-04">
            <a:extLst>
              <a:ext uri="{FF2B5EF4-FFF2-40B4-BE49-F238E27FC236}">
                <a16:creationId xmlns:a16="http://schemas.microsoft.com/office/drawing/2014/main" id="{1BDEF628-A60B-47DF-B7C9-65114ACC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13100"/>
            <a:ext cx="4103687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5" name="Object 7">
            <a:extLst>
              <a:ext uri="{FF2B5EF4-FFF2-40B4-BE49-F238E27FC236}">
                <a16:creationId xmlns:a16="http://schemas.microsoft.com/office/drawing/2014/main" id="{385FE16E-A11B-4690-902B-B51C89FC5B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4825" y="1628775"/>
          <a:ext cx="13684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06" name="Equation" r:id="rId6" imgW="469696" imgH="393529" progId="Equation.DSMT4">
                  <p:embed/>
                </p:oleObj>
              </mc:Choice>
              <mc:Fallback>
                <p:oleObj name="Equation" r:id="rId6" imgW="469696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4825" y="1628775"/>
                        <a:ext cx="1368425" cy="1146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8">
            <a:extLst>
              <a:ext uri="{FF2B5EF4-FFF2-40B4-BE49-F238E27FC236}">
                <a16:creationId xmlns:a16="http://schemas.microsoft.com/office/drawing/2014/main" id="{D32EEA86-CEA2-4D7E-973F-BC12EE2CC3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92725" y="3068638"/>
          <a:ext cx="2592388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07" name="Equation" r:id="rId8" imgW="1498600" imgH="457200" progId="Equation.DSMT4">
                  <p:embed/>
                </p:oleObj>
              </mc:Choice>
              <mc:Fallback>
                <p:oleObj name="Equation" r:id="rId8" imgW="1498600" imgH="457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068638"/>
                        <a:ext cx="2592388" cy="790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7" name="Picture 9">
            <a:extLst>
              <a:ext uri="{FF2B5EF4-FFF2-40B4-BE49-F238E27FC236}">
                <a16:creationId xmlns:a16="http://schemas.microsoft.com/office/drawing/2014/main" id="{212D127B-7FBD-44A7-88FF-56EC72B1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05288"/>
            <a:ext cx="21621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4">
            <a:extLst>
              <a:ext uri="{FF2B5EF4-FFF2-40B4-BE49-F238E27FC236}">
                <a16:creationId xmlns:a16="http://schemas.microsoft.com/office/drawing/2014/main" id="{31898343-FE48-4360-A5A4-0160EDF99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CC"/>
                </a:solidFill>
              </a:rPr>
              <a:t>Экспериментальное изображение клиновидного кристалла кремния (секционная топограмма)</a:t>
            </a:r>
          </a:p>
        </p:txBody>
      </p:sp>
      <p:pic>
        <p:nvPicPr>
          <p:cNvPr id="92163" name="Picture 5" descr="Wedge-Si-3">
            <a:extLst>
              <a:ext uri="{FF2B5EF4-FFF2-40B4-BE49-F238E27FC236}">
                <a16:creationId xmlns:a16="http://schemas.microsoft.com/office/drawing/2014/main" id="{FA1E1E17-BBF5-44CB-B1D2-A3E25754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80645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6" descr="2a">
            <a:extLst>
              <a:ext uri="{FF2B5EF4-FFF2-40B4-BE49-F238E27FC236}">
                <a16:creationId xmlns:a16="http://schemas.microsoft.com/office/drawing/2014/main" id="{FEF15975-0176-4C43-8BC2-AF360636B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981075"/>
            <a:ext cx="42735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7">
            <a:extLst>
              <a:ext uri="{FF2B5EF4-FFF2-40B4-BE49-F238E27FC236}">
                <a16:creationId xmlns:a16="http://schemas.microsoft.com/office/drawing/2014/main" id="{0DBF4644-E6C1-464C-BBC4-C4A09B903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6181725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i="1"/>
              <a:t>Hattorio H., Kato N. J.Phys.Soc.Jap. (1966), 21, 1772-1777</a:t>
            </a:r>
            <a:endParaRPr lang="ru-RU" altLang="ru-RU" sz="2400" i="1"/>
          </a:p>
        </p:txBody>
      </p:sp>
      <p:sp>
        <p:nvSpPr>
          <p:cNvPr id="92166" name="Text Box 8">
            <a:extLst>
              <a:ext uri="{FF2B5EF4-FFF2-40B4-BE49-F238E27FC236}">
                <a16:creationId xmlns:a16="http://schemas.microsoft.com/office/drawing/2014/main" id="{75850AEC-59CC-4252-A934-26AFA4884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41888"/>
            <a:ext cx="914400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</a:rPr>
              <a:t>Рентгеновская секционная топограмма клиновидного кристалла,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3333FF"/>
                </a:solidFill>
              </a:rPr>
              <a:t>излучение </a:t>
            </a:r>
            <a:r>
              <a:rPr lang="en-US" altLang="ru-RU" sz="1600">
                <a:solidFill>
                  <a:srgbClr val="3333FF"/>
                </a:solidFill>
              </a:rPr>
              <a:t>AgK</a:t>
            </a:r>
            <a:r>
              <a:rPr lang="en-US" altLang="ru-RU" sz="1600" baseline="-25000">
                <a:solidFill>
                  <a:srgbClr val="3333FF"/>
                </a:solidFill>
                <a:latin typeface="Symbol" panose="05050102010706020507" pitchFamily="18" charset="2"/>
              </a:rPr>
              <a:t>a</a:t>
            </a:r>
            <a:r>
              <a:rPr lang="ru-RU" altLang="ru-RU" sz="1600">
                <a:solidFill>
                  <a:srgbClr val="3333FF"/>
                </a:solidFill>
              </a:rPr>
              <a:t>, отражение (220). Наблюдаются гиперболические экстинкционные полосы. </a:t>
            </a:r>
            <a:r>
              <a:rPr lang="ru-RU" altLang="ru-RU" sz="1600">
                <a:solidFill>
                  <a:srgbClr val="FF0000"/>
                </a:solidFill>
              </a:rPr>
              <a:t>Хорошо видны биения (отмечены стрелками), обусловленные присутствием двух поляризаций</a:t>
            </a:r>
          </a:p>
        </p:txBody>
      </p:sp>
      <p:sp>
        <p:nvSpPr>
          <p:cNvPr id="92167" name="Line 9">
            <a:extLst>
              <a:ext uri="{FF2B5EF4-FFF2-40B4-BE49-F238E27FC236}">
                <a16:creationId xmlns:a16="http://schemas.microsoft.com/office/drawing/2014/main" id="{F273F13F-00BD-4505-A1A5-B55F12537A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0" y="3716338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68" name="Line 10">
            <a:extLst>
              <a:ext uri="{FF2B5EF4-FFF2-40B4-BE49-F238E27FC236}">
                <a16:creationId xmlns:a16="http://schemas.microsoft.com/office/drawing/2014/main" id="{579D2843-39F4-4741-9FDB-6D80CA70D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429000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nimBg="1"/>
      <p:bldP spid="92165" grpId="0" animBg="1"/>
      <p:bldP spid="9216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M12-a">
            <a:extLst>
              <a:ext uri="{FF2B5EF4-FFF2-40B4-BE49-F238E27FC236}">
                <a16:creationId xmlns:a16="http://schemas.microsoft.com/office/drawing/2014/main" id="{F0E30AA3-95A6-4150-B433-39FE987B7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052513"/>
            <a:ext cx="44291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2">
            <a:extLst>
              <a:ext uri="{FF2B5EF4-FFF2-40B4-BE49-F238E27FC236}">
                <a16:creationId xmlns:a16="http://schemas.microsoft.com/office/drawing/2014/main" id="{18465F2B-F49E-49DA-8E36-54CC9C2AC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525"/>
            <a:ext cx="91440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rgbClr val="3333FF"/>
                </a:solidFill>
              </a:rPr>
              <a:t>Маятниковый эффект</a:t>
            </a:r>
          </a:p>
        </p:txBody>
      </p:sp>
      <p:sp>
        <p:nvSpPr>
          <p:cNvPr id="4" name="Text Box 25">
            <a:extLst>
              <a:ext uri="{FF2B5EF4-FFF2-40B4-BE49-F238E27FC236}">
                <a16:creationId xmlns:a16="http://schemas.microsoft.com/office/drawing/2014/main" id="{A200B527-B0C6-4F62-9A03-078A8318B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73700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0">
                <a:solidFill>
                  <a:srgbClr val="3333FF"/>
                </a:solidFill>
              </a:rPr>
              <a:t>Энергия колебаний будет перетекать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0">
                <a:solidFill>
                  <a:srgbClr val="3333FF"/>
                </a:solidFill>
              </a:rPr>
              <a:t>от маятника 1 к маятнику 2 и обратно.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0">
                <a:solidFill>
                  <a:srgbClr val="3333FF"/>
                </a:solidFill>
              </a:rPr>
              <a:t>Это явление носит название маятникого эффекта</a:t>
            </a:r>
            <a:r>
              <a:rPr lang="ru-RU" altLang="ru-RU" sz="1400" b="0">
                <a:solidFill>
                  <a:srgbClr val="3333FF"/>
                </a:solidFill>
              </a:rPr>
              <a:t>. </a:t>
            </a:r>
          </a:p>
        </p:txBody>
      </p:sp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id="{33BDB88F-50AA-4ED9-9C14-69E3673BEF23}"/>
              </a:ext>
            </a:extLst>
          </p:cNvPr>
          <p:cNvSpPr/>
          <p:nvPr/>
        </p:nvSpPr>
        <p:spPr>
          <a:xfrm>
            <a:off x="3635375" y="1946275"/>
            <a:ext cx="115252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Стрелка вправо 5">
            <a:extLst>
              <a:ext uri="{FF2B5EF4-FFF2-40B4-BE49-F238E27FC236}">
                <a16:creationId xmlns:a16="http://schemas.microsoft.com/office/drawing/2014/main" id="{DBCB5B05-98B3-45C0-8222-A6D3306EF85E}"/>
              </a:ext>
            </a:extLst>
          </p:cNvPr>
          <p:cNvSpPr/>
          <p:nvPr/>
        </p:nvSpPr>
        <p:spPr>
          <a:xfrm rot="10800000">
            <a:off x="3649663" y="2582863"/>
            <a:ext cx="115252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B7E5C76-1753-459E-BAF1-A15B66D33953}"/>
              </a:ext>
            </a:extLst>
          </p:cNvPr>
          <p:cNvCxnSpPr/>
          <p:nvPr/>
        </p:nvCxnSpPr>
        <p:spPr>
          <a:xfrm flipH="1">
            <a:off x="2214563" y="4076700"/>
            <a:ext cx="50323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4" grpId="0" animBg="1"/>
      <p:bldP spid="5" grpId="0" animBg="1"/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4">
            <a:extLst>
              <a:ext uri="{FF2B5EF4-FFF2-40B4-BE49-F238E27FC236}">
                <a16:creationId xmlns:a16="http://schemas.microsoft.com/office/drawing/2014/main" id="{FBEC6356-78BA-4496-8DBC-0053C0A97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3333FF"/>
                </a:solidFill>
              </a:rPr>
              <a:t>Эффект аномального прохождения рентгеновских лучей - эффект</a:t>
            </a:r>
            <a:r>
              <a:rPr lang="ru-RU" altLang="ru-RU" b="0">
                <a:solidFill>
                  <a:srgbClr val="3333FF"/>
                </a:solidFill>
              </a:rPr>
              <a:t> </a:t>
            </a:r>
            <a:r>
              <a:rPr lang="ru-RU" altLang="ru-RU">
                <a:solidFill>
                  <a:srgbClr val="3333FF"/>
                </a:solidFill>
              </a:rPr>
              <a:t>Бормана</a:t>
            </a:r>
          </a:p>
        </p:txBody>
      </p:sp>
      <p:sp>
        <p:nvSpPr>
          <p:cNvPr id="138243" name="Rectangle 5">
            <a:extLst>
              <a:ext uri="{FF2B5EF4-FFF2-40B4-BE49-F238E27FC236}">
                <a16:creationId xmlns:a16="http://schemas.microsoft.com/office/drawing/2014/main" id="{C9B17DE1-93D1-4D8C-A9C6-0D863C0E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138244" name="Text Box 6">
            <a:extLst>
              <a:ext uri="{FF2B5EF4-FFF2-40B4-BE49-F238E27FC236}">
                <a16:creationId xmlns:a16="http://schemas.microsoft.com/office/drawing/2014/main" id="{7A1D8987-72D3-4C30-9257-960949459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2240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138245" name="Rectangle 7">
            <a:extLst>
              <a:ext uri="{FF2B5EF4-FFF2-40B4-BE49-F238E27FC236}">
                <a16:creationId xmlns:a16="http://schemas.microsoft.com/office/drawing/2014/main" id="{81BD74AE-84D8-4521-AFF3-95B9F3EE0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138246" name="Rectangle 8">
            <a:extLst>
              <a:ext uri="{FF2B5EF4-FFF2-40B4-BE49-F238E27FC236}">
                <a16:creationId xmlns:a16="http://schemas.microsoft.com/office/drawing/2014/main" id="{65EAB67D-CD13-49A9-8847-A41923363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graphicFrame>
        <p:nvGraphicFramePr>
          <p:cNvPr id="13321" name="Object 9">
            <a:extLst>
              <a:ext uri="{FF2B5EF4-FFF2-40B4-BE49-F238E27FC236}">
                <a16:creationId xmlns:a16="http://schemas.microsoft.com/office/drawing/2014/main" id="{CDBDFADB-8959-4E5E-B52B-80D8361E32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4888" y="2836863"/>
          <a:ext cx="266065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8" name="Equation" r:id="rId4" imgW="1497950" imgH="393529" progId="Equation.DSMT4">
                  <p:embed/>
                </p:oleObj>
              </mc:Choice>
              <mc:Fallback>
                <p:oleObj name="Equation" r:id="rId4" imgW="1497950" imgH="393529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2836863"/>
                        <a:ext cx="2660650" cy="708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48" name="Rectangle 10">
            <a:extLst>
              <a:ext uri="{FF2B5EF4-FFF2-40B4-BE49-F238E27FC236}">
                <a16:creationId xmlns:a16="http://schemas.microsoft.com/office/drawing/2014/main" id="{D26D6F5F-3C64-4A9F-BFF7-13B6F71F7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graphicFrame>
        <p:nvGraphicFramePr>
          <p:cNvPr id="13326" name="Object 14">
            <a:extLst>
              <a:ext uri="{FF2B5EF4-FFF2-40B4-BE49-F238E27FC236}">
                <a16:creationId xmlns:a16="http://schemas.microsoft.com/office/drawing/2014/main" id="{AFF7CA49-380C-4483-AF11-8DE388CFD1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1688" y="2855913"/>
          <a:ext cx="263525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9" name="Формула" r:id="rId6" imgW="1028700" imgH="279400" progId="Equation.3">
                  <p:embed/>
                </p:oleObj>
              </mc:Choice>
              <mc:Fallback>
                <p:oleObj name="Формула" r:id="rId6" imgW="1028700" imgH="2794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1688" y="2855913"/>
                        <a:ext cx="2635250" cy="717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7" name="Picture 15" descr="Безымянный">
            <a:extLst>
              <a:ext uri="{FF2B5EF4-FFF2-40B4-BE49-F238E27FC236}">
                <a16:creationId xmlns:a16="http://schemas.microsoft.com/office/drawing/2014/main" id="{9130080E-1D71-41D3-9E51-F18764F17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20788"/>
            <a:ext cx="2579688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9" name="TextBox 1">
            <a:extLst>
              <a:ext uri="{FF2B5EF4-FFF2-40B4-BE49-F238E27FC236}">
                <a16:creationId xmlns:a16="http://schemas.microsoft.com/office/drawing/2014/main" id="{20B13FA2-3A9A-48B7-8EFA-9692A67E0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32213"/>
            <a:ext cx="9144000" cy="3108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33CC"/>
                </a:solidFill>
              </a:rPr>
              <a:t>Этот эффект был впервые описан М.Лауэ в 1916 году. Однако в то время на это явление не обратили никакого внимания.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</a:rPr>
              <a:t>«…Существующие в природе кристаллы столь несовершенны, что не заслуживают такой стройной теории…» М.Лауэ. (Имеется в виду динамическая теория рассеяния) </a:t>
            </a:r>
          </a:p>
        </p:txBody>
      </p:sp>
      <p:graphicFrame>
        <p:nvGraphicFramePr>
          <p:cNvPr id="94220" name="Объект 2">
            <a:extLst>
              <a:ext uri="{FF2B5EF4-FFF2-40B4-BE49-F238E27FC236}">
                <a16:creationId xmlns:a16="http://schemas.microsoft.com/office/drawing/2014/main" id="{1904ACA4-7E21-4C72-ABB7-A8261B6C2A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9838" y="1266825"/>
          <a:ext cx="4354512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00" name="Equation" r:id="rId9" imgW="1586811" imgH="482391" progId="Equation.DSMT4">
                  <p:embed/>
                </p:oleObj>
              </mc:Choice>
              <mc:Fallback>
                <p:oleObj name="Equation" r:id="rId9" imgW="1586811" imgH="482391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1266825"/>
                        <a:ext cx="4354512" cy="1323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nimBg="1"/>
      <p:bldP spid="9421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:\Безымянный 5.tif">
            <a:extLst>
              <a:ext uri="{FF2B5EF4-FFF2-40B4-BE49-F238E27FC236}">
                <a16:creationId xmlns:a16="http://schemas.microsoft.com/office/drawing/2014/main" id="{D69830D7-4308-4138-8761-1FD8002AE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6975475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4">
            <a:extLst>
              <a:ext uri="{FF2B5EF4-FFF2-40B4-BE49-F238E27FC236}">
                <a16:creationId xmlns:a16="http://schemas.microsoft.com/office/drawing/2014/main" id="{FA13901D-C0B2-4E65-8978-F35FA31E1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Эффект аномального прохождения рентгеновских лучей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эффект</a:t>
            </a:r>
            <a:r>
              <a:rPr lang="ru-RU" altLang="ru-RU" sz="2400" b="0">
                <a:solidFill>
                  <a:srgbClr val="FF0000"/>
                </a:solidFill>
              </a:rPr>
              <a:t> </a:t>
            </a:r>
            <a:r>
              <a:rPr lang="ru-RU" altLang="ru-RU" sz="2400">
                <a:solidFill>
                  <a:srgbClr val="FF0000"/>
                </a:solidFill>
              </a:rPr>
              <a:t>Бормана</a:t>
            </a:r>
          </a:p>
        </p:txBody>
      </p:sp>
      <p:sp>
        <p:nvSpPr>
          <p:cNvPr id="93188" name="Text Box 6">
            <a:extLst>
              <a:ext uri="{FF2B5EF4-FFF2-40B4-BE49-F238E27FC236}">
                <a16:creationId xmlns:a16="http://schemas.microsoft.com/office/drawing/2014/main" id="{30275F30-EDBA-435A-B06B-BDBF4EF42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573463"/>
            <a:ext cx="6062663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Экспериментально этот эффект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333FF"/>
                </a:solidFill>
              </a:rPr>
              <a:t>был обнаружен Борманом в 1941 году</a:t>
            </a:r>
          </a:p>
        </p:txBody>
      </p:sp>
      <p:sp>
        <p:nvSpPr>
          <p:cNvPr id="93189" name="Text Box 5">
            <a:extLst>
              <a:ext uri="{FF2B5EF4-FFF2-40B4-BE49-F238E27FC236}">
                <a16:creationId xmlns:a16="http://schemas.microsoft.com/office/drawing/2014/main" id="{554830AE-593F-4A17-820F-FA35358AE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652963"/>
            <a:ext cx="6192837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/>
              <a:t>Рентгеновские топограммы кристалла Ge полученные на излучении CuK</a:t>
            </a:r>
            <a:r>
              <a:rPr lang="ru-RU" altLang="ru-RU" sz="1800" b="0">
                <a:latin typeface="Symbol" panose="05050102010706020507" pitchFamily="18" charset="2"/>
              </a:rPr>
              <a:t>a</a:t>
            </a:r>
            <a:r>
              <a:rPr lang="ru-RU" altLang="ru-RU" sz="1800" b="0"/>
              <a:t> с фильтром Ni, отражение (220) </a:t>
            </a: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FF0000"/>
                </a:solidFill>
              </a:rPr>
              <a:t>a</a:t>
            </a:r>
            <a:r>
              <a:rPr lang="de-DE" altLang="ru-RU" sz="1800" i="1">
                <a:solidFill>
                  <a:srgbClr val="FF0000"/>
                </a:solidFill>
              </a:rPr>
              <a:t>) t=0,23 mm; </a:t>
            </a:r>
            <a:r>
              <a:rPr lang="de-DE" altLang="ru-RU" sz="1800" i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de-DE" altLang="ru-RU" sz="1000" i="1">
                <a:solidFill>
                  <a:srgbClr val="FF0000"/>
                </a:solidFill>
              </a:rPr>
              <a:t>0</a:t>
            </a:r>
            <a:r>
              <a:rPr lang="en-US" altLang="ru-RU" sz="1800" i="1">
                <a:solidFill>
                  <a:srgbClr val="FF0000"/>
                </a:solidFill>
              </a:rPr>
              <a:t>t</a:t>
            </a:r>
            <a:r>
              <a:rPr lang="de-DE" altLang="ru-RU" sz="1800" i="1">
                <a:solidFill>
                  <a:srgbClr val="FF0000"/>
                </a:solidFill>
              </a:rPr>
              <a:t>=8 </a:t>
            </a:r>
            <a:endParaRPr lang="ru-RU" altLang="ru-RU" sz="1800" i="1">
              <a:solidFill>
                <a:srgbClr val="FF0000"/>
              </a:solidFill>
            </a:endParaRP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FF0000"/>
                </a:solidFill>
              </a:rPr>
              <a:t>б</a:t>
            </a:r>
            <a:r>
              <a:rPr lang="de-DE" altLang="ru-RU" sz="1800" i="1">
                <a:solidFill>
                  <a:srgbClr val="FF0000"/>
                </a:solidFill>
              </a:rPr>
              <a:t>) t=0.5 mm; </a:t>
            </a:r>
            <a:r>
              <a:rPr lang="de-DE" altLang="ru-RU" sz="1800" i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ru-RU" altLang="ru-RU" sz="1000" i="1">
                <a:solidFill>
                  <a:srgbClr val="FF0000"/>
                </a:solidFill>
              </a:rPr>
              <a:t>0</a:t>
            </a:r>
            <a:r>
              <a:rPr lang="de-DE" altLang="ru-RU" sz="1800" i="1">
                <a:solidFill>
                  <a:srgbClr val="FF0000"/>
                </a:solidFill>
              </a:rPr>
              <a:t>t=17.5 </a:t>
            </a:r>
            <a:endParaRPr lang="ru-RU" altLang="ru-RU" sz="1800" i="1">
              <a:solidFill>
                <a:srgbClr val="FF0000"/>
              </a:solidFill>
            </a:endParaRP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FF0000"/>
                </a:solidFill>
              </a:rPr>
              <a:t>с) t=1.2 </a:t>
            </a:r>
            <a:r>
              <a:rPr lang="en-US" altLang="ru-RU" sz="1800" i="1">
                <a:solidFill>
                  <a:srgbClr val="FF0000"/>
                </a:solidFill>
              </a:rPr>
              <a:t>mm</a:t>
            </a:r>
            <a:r>
              <a:rPr lang="ru-RU" altLang="ru-RU" sz="1800" i="1">
                <a:solidFill>
                  <a:srgbClr val="FF0000"/>
                </a:solidFill>
              </a:rPr>
              <a:t>; </a:t>
            </a:r>
            <a:r>
              <a:rPr lang="en-US" altLang="ru-RU" sz="1800" i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ru-RU" altLang="ru-RU" sz="1000" i="1">
                <a:solidFill>
                  <a:srgbClr val="FF0000"/>
                </a:solidFill>
              </a:rPr>
              <a:t>0</a:t>
            </a:r>
            <a:r>
              <a:rPr lang="en-US" altLang="ru-RU" sz="1800" i="1">
                <a:solidFill>
                  <a:srgbClr val="FF0000"/>
                </a:solidFill>
              </a:rPr>
              <a:t>t</a:t>
            </a:r>
            <a:r>
              <a:rPr lang="ru-RU" altLang="ru-RU" sz="1800" i="1">
                <a:solidFill>
                  <a:srgbClr val="FF0000"/>
                </a:solidFill>
              </a:rPr>
              <a:t>=42</a:t>
            </a:r>
            <a:r>
              <a:rPr lang="ru-RU" altLang="ru-RU" sz="1800" b="0" i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/>
              <a:t>(</a:t>
            </a:r>
            <a:r>
              <a:rPr lang="en-US" altLang="ru-RU" sz="1800" b="0">
                <a:latin typeface="Symbol" panose="05050102010706020507" pitchFamily="18" charset="2"/>
              </a:rPr>
              <a:t>m</a:t>
            </a:r>
            <a:r>
              <a:rPr lang="ru-RU" altLang="ru-RU" sz="1000" b="0"/>
              <a:t>0</a:t>
            </a:r>
            <a:r>
              <a:rPr lang="ru-RU" altLang="ru-RU" sz="1800" b="0"/>
              <a:t> – нормальный коэффициент поглощения)</a:t>
            </a:r>
          </a:p>
        </p:txBody>
      </p:sp>
      <p:pic>
        <p:nvPicPr>
          <p:cNvPr id="242692" name="Picture 4" descr="Sp-110">
            <a:extLst>
              <a:ext uri="{FF2B5EF4-FFF2-40B4-BE49-F238E27FC236}">
                <a16:creationId xmlns:a16="http://schemas.microsoft.com/office/drawing/2014/main" id="{725BCA65-BE54-4F98-88B9-D5551CC6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196975"/>
            <a:ext cx="18351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nimBg="1"/>
      <p:bldP spid="93188" grpId="0" animBg="1"/>
      <p:bldP spid="9318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Text Box 8">
            <a:extLst>
              <a:ext uri="{FF2B5EF4-FFF2-40B4-BE49-F238E27FC236}">
                <a16:creationId xmlns:a16="http://schemas.microsoft.com/office/drawing/2014/main" id="{7CFB0374-1F44-4D59-BD7A-6C2D4C2EA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8775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0">
                <a:solidFill>
                  <a:srgbClr val="0033CC"/>
                </a:solidFill>
              </a:rPr>
              <a:t>Если искажения достаточно слабо меняются на расстоянии экстинкционной длины т.е.                </a:t>
            </a:r>
            <a:r>
              <a:rPr lang="en-US" altLang="ru-RU" sz="2000" b="0">
                <a:solidFill>
                  <a:srgbClr val="0033CC"/>
                </a:solidFill>
              </a:rPr>
              <a:t>       </a:t>
            </a:r>
            <a:r>
              <a:rPr lang="ru-RU" altLang="ru-RU" sz="2000" b="0">
                <a:solidFill>
                  <a:srgbClr val="0033CC"/>
                </a:solidFill>
              </a:rPr>
              <a:t>, то после достаточно громоздких преобразований уравнение для случая двухволнового рассеяния, когда на сферу Эвальда попадает только два узла обратной решетки, примет вид </a:t>
            </a:r>
          </a:p>
        </p:txBody>
      </p:sp>
      <p:sp>
        <p:nvSpPr>
          <p:cNvPr id="141315" name="Rectangle 9">
            <a:extLst>
              <a:ext uri="{FF2B5EF4-FFF2-40B4-BE49-F238E27FC236}">
                <a16:creationId xmlns:a16="http://schemas.microsoft.com/office/drawing/2014/main" id="{01167194-2375-4D11-B27B-809DD27FC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graphicFrame>
        <p:nvGraphicFramePr>
          <p:cNvPr id="14346" name="Object 10">
            <a:extLst>
              <a:ext uri="{FF2B5EF4-FFF2-40B4-BE49-F238E27FC236}">
                <a16:creationId xmlns:a16="http://schemas.microsoft.com/office/drawing/2014/main" id="{4347A6B9-A39D-4EF5-A605-3971E460DA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5825" y="1916113"/>
          <a:ext cx="142875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67" name="Equation" r:id="rId4" imgW="952087" imgH="380835" progId="Equation.DSMT4">
                  <p:embed/>
                </p:oleObj>
              </mc:Choice>
              <mc:Fallback>
                <p:oleObj name="Equation" r:id="rId4" imgW="952087" imgH="380835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5825" y="1916113"/>
                        <a:ext cx="1428750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7" name="Rectangle 11">
            <a:extLst>
              <a:ext uri="{FF2B5EF4-FFF2-40B4-BE49-F238E27FC236}">
                <a16:creationId xmlns:a16="http://schemas.microsoft.com/office/drawing/2014/main" id="{B8025C22-440B-4208-B5F6-032FC0250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B7CB0955-060E-4D80-9F89-34CC9972F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ru-RU" sz="2000" b="0">
                <a:solidFill>
                  <a:srgbClr val="0033CC"/>
                </a:solidFill>
              </a:rPr>
              <a:t>α</a:t>
            </a:r>
            <a:r>
              <a:rPr lang="ru-RU" altLang="ru-RU" sz="2000" b="0">
                <a:solidFill>
                  <a:srgbClr val="0033CC"/>
                </a:solidFill>
              </a:rPr>
              <a:t>(</a:t>
            </a:r>
            <a:r>
              <a:rPr lang="en-US" altLang="ru-RU" sz="2000">
                <a:solidFill>
                  <a:srgbClr val="0033CC"/>
                </a:solidFill>
              </a:rPr>
              <a:t>r</a:t>
            </a:r>
            <a:r>
              <a:rPr lang="ru-RU" altLang="ru-RU" sz="2000" b="0">
                <a:solidFill>
                  <a:srgbClr val="0033CC"/>
                </a:solidFill>
              </a:rPr>
              <a:t>) - функция, описывающая локальные разориентации решетки, связанные с упругим полем </a:t>
            </a:r>
            <a:r>
              <a:rPr lang="ru-RU" altLang="ru-RU" sz="2000">
                <a:solidFill>
                  <a:srgbClr val="0033CC"/>
                </a:solidFill>
              </a:rPr>
              <a:t>U</a:t>
            </a:r>
            <a:r>
              <a:rPr lang="ru-RU" altLang="ru-RU" sz="2000" i="1">
                <a:solidFill>
                  <a:srgbClr val="0033CC"/>
                </a:solidFill>
              </a:rPr>
              <a:t>(</a:t>
            </a:r>
            <a:r>
              <a:rPr lang="ru-RU" altLang="ru-RU" sz="2000">
                <a:solidFill>
                  <a:srgbClr val="0033CC"/>
                </a:solidFill>
              </a:rPr>
              <a:t>r</a:t>
            </a:r>
            <a:r>
              <a:rPr lang="ru-RU" altLang="ru-RU" sz="2000" i="1">
                <a:solidFill>
                  <a:srgbClr val="0033CC"/>
                </a:solidFill>
              </a:rPr>
              <a:t>)</a:t>
            </a:r>
            <a:r>
              <a:rPr lang="ru-RU" altLang="ru-RU" sz="2000" b="0">
                <a:solidFill>
                  <a:srgbClr val="0033CC"/>
                </a:solidFill>
              </a:rPr>
              <a:t> дефекта </a:t>
            </a:r>
          </a:p>
        </p:txBody>
      </p:sp>
      <p:sp>
        <p:nvSpPr>
          <p:cNvPr id="95239" name="Text Box 4">
            <a:extLst>
              <a:ext uri="{FF2B5EF4-FFF2-40B4-BE49-F238E27FC236}">
                <a16:creationId xmlns:a16="http://schemas.microsoft.com/office/drawing/2014/main" id="{E61193A0-707C-41B2-A7CD-3B376D549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13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ВОЛНОВОЕ ПОЛЕ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В КРИСТАЛЛАХ С ИСКАЖЕНИЯМИ. </a:t>
            </a:r>
            <a:endParaRPr lang="en-US" altLang="ru-RU" sz="280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УРАВНЕНИЯ ТАКАГИ – ТОПЕНА (1969)</a:t>
            </a:r>
          </a:p>
        </p:txBody>
      </p:sp>
      <p:graphicFrame>
        <p:nvGraphicFramePr>
          <p:cNvPr id="95240" name="Объект 1">
            <a:extLst>
              <a:ext uri="{FF2B5EF4-FFF2-40B4-BE49-F238E27FC236}">
                <a16:creationId xmlns:a16="http://schemas.microsoft.com/office/drawing/2014/main" id="{5D5F0B8C-9DC9-4D85-99B1-7BFFEE281C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89150" y="3068638"/>
          <a:ext cx="4965700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68" name="Equation" r:id="rId6" imgW="2425700" imgH="914400" progId="Equation.DSMT4">
                  <p:embed/>
                </p:oleObj>
              </mc:Choice>
              <mc:Fallback>
                <p:oleObj name="Equation" r:id="rId6" imgW="2425700" imgH="914400" progId="Equation.DSMT4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9150" y="3068638"/>
                        <a:ext cx="4965700" cy="1873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1" name="Объект 2">
            <a:extLst>
              <a:ext uri="{FF2B5EF4-FFF2-40B4-BE49-F238E27FC236}">
                <a16:creationId xmlns:a16="http://schemas.microsoft.com/office/drawing/2014/main" id="{A2B24198-35F4-4AA5-8DFC-6964601D6F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1413" y="5157788"/>
          <a:ext cx="4321175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69" name="Equation" r:id="rId8" imgW="2324100" imgH="431800" progId="Equation.DSMT4">
                  <p:embed/>
                </p:oleObj>
              </mc:Choice>
              <mc:Fallback>
                <p:oleObj name="Equation" r:id="rId8" imgW="2324100" imgH="431800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5157788"/>
                        <a:ext cx="4321175" cy="8016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50" grpId="0" animBg="1"/>
      <p:bldP spid="9523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>
            <a:extLst>
              <a:ext uri="{FF2B5EF4-FFF2-40B4-BE49-F238E27FC236}">
                <a16:creationId xmlns:a16="http://schemas.microsoft.com/office/drawing/2014/main" id="{33B263E7-2756-4D54-B7A4-A45A73D24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>
                <a:solidFill>
                  <a:srgbClr val="0000CC"/>
                </a:solidFill>
                <a:cs typeface="Arial" panose="020B0604020202020204" pitchFamily="34" charset="0"/>
              </a:rPr>
              <a:t>Поле локальных разориентаций винтовой дислокации</a:t>
            </a:r>
          </a:p>
        </p:txBody>
      </p:sp>
      <p:graphicFrame>
        <p:nvGraphicFramePr>
          <p:cNvPr id="13" name="Object 20">
            <a:extLst>
              <a:ext uri="{FF2B5EF4-FFF2-40B4-BE49-F238E27FC236}">
                <a16:creationId xmlns:a16="http://schemas.microsoft.com/office/drawing/2014/main" id="{7DBE2CAD-F2A6-47F4-BC4F-E2BD7F086E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3038" y="5516563"/>
          <a:ext cx="3600450" cy="117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7" name="Equation" r:id="rId3" imgW="1193800" imgH="393700" progId="Equation.DSMT4">
                  <p:embed/>
                </p:oleObj>
              </mc:Choice>
              <mc:Fallback>
                <p:oleObj name="Equation" r:id="rId3" imgW="1193800" imgH="3937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8" y="5516563"/>
                        <a:ext cx="3600450" cy="11795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0" name="Объект 13">
            <a:extLst>
              <a:ext uri="{FF2B5EF4-FFF2-40B4-BE49-F238E27FC236}">
                <a16:creationId xmlns:a16="http://schemas.microsoft.com/office/drawing/2014/main" id="{8940C39A-F6BB-40B5-83C8-FD486B0B85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49488" y="1125538"/>
          <a:ext cx="43211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8" name="Equation" r:id="rId5" imgW="2324100" imgH="431800" progId="Equation.DSMT4">
                  <p:embed/>
                </p:oleObj>
              </mc:Choice>
              <mc:Fallback>
                <p:oleObj name="Equation" r:id="rId5" imgW="2324100" imgH="431800" progId="Equation.DSMT4">
                  <p:embed/>
                  <p:pic>
                    <p:nvPicPr>
                      <p:cNvPr id="0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9488" y="1125538"/>
                        <a:ext cx="4321175" cy="800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6261" name="Picture 4" descr="H:\alfa.tif">
            <a:extLst>
              <a:ext uri="{FF2B5EF4-FFF2-40B4-BE49-F238E27FC236}">
                <a16:creationId xmlns:a16="http://schemas.microsoft.com/office/drawing/2014/main" id="{7704400C-606C-44F5-89EA-14323A8EE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2071688"/>
            <a:ext cx="6334125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Box 14">
            <a:extLst>
              <a:ext uri="{FF2B5EF4-FFF2-40B4-BE49-F238E27FC236}">
                <a16:creationId xmlns:a16="http://schemas.microsoft.com/office/drawing/2014/main" id="{545AABA1-9885-45BE-BA34-3BCDA1664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2081213"/>
            <a:ext cx="811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000" b="0" i="1"/>
              <a:t>α</a:t>
            </a:r>
            <a:r>
              <a:rPr lang="en-US" altLang="ru-RU" sz="2000" b="0"/>
              <a:t>(y,z)</a:t>
            </a:r>
            <a:endParaRPr lang="ru-RU" altLang="ru-RU" sz="20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626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N:\К новоой книге\Новая книга\Рис\Топограммы\440_550_0_1-4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701" y="116632"/>
            <a:ext cx="51816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091550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3542</Words>
  <Application>Microsoft Office PowerPoint</Application>
  <PresentationFormat>Экран (4:3)</PresentationFormat>
  <Paragraphs>540</Paragraphs>
  <Slides>129</Slides>
  <Notes>23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129</vt:i4>
      </vt:variant>
    </vt:vector>
  </HeadingPairs>
  <TitlesOfParts>
    <vt:vector size="139" baseType="lpstr">
      <vt:lpstr>Arial</vt:lpstr>
      <vt:lpstr>Calibri</vt:lpstr>
      <vt:lpstr>Symbol</vt:lpstr>
      <vt:lpstr>Times New Roman</vt:lpstr>
      <vt:lpstr>Оформление по умолчанию</vt:lpstr>
      <vt:lpstr>Документ</vt:lpstr>
      <vt:lpstr>MathType 7.0 Equation</vt:lpstr>
      <vt:lpstr>Equation</vt:lpstr>
      <vt:lpstr>Image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Sedykh</dc:creator>
  <cp:lastModifiedBy>Эрнест</cp:lastModifiedBy>
  <cp:revision>270</cp:revision>
  <dcterms:created xsi:type="dcterms:W3CDTF">2009-04-12T15:15:36Z</dcterms:created>
  <dcterms:modified xsi:type="dcterms:W3CDTF">2024-03-17T18:37:57Z</dcterms:modified>
</cp:coreProperties>
</file>