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9" r:id="rId1"/>
  </p:sldMasterIdLst>
  <p:notesMasterIdLst>
    <p:notesMasterId r:id="rId68"/>
  </p:notesMasterIdLst>
  <p:handoutMasterIdLst>
    <p:handoutMasterId r:id="rId69"/>
  </p:handoutMasterIdLst>
  <p:sldIdLst>
    <p:sldId id="916" r:id="rId2"/>
    <p:sldId id="883" r:id="rId3"/>
    <p:sldId id="863" r:id="rId4"/>
    <p:sldId id="884" r:id="rId5"/>
    <p:sldId id="885" r:id="rId6"/>
    <p:sldId id="918" r:id="rId7"/>
    <p:sldId id="886" r:id="rId8"/>
    <p:sldId id="887" r:id="rId9"/>
    <p:sldId id="888" r:id="rId10"/>
    <p:sldId id="889" r:id="rId11"/>
    <p:sldId id="891" r:id="rId12"/>
    <p:sldId id="894" r:id="rId13"/>
    <p:sldId id="907" r:id="rId14"/>
    <p:sldId id="908" r:id="rId15"/>
    <p:sldId id="910" r:id="rId16"/>
    <p:sldId id="925" r:id="rId17"/>
    <p:sldId id="926" r:id="rId18"/>
    <p:sldId id="927" r:id="rId19"/>
    <p:sldId id="892" r:id="rId20"/>
    <p:sldId id="864" r:id="rId21"/>
    <p:sldId id="919" r:id="rId22"/>
    <p:sldId id="865" r:id="rId23"/>
    <p:sldId id="866" r:id="rId24"/>
    <p:sldId id="928" r:id="rId25"/>
    <p:sldId id="929" r:id="rId26"/>
    <p:sldId id="930" r:id="rId27"/>
    <p:sldId id="931" r:id="rId28"/>
    <p:sldId id="932" r:id="rId29"/>
    <p:sldId id="933" r:id="rId30"/>
    <p:sldId id="920" r:id="rId31"/>
    <p:sldId id="921" r:id="rId32"/>
    <p:sldId id="922" r:id="rId33"/>
    <p:sldId id="923" r:id="rId34"/>
    <p:sldId id="924" r:id="rId35"/>
    <p:sldId id="878" r:id="rId36"/>
    <p:sldId id="879" r:id="rId37"/>
    <p:sldId id="880" r:id="rId38"/>
    <p:sldId id="875" r:id="rId39"/>
    <p:sldId id="851" r:id="rId40"/>
    <p:sldId id="852" r:id="rId41"/>
    <p:sldId id="853" r:id="rId42"/>
    <p:sldId id="854" r:id="rId43"/>
    <p:sldId id="911" r:id="rId44"/>
    <p:sldId id="857" r:id="rId45"/>
    <p:sldId id="858" r:id="rId46"/>
    <p:sldId id="876" r:id="rId47"/>
    <p:sldId id="877" r:id="rId48"/>
    <p:sldId id="782" r:id="rId49"/>
    <p:sldId id="844" r:id="rId50"/>
    <p:sldId id="912" r:id="rId51"/>
    <p:sldId id="913" r:id="rId52"/>
    <p:sldId id="914" r:id="rId53"/>
    <p:sldId id="915" r:id="rId54"/>
    <p:sldId id="895" r:id="rId55"/>
    <p:sldId id="896" r:id="rId56"/>
    <p:sldId id="893" r:id="rId57"/>
    <p:sldId id="897" r:id="rId58"/>
    <p:sldId id="898" r:id="rId59"/>
    <p:sldId id="899" r:id="rId60"/>
    <p:sldId id="900" r:id="rId61"/>
    <p:sldId id="934" r:id="rId62"/>
    <p:sldId id="935" r:id="rId63"/>
    <p:sldId id="936" r:id="rId64"/>
    <p:sldId id="937" r:id="rId65"/>
    <p:sldId id="905" r:id="rId66"/>
    <p:sldId id="917" r:id="rId67"/>
  </p:sldIdLst>
  <p:sldSz cx="9144000" cy="6858000" type="screen4x3"/>
  <p:notesSz cx="6742113" cy="98726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Warden" initials="JMW" lastIdx="19" clrIdx="0"/>
  <p:cmAuthor id="1" name="Reed Elsevier" initials="RE" lastIdx="7" clrIdx="1"/>
  <p:cmAuthor id="2" name="Oba, Ikuko" initials="IO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70000"/>
    <a:srgbClr val="007398"/>
    <a:srgbClr val="006699"/>
    <a:srgbClr val="003399"/>
    <a:srgbClr val="2FA7BF"/>
    <a:srgbClr val="FF9933"/>
    <a:srgbClr val="363636"/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5560" autoAdjust="0"/>
  </p:normalViewPr>
  <p:slideViewPr>
    <p:cSldViewPr>
      <p:cViewPr varScale="1">
        <p:scale>
          <a:sx n="69" d="100"/>
          <a:sy n="69" d="100"/>
        </p:scale>
        <p:origin x="-1252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8"/>
    </p:cViewPr>
  </p:sorterViewPr>
  <p:notesViewPr>
    <p:cSldViewPr>
      <p:cViewPr varScale="1">
        <p:scale>
          <a:sx n="53" d="100"/>
          <a:sy n="53" d="100"/>
        </p:scale>
        <p:origin x="-2820" y="-102"/>
      </p:cViewPr>
      <p:guideLst>
        <p:guide orient="horz" pos="3110"/>
        <p:guide pos="212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78BAE6-F1B9-414A-AE9D-9EC2A19D9E0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04A0BF-6087-438B-97D7-A49E9514FEC7}">
      <dgm:prSet phldrT="[Text]" custT="1"/>
      <dgm:spPr/>
      <dgm:t>
        <a:bodyPr/>
        <a:lstStyle/>
        <a:p>
          <a:r>
            <a:rPr lang="ru-RU" sz="1400" dirty="0" smtClean="0"/>
            <a:t>Найти уже существующие сведения в глобальном научном  пространстве</a:t>
          </a:r>
          <a:endParaRPr lang="en-US" sz="1400" dirty="0"/>
        </a:p>
      </dgm:t>
    </dgm:pt>
    <dgm:pt modelId="{42BFB869-726D-436E-8869-331E7BE14E5B}" type="parTrans" cxnId="{773A5815-1A57-41C3-9920-CAF34365887B}">
      <dgm:prSet/>
      <dgm:spPr/>
      <dgm:t>
        <a:bodyPr/>
        <a:lstStyle/>
        <a:p>
          <a:endParaRPr lang="en-US"/>
        </a:p>
      </dgm:t>
    </dgm:pt>
    <dgm:pt modelId="{5C91D5C8-B4BC-438B-8727-48A5F009AF66}" type="sibTrans" cxnId="{773A5815-1A57-41C3-9920-CAF34365887B}">
      <dgm:prSet/>
      <dgm:spPr/>
      <dgm:t>
        <a:bodyPr/>
        <a:lstStyle/>
        <a:p>
          <a:endParaRPr lang="en-US"/>
        </a:p>
      </dgm:t>
    </dgm:pt>
    <dgm:pt modelId="{272B00E6-59BB-4A38-A450-6129D81F703C}">
      <dgm:prSet phldrT="[Text]" custT="1"/>
      <dgm:spPr/>
      <dgm:t>
        <a:bodyPr/>
        <a:lstStyle/>
        <a:p>
          <a:r>
            <a:rPr lang="ru-RU" sz="1400" dirty="0" smtClean="0"/>
            <a:t>Аналитика научных тем, поиск идей</a:t>
          </a:r>
          <a:endParaRPr lang="en-US" sz="1400" dirty="0"/>
        </a:p>
      </dgm:t>
    </dgm:pt>
    <dgm:pt modelId="{EE2EFCBC-1263-4F26-9000-4F2A77FC7ED3}" type="parTrans" cxnId="{E48FAC8D-0AE0-4766-B8AD-E33077F4D3AD}">
      <dgm:prSet/>
      <dgm:spPr/>
      <dgm:t>
        <a:bodyPr/>
        <a:lstStyle/>
        <a:p>
          <a:endParaRPr lang="en-US"/>
        </a:p>
      </dgm:t>
    </dgm:pt>
    <dgm:pt modelId="{E8E51BBE-57DD-4AC5-AFC3-8D4341A7A009}" type="sibTrans" cxnId="{E48FAC8D-0AE0-4766-B8AD-E33077F4D3AD}">
      <dgm:prSet/>
      <dgm:spPr/>
      <dgm:t>
        <a:bodyPr/>
        <a:lstStyle/>
        <a:p>
          <a:endParaRPr lang="en-US"/>
        </a:p>
      </dgm:t>
    </dgm:pt>
    <dgm:pt modelId="{2157CE57-782D-4ACD-B7EE-63FFB4522D63}">
      <dgm:prSet phldrT="[Text]" custT="1"/>
      <dgm:spPr/>
      <dgm:t>
        <a:bodyPr/>
        <a:lstStyle/>
        <a:p>
          <a:r>
            <a:rPr lang="ru-RU" sz="1400" dirty="0" smtClean="0"/>
            <a:t>Поиск партнеров для исследований</a:t>
          </a:r>
          <a:endParaRPr lang="en-US" sz="1400" dirty="0"/>
        </a:p>
      </dgm:t>
    </dgm:pt>
    <dgm:pt modelId="{4E4D04C4-011A-43A7-9CF2-8740FB311692}" type="parTrans" cxnId="{75F4CBF2-30F0-4114-8A5C-00E5960C50F9}">
      <dgm:prSet/>
      <dgm:spPr/>
      <dgm:t>
        <a:bodyPr/>
        <a:lstStyle/>
        <a:p>
          <a:endParaRPr lang="en-US"/>
        </a:p>
      </dgm:t>
    </dgm:pt>
    <dgm:pt modelId="{A4B798A7-89AE-40F6-A48C-C8B5D33A480E}" type="sibTrans" cxnId="{75F4CBF2-30F0-4114-8A5C-00E5960C50F9}">
      <dgm:prSet/>
      <dgm:spPr/>
      <dgm:t>
        <a:bodyPr/>
        <a:lstStyle/>
        <a:p>
          <a:endParaRPr lang="en-US"/>
        </a:p>
      </dgm:t>
    </dgm:pt>
    <dgm:pt modelId="{A7367F62-A568-4AEA-8FB8-79A8A54EEEEC}">
      <dgm:prSet phldrT="[Text]" custT="1"/>
      <dgm:spPr/>
      <dgm:t>
        <a:bodyPr/>
        <a:lstStyle/>
        <a:p>
          <a:r>
            <a:rPr lang="ru-RU" sz="1400" dirty="0" smtClean="0"/>
            <a:t>Отслеживание значимости исследования</a:t>
          </a:r>
          <a:r>
            <a:rPr lang="en-US" sz="1400" dirty="0" smtClean="0"/>
            <a:t>; </a:t>
          </a:r>
          <a:r>
            <a:rPr lang="ru-RU" sz="1400" dirty="0" smtClean="0"/>
            <a:t>мониторинг глобальных научных трендов</a:t>
          </a:r>
          <a:endParaRPr lang="en-US" sz="1400" dirty="0"/>
        </a:p>
      </dgm:t>
    </dgm:pt>
    <dgm:pt modelId="{756D2CDF-9840-4AA7-B435-3B73C39CC876}" type="parTrans" cxnId="{DA68DF74-6429-4061-A179-B4E652180F9F}">
      <dgm:prSet/>
      <dgm:spPr/>
      <dgm:t>
        <a:bodyPr/>
        <a:lstStyle/>
        <a:p>
          <a:endParaRPr lang="en-US"/>
        </a:p>
      </dgm:t>
    </dgm:pt>
    <dgm:pt modelId="{58687401-AFAF-4EE0-B2BD-67268E5E7B28}" type="sibTrans" cxnId="{DA68DF74-6429-4061-A179-B4E652180F9F}">
      <dgm:prSet/>
      <dgm:spPr/>
      <dgm:t>
        <a:bodyPr/>
        <a:lstStyle/>
        <a:p>
          <a:endParaRPr lang="en-US"/>
        </a:p>
      </dgm:t>
    </dgm:pt>
    <dgm:pt modelId="{02616D85-F9ED-4158-A2EF-73F2497EE0FA}">
      <dgm:prSet phldrT="[Text]" custT="1"/>
      <dgm:spPr/>
      <dgm:t>
        <a:bodyPr/>
        <a:lstStyle/>
        <a:p>
          <a:r>
            <a:rPr lang="ru-RU" sz="1400" dirty="0" smtClean="0"/>
            <a:t>Поиск и аналитика журналов для чтения/публикации своих статей</a:t>
          </a:r>
          <a:endParaRPr lang="en-US" sz="1400" dirty="0"/>
        </a:p>
      </dgm:t>
    </dgm:pt>
    <dgm:pt modelId="{C3B5A198-43F5-40FE-914D-48531BC2CD8F}" type="parTrans" cxnId="{CCDEEF53-5D17-4494-82E9-2AC55120E8F0}">
      <dgm:prSet/>
      <dgm:spPr/>
      <dgm:t>
        <a:bodyPr/>
        <a:lstStyle/>
        <a:p>
          <a:endParaRPr lang="en-US"/>
        </a:p>
      </dgm:t>
    </dgm:pt>
    <dgm:pt modelId="{93ABECA2-8E95-4DE5-B37C-511A9A65C218}" type="sibTrans" cxnId="{CCDEEF53-5D17-4494-82E9-2AC55120E8F0}">
      <dgm:prSet/>
      <dgm:spPr/>
      <dgm:t>
        <a:bodyPr/>
        <a:lstStyle/>
        <a:p>
          <a:endParaRPr lang="en-US"/>
        </a:p>
      </dgm:t>
    </dgm:pt>
    <dgm:pt modelId="{EAA4BB56-EC36-4C8E-B982-2878459CE599}">
      <dgm:prSet phldrT="[Text]" custT="1"/>
      <dgm:spPr/>
      <dgm:t>
        <a:bodyPr/>
        <a:lstStyle/>
        <a:p>
          <a:r>
            <a:rPr lang="ru-RU" sz="1400" dirty="0" smtClean="0"/>
            <a:t>Управление своей научной карьерой</a:t>
          </a:r>
          <a:r>
            <a:rPr lang="en-US" sz="1400" dirty="0" smtClean="0"/>
            <a:t> – </a:t>
          </a:r>
          <a:r>
            <a:rPr lang="ru-RU" sz="1400" dirty="0" smtClean="0"/>
            <a:t> отслеживание цитирований, </a:t>
          </a:r>
          <a:r>
            <a:rPr lang="en-US" sz="1400" i="1" dirty="0" smtClean="0"/>
            <a:t>h</a:t>
          </a:r>
          <a:r>
            <a:rPr lang="en-US" sz="1400" dirty="0" smtClean="0"/>
            <a:t>-index</a:t>
          </a:r>
          <a:endParaRPr lang="en-US" sz="1400" dirty="0"/>
        </a:p>
      </dgm:t>
    </dgm:pt>
    <dgm:pt modelId="{2420BAB0-3B84-4BD1-93A5-6FC8EE5774EE}" type="parTrans" cxnId="{C8A073AA-317A-4ABB-8977-2FD52DD5CF4C}">
      <dgm:prSet/>
      <dgm:spPr/>
      <dgm:t>
        <a:bodyPr/>
        <a:lstStyle/>
        <a:p>
          <a:endParaRPr lang="en-US"/>
        </a:p>
      </dgm:t>
    </dgm:pt>
    <dgm:pt modelId="{6BAD8F9F-E49A-4B52-8253-D95937ABADCF}" type="sibTrans" cxnId="{C8A073AA-317A-4ABB-8977-2FD52DD5CF4C}">
      <dgm:prSet/>
      <dgm:spPr/>
      <dgm:t>
        <a:bodyPr/>
        <a:lstStyle/>
        <a:p>
          <a:endParaRPr lang="en-US"/>
        </a:p>
      </dgm:t>
    </dgm:pt>
    <dgm:pt modelId="{EA847812-6B2B-4A3A-842F-BB1A903DB0B9}" type="pres">
      <dgm:prSet presAssocID="{F878BAE6-F1B9-414A-AE9D-9EC2A19D9E0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52E10AF-8A6A-4E40-88D1-8B0874BCAD3C}" type="pres">
      <dgm:prSet presAssocID="{F878BAE6-F1B9-414A-AE9D-9EC2A19D9E00}" presName="Name1" presStyleCnt="0"/>
      <dgm:spPr/>
    </dgm:pt>
    <dgm:pt modelId="{A604B681-D005-40D0-8271-C03019E23CE1}" type="pres">
      <dgm:prSet presAssocID="{F878BAE6-F1B9-414A-AE9D-9EC2A19D9E00}" presName="cycle" presStyleCnt="0"/>
      <dgm:spPr/>
    </dgm:pt>
    <dgm:pt modelId="{6232AE0F-CA8A-423D-852D-557EAD7ECD45}" type="pres">
      <dgm:prSet presAssocID="{F878BAE6-F1B9-414A-AE9D-9EC2A19D9E00}" presName="srcNode" presStyleLbl="node1" presStyleIdx="0" presStyleCnt="6"/>
      <dgm:spPr/>
    </dgm:pt>
    <dgm:pt modelId="{35F54952-EE74-4EF1-9A3A-6AB20FC9B84B}" type="pres">
      <dgm:prSet presAssocID="{F878BAE6-F1B9-414A-AE9D-9EC2A19D9E00}" presName="conn" presStyleLbl="parChTrans1D2" presStyleIdx="0" presStyleCnt="1"/>
      <dgm:spPr/>
      <dgm:t>
        <a:bodyPr/>
        <a:lstStyle/>
        <a:p>
          <a:endParaRPr lang="en-US"/>
        </a:p>
      </dgm:t>
    </dgm:pt>
    <dgm:pt modelId="{B9077FCD-91C4-471B-81AE-B2665AE14939}" type="pres">
      <dgm:prSet presAssocID="{F878BAE6-F1B9-414A-AE9D-9EC2A19D9E00}" presName="extraNode" presStyleLbl="node1" presStyleIdx="0" presStyleCnt="6"/>
      <dgm:spPr/>
    </dgm:pt>
    <dgm:pt modelId="{4689255F-1187-4EC8-823F-8A6E6F0C271D}" type="pres">
      <dgm:prSet presAssocID="{F878BAE6-F1B9-414A-AE9D-9EC2A19D9E00}" presName="dstNode" presStyleLbl="node1" presStyleIdx="0" presStyleCnt="6"/>
      <dgm:spPr/>
    </dgm:pt>
    <dgm:pt modelId="{A95F8042-BB15-43C3-9128-879CD4FC52F4}" type="pres">
      <dgm:prSet presAssocID="{CF04A0BF-6087-438B-97D7-A49E9514FEC7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7F52A-3733-4F65-92E3-3763F97792D8}" type="pres">
      <dgm:prSet presAssocID="{CF04A0BF-6087-438B-97D7-A49E9514FEC7}" presName="accent_1" presStyleCnt="0"/>
      <dgm:spPr/>
    </dgm:pt>
    <dgm:pt modelId="{DFF2DB1D-C89B-4A8C-AE51-9A40609FB0EF}" type="pres">
      <dgm:prSet presAssocID="{CF04A0BF-6087-438B-97D7-A49E9514FEC7}" presName="accentRepeatNode" presStyleLbl="solidFgAcc1" presStyleIdx="0" presStyleCnt="6"/>
      <dgm:spPr/>
    </dgm:pt>
    <dgm:pt modelId="{CF076515-0AC2-4869-A857-7259B6BC1442}" type="pres">
      <dgm:prSet presAssocID="{272B00E6-59BB-4A38-A450-6129D81F703C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44A13-1502-4727-A784-2EDDE69F80E5}" type="pres">
      <dgm:prSet presAssocID="{272B00E6-59BB-4A38-A450-6129D81F703C}" presName="accent_2" presStyleCnt="0"/>
      <dgm:spPr/>
    </dgm:pt>
    <dgm:pt modelId="{406CBE6E-19C2-4BA8-9C29-C75781973BAE}" type="pres">
      <dgm:prSet presAssocID="{272B00E6-59BB-4A38-A450-6129D81F703C}" presName="accentRepeatNode" presStyleLbl="solidFgAcc1" presStyleIdx="1" presStyleCnt="6"/>
      <dgm:spPr/>
    </dgm:pt>
    <dgm:pt modelId="{F8526E07-6E12-4070-B136-B9BF56C012AA}" type="pres">
      <dgm:prSet presAssocID="{2157CE57-782D-4ACD-B7EE-63FFB4522D63}" presName="text_3" presStyleLbl="node1" presStyleIdx="2" presStyleCnt="6" custLinFactNeighborX="562" custLinFactNeighborY="10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3767EC-6719-4286-BDA3-EEC9C95527EF}" type="pres">
      <dgm:prSet presAssocID="{2157CE57-782D-4ACD-B7EE-63FFB4522D63}" presName="accent_3" presStyleCnt="0"/>
      <dgm:spPr/>
    </dgm:pt>
    <dgm:pt modelId="{42B54A40-03BF-4ABC-9D78-9056DD742789}" type="pres">
      <dgm:prSet presAssocID="{2157CE57-782D-4ACD-B7EE-63FFB4522D63}" presName="accentRepeatNode" presStyleLbl="solidFgAcc1" presStyleIdx="2" presStyleCnt="6"/>
      <dgm:spPr/>
    </dgm:pt>
    <dgm:pt modelId="{2C42C782-2635-4A16-911B-6A56896C2E85}" type="pres">
      <dgm:prSet presAssocID="{02616D85-F9ED-4158-A2EF-73F2497EE0F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F07E7-4C0C-41D7-AE1D-9C22A64F9AB3}" type="pres">
      <dgm:prSet presAssocID="{02616D85-F9ED-4158-A2EF-73F2497EE0FA}" presName="accent_4" presStyleCnt="0"/>
      <dgm:spPr/>
    </dgm:pt>
    <dgm:pt modelId="{A295559B-1780-4EE8-9DB4-6F66D8F310DA}" type="pres">
      <dgm:prSet presAssocID="{02616D85-F9ED-4158-A2EF-73F2497EE0FA}" presName="accentRepeatNode" presStyleLbl="solidFgAcc1" presStyleIdx="3" presStyleCnt="6"/>
      <dgm:spPr/>
    </dgm:pt>
    <dgm:pt modelId="{1738D9BE-5EB1-48D5-B96F-3083378048A1}" type="pres">
      <dgm:prSet presAssocID="{A7367F62-A568-4AEA-8FB8-79A8A54EEEE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8EBEE-273A-44A2-BEAD-5413A2F5C026}" type="pres">
      <dgm:prSet presAssocID="{A7367F62-A568-4AEA-8FB8-79A8A54EEEEC}" presName="accent_5" presStyleCnt="0"/>
      <dgm:spPr/>
    </dgm:pt>
    <dgm:pt modelId="{082DA661-B573-41B4-B0AA-D5E77F9A7109}" type="pres">
      <dgm:prSet presAssocID="{A7367F62-A568-4AEA-8FB8-79A8A54EEEEC}" presName="accentRepeatNode" presStyleLbl="solidFgAcc1" presStyleIdx="4" presStyleCnt="6"/>
      <dgm:spPr/>
    </dgm:pt>
    <dgm:pt modelId="{D93F754E-D7F0-470E-A3AC-1C51B8964DD3}" type="pres">
      <dgm:prSet presAssocID="{EAA4BB56-EC36-4C8E-B982-2878459CE599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6B2B7-ED14-42D2-870F-1932C3C89F0B}" type="pres">
      <dgm:prSet presAssocID="{EAA4BB56-EC36-4C8E-B982-2878459CE599}" presName="accent_6" presStyleCnt="0"/>
      <dgm:spPr/>
    </dgm:pt>
    <dgm:pt modelId="{AE6EECC3-586F-412D-93F2-38E721AB1B07}" type="pres">
      <dgm:prSet presAssocID="{EAA4BB56-EC36-4C8E-B982-2878459CE599}" presName="accentRepeatNode" presStyleLbl="solidFgAcc1" presStyleIdx="5" presStyleCnt="6"/>
      <dgm:spPr/>
    </dgm:pt>
  </dgm:ptLst>
  <dgm:cxnLst>
    <dgm:cxn modelId="{E48FAC8D-0AE0-4766-B8AD-E33077F4D3AD}" srcId="{F878BAE6-F1B9-414A-AE9D-9EC2A19D9E00}" destId="{272B00E6-59BB-4A38-A450-6129D81F703C}" srcOrd="1" destOrd="0" parTransId="{EE2EFCBC-1263-4F26-9000-4F2A77FC7ED3}" sibTransId="{E8E51BBE-57DD-4AC5-AFC3-8D4341A7A009}"/>
    <dgm:cxn modelId="{75F4CBF2-30F0-4114-8A5C-00E5960C50F9}" srcId="{F878BAE6-F1B9-414A-AE9D-9EC2A19D9E00}" destId="{2157CE57-782D-4ACD-B7EE-63FFB4522D63}" srcOrd="2" destOrd="0" parTransId="{4E4D04C4-011A-43A7-9CF2-8740FB311692}" sibTransId="{A4B798A7-89AE-40F6-A48C-C8B5D33A480E}"/>
    <dgm:cxn modelId="{C76CFE86-6E9D-43B8-9F6E-EC34D3D0074B}" type="presOf" srcId="{F878BAE6-F1B9-414A-AE9D-9EC2A19D9E00}" destId="{EA847812-6B2B-4A3A-842F-BB1A903DB0B9}" srcOrd="0" destOrd="0" presId="urn:microsoft.com/office/officeart/2008/layout/VerticalCurvedList"/>
    <dgm:cxn modelId="{32C65464-BD19-45E1-9A11-15F41E5ECB0F}" type="presOf" srcId="{A7367F62-A568-4AEA-8FB8-79A8A54EEEEC}" destId="{1738D9BE-5EB1-48D5-B96F-3083378048A1}" srcOrd="0" destOrd="0" presId="urn:microsoft.com/office/officeart/2008/layout/VerticalCurvedList"/>
    <dgm:cxn modelId="{CCDEEF53-5D17-4494-82E9-2AC55120E8F0}" srcId="{F878BAE6-F1B9-414A-AE9D-9EC2A19D9E00}" destId="{02616D85-F9ED-4158-A2EF-73F2497EE0FA}" srcOrd="3" destOrd="0" parTransId="{C3B5A198-43F5-40FE-914D-48531BC2CD8F}" sibTransId="{93ABECA2-8E95-4DE5-B37C-511A9A65C218}"/>
    <dgm:cxn modelId="{C8A073AA-317A-4ABB-8977-2FD52DD5CF4C}" srcId="{F878BAE6-F1B9-414A-AE9D-9EC2A19D9E00}" destId="{EAA4BB56-EC36-4C8E-B982-2878459CE599}" srcOrd="5" destOrd="0" parTransId="{2420BAB0-3B84-4BD1-93A5-6FC8EE5774EE}" sibTransId="{6BAD8F9F-E49A-4B52-8253-D95937ABADCF}"/>
    <dgm:cxn modelId="{28595D07-FF45-4180-A3EB-3C10CC06AE3C}" type="presOf" srcId="{2157CE57-782D-4ACD-B7EE-63FFB4522D63}" destId="{F8526E07-6E12-4070-B136-B9BF56C012AA}" srcOrd="0" destOrd="0" presId="urn:microsoft.com/office/officeart/2008/layout/VerticalCurvedList"/>
    <dgm:cxn modelId="{612F7357-9497-4523-8223-F047AEDC2452}" type="presOf" srcId="{EAA4BB56-EC36-4C8E-B982-2878459CE599}" destId="{D93F754E-D7F0-470E-A3AC-1C51B8964DD3}" srcOrd="0" destOrd="0" presId="urn:microsoft.com/office/officeart/2008/layout/VerticalCurvedList"/>
    <dgm:cxn modelId="{1749407E-FBAB-4E94-B26D-449286D0DB26}" type="presOf" srcId="{5C91D5C8-B4BC-438B-8727-48A5F009AF66}" destId="{35F54952-EE74-4EF1-9A3A-6AB20FC9B84B}" srcOrd="0" destOrd="0" presId="urn:microsoft.com/office/officeart/2008/layout/VerticalCurvedList"/>
    <dgm:cxn modelId="{C4606286-9AD9-401A-9B2A-3FB0134151F7}" type="presOf" srcId="{272B00E6-59BB-4A38-A450-6129D81F703C}" destId="{CF076515-0AC2-4869-A857-7259B6BC1442}" srcOrd="0" destOrd="0" presId="urn:microsoft.com/office/officeart/2008/layout/VerticalCurvedList"/>
    <dgm:cxn modelId="{DA545157-88A1-4C8B-B175-FB5ED18C3551}" type="presOf" srcId="{02616D85-F9ED-4158-A2EF-73F2497EE0FA}" destId="{2C42C782-2635-4A16-911B-6A56896C2E85}" srcOrd="0" destOrd="0" presId="urn:microsoft.com/office/officeart/2008/layout/VerticalCurvedList"/>
    <dgm:cxn modelId="{D4BBC73D-6859-4015-BA7A-5DB1FC4303D0}" type="presOf" srcId="{CF04A0BF-6087-438B-97D7-A49E9514FEC7}" destId="{A95F8042-BB15-43C3-9128-879CD4FC52F4}" srcOrd="0" destOrd="0" presId="urn:microsoft.com/office/officeart/2008/layout/VerticalCurvedList"/>
    <dgm:cxn modelId="{773A5815-1A57-41C3-9920-CAF34365887B}" srcId="{F878BAE6-F1B9-414A-AE9D-9EC2A19D9E00}" destId="{CF04A0BF-6087-438B-97D7-A49E9514FEC7}" srcOrd="0" destOrd="0" parTransId="{42BFB869-726D-436E-8869-331E7BE14E5B}" sibTransId="{5C91D5C8-B4BC-438B-8727-48A5F009AF66}"/>
    <dgm:cxn modelId="{DA68DF74-6429-4061-A179-B4E652180F9F}" srcId="{F878BAE6-F1B9-414A-AE9D-9EC2A19D9E00}" destId="{A7367F62-A568-4AEA-8FB8-79A8A54EEEEC}" srcOrd="4" destOrd="0" parTransId="{756D2CDF-9840-4AA7-B435-3B73C39CC876}" sibTransId="{58687401-AFAF-4EE0-B2BD-67268E5E7B28}"/>
    <dgm:cxn modelId="{D6157603-F470-4D69-B9CB-8B648659BD76}" type="presParOf" srcId="{EA847812-6B2B-4A3A-842F-BB1A903DB0B9}" destId="{B52E10AF-8A6A-4E40-88D1-8B0874BCAD3C}" srcOrd="0" destOrd="0" presId="urn:microsoft.com/office/officeart/2008/layout/VerticalCurvedList"/>
    <dgm:cxn modelId="{980B43A5-E982-4A7E-AC92-6B9F7B101793}" type="presParOf" srcId="{B52E10AF-8A6A-4E40-88D1-8B0874BCAD3C}" destId="{A604B681-D005-40D0-8271-C03019E23CE1}" srcOrd="0" destOrd="0" presId="urn:microsoft.com/office/officeart/2008/layout/VerticalCurvedList"/>
    <dgm:cxn modelId="{379E67CF-FFBD-44BA-B0FC-2569EBA630DB}" type="presParOf" srcId="{A604B681-D005-40D0-8271-C03019E23CE1}" destId="{6232AE0F-CA8A-423D-852D-557EAD7ECD45}" srcOrd="0" destOrd="0" presId="urn:microsoft.com/office/officeart/2008/layout/VerticalCurvedList"/>
    <dgm:cxn modelId="{5AF8232D-BE5F-4A76-8249-B796BA1581B3}" type="presParOf" srcId="{A604B681-D005-40D0-8271-C03019E23CE1}" destId="{35F54952-EE74-4EF1-9A3A-6AB20FC9B84B}" srcOrd="1" destOrd="0" presId="urn:microsoft.com/office/officeart/2008/layout/VerticalCurvedList"/>
    <dgm:cxn modelId="{4C5B9E88-7D20-43B5-929C-E1DD7D47ED09}" type="presParOf" srcId="{A604B681-D005-40D0-8271-C03019E23CE1}" destId="{B9077FCD-91C4-471B-81AE-B2665AE14939}" srcOrd="2" destOrd="0" presId="urn:microsoft.com/office/officeart/2008/layout/VerticalCurvedList"/>
    <dgm:cxn modelId="{B3F7CB62-9039-4470-BFF2-63E2063DB417}" type="presParOf" srcId="{A604B681-D005-40D0-8271-C03019E23CE1}" destId="{4689255F-1187-4EC8-823F-8A6E6F0C271D}" srcOrd="3" destOrd="0" presId="urn:microsoft.com/office/officeart/2008/layout/VerticalCurvedList"/>
    <dgm:cxn modelId="{4934A2DB-3534-43CC-AEE6-491538A782E7}" type="presParOf" srcId="{B52E10AF-8A6A-4E40-88D1-8B0874BCAD3C}" destId="{A95F8042-BB15-43C3-9128-879CD4FC52F4}" srcOrd="1" destOrd="0" presId="urn:microsoft.com/office/officeart/2008/layout/VerticalCurvedList"/>
    <dgm:cxn modelId="{9097CDFD-7464-4748-B25F-688D57590D83}" type="presParOf" srcId="{B52E10AF-8A6A-4E40-88D1-8B0874BCAD3C}" destId="{0517F52A-3733-4F65-92E3-3763F97792D8}" srcOrd="2" destOrd="0" presId="urn:microsoft.com/office/officeart/2008/layout/VerticalCurvedList"/>
    <dgm:cxn modelId="{A5DA1D71-82D9-44FB-BB68-6653CC6C2DB4}" type="presParOf" srcId="{0517F52A-3733-4F65-92E3-3763F97792D8}" destId="{DFF2DB1D-C89B-4A8C-AE51-9A40609FB0EF}" srcOrd="0" destOrd="0" presId="urn:microsoft.com/office/officeart/2008/layout/VerticalCurvedList"/>
    <dgm:cxn modelId="{F809EA3E-1F41-4512-9D69-D5CA26504A98}" type="presParOf" srcId="{B52E10AF-8A6A-4E40-88D1-8B0874BCAD3C}" destId="{CF076515-0AC2-4869-A857-7259B6BC1442}" srcOrd="3" destOrd="0" presId="urn:microsoft.com/office/officeart/2008/layout/VerticalCurvedList"/>
    <dgm:cxn modelId="{2F87AB45-3EAF-4D98-BDEF-B17F2DBD9F58}" type="presParOf" srcId="{B52E10AF-8A6A-4E40-88D1-8B0874BCAD3C}" destId="{40544A13-1502-4727-A784-2EDDE69F80E5}" srcOrd="4" destOrd="0" presId="urn:microsoft.com/office/officeart/2008/layout/VerticalCurvedList"/>
    <dgm:cxn modelId="{71410E33-68BC-4D0C-BBE8-AB8FC13317E1}" type="presParOf" srcId="{40544A13-1502-4727-A784-2EDDE69F80E5}" destId="{406CBE6E-19C2-4BA8-9C29-C75781973BAE}" srcOrd="0" destOrd="0" presId="urn:microsoft.com/office/officeart/2008/layout/VerticalCurvedList"/>
    <dgm:cxn modelId="{0CDB84B3-D31D-4204-AF4D-EC7FF18157EF}" type="presParOf" srcId="{B52E10AF-8A6A-4E40-88D1-8B0874BCAD3C}" destId="{F8526E07-6E12-4070-B136-B9BF56C012AA}" srcOrd="5" destOrd="0" presId="urn:microsoft.com/office/officeart/2008/layout/VerticalCurvedList"/>
    <dgm:cxn modelId="{EBE069BC-5790-42A5-A6B7-5C2E61D452C4}" type="presParOf" srcId="{B52E10AF-8A6A-4E40-88D1-8B0874BCAD3C}" destId="{F03767EC-6719-4286-BDA3-EEC9C95527EF}" srcOrd="6" destOrd="0" presId="urn:microsoft.com/office/officeart/2008/layout/VerticalCurvedList"/>
    <dgm:cxn modelId="{0B52497C-4727-4E94-9E50-D3D04D59BC21}" type="presParOf" srcId="{F03767EC-6719-4286-BDA3-EEC9C95527EF}" destId="{42B54A40-03BF-4ABC-9D78-9056DD742789}" srcOrd="0" destOrd="0" presId="urn:microsoft.com/office/officeart/2008/layout/VerticalCurvedList"/>
    <dgm:cxn modelId="{57663B37-E0FC-4A54-B06F-D9F8011F6A3D}" type="presParOf" srcId="{B52E10AF-8A6A-4E40-88D1-8B0874BCAD3C}" destId="{2C42C782-2635-4A16-911B-6A56896C2E85}" srcOrd="7" destOrd="0" presId="urn:microsoft.com/office/officeart/2008/layout/VerticalCurvedList"/>
    <dgm:cxn modelId="{59EFB343-F422-478D-AD3C-43BAD5176B7D}" type="presParOf" srcId="{B52E10AF-8A6A-4E40-88D1-8B0874BCAD3C}" destId="{E1DF07E7-4C0C-41D7-AE1D-9C22A64F9AB3}" srcOrd="8" destOrd="0" presId="urn:microsoft.com/office/officeart/2008/layout/VerticalCurvedList"/>
    <dgm:cxn modelId="{06D46653-F534-405A-A78C-FE42AC41A159}" type="presParOf" srcId="{E1DF07E7-4C0C-41D7-AE1D-9C22A64F9AB3}" destId="{A295559B-1780-4EE8-9DB4-6F66D8F310DA}" srcOrd="0" destOrd="0" presId="urn:microsoft.com/office/officeart/2008/layout/VerticalCurvedList"/>
    <dgm:cxn modelId="{71695C7F-BAAA-42AD-A693-F8D061BEAE5B}" type="presParOf" srcId="{B52E10AF-8A6A-4E40-88D1-8B0874BCAD3C}" destId="{1738D9BE-5EB1-48D5-B96F-3083378048A1}" srcOrd="9" destOrd="0" presId="urn:microsoft.com/office/officeart/2008/layout/VerticalCurvedList"/>
    <dgm:cxn modelId="{CDEF31C4-55BB-48FE-B3FC-7D7B09C0B948}" type="presParOf" srcId="{B52E10AF-8A6A-4E40-88D1-8B0874BCAD3C}" destId="{F848EBEE-273A-44A2-BEAD-5413A2F5C026}" srcOrd="10" destOrd="0" presId="urn:microsoft.com/office/officeart/2008/layout/VerticalCurvedList"/>
    <dgm:cxn modelId="{FF9FF941-0E60-4D7C-92FB-709E4414237D}" type="presParOf" srcId="{F848EBEE-273A-44A2-BEAD-5413A2F5C026}" destId="{082DA661-B573-41B4-B0AA-D5E77F9A7109}" srcOrd="0" destOrd="0" presId="urn:microsoft.com/office/officeart/2008/layout/VerticalCurvedList"/>
    <dgm:cxn modelId="{46B69BC6-4704-4CF7-87A7-6FEF7F40587A}" type="presParOf" srcId="{B52E10AF-8A6A-4E40-88D1-8B0874BCAD3C}" destId="{D93F754E-D7F0-470E-A3AC-1C51B8964DD3}" srcOrd="11" destOrd="0" presId="urn:microsoft.com/office/officeart/2008/layout/VerticalCurvedList"/>
    <dgm:cxn modelId="{F3AF9A4C-3B21-4C19-8C17-FF33180D5F44}" type="presParOf" srcId="{B52E10AF-8A6A-4E40-88D1-8B0874BCAD3C}" destId="{CDB6B2B7-ED14-42D2-870F-1932C3C89F0B}" srcOrd="12" destOrd="0" presId="urn:microsoft.com/office/officeart/2008/layout/VerticalCurvedList"/>
    <dgm:cxn modelId="{0FE59E54-2171-4725-B2F6-196F7823EC02}" type="presParOf" srcId="{CDB6B2B7-ED14-42D2-870F-1932C3C89F0B}" destId="{AE6EECC3-586F-412D-93F2-38E721AB1B0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F54952-EE74-4EF1-9A3A-6AB20FC9B84B}">
      <dsp:nvSpPr>
        <dsp:cNvPr id="0" name=""/>
        <dsp:cNvSpPr/>
      </dsp:nvSpPr>
      <dsp:spPr>
        <a:xfrm>
          <a:off x="-5219054" y="-799381"/>
          <a:ext cx="6214936" cy="6214936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5F8042-BB15-43C3-9128-879CD4FC52F4}">
      <dsp:nvSpPr>
        <dsp:cNvPr id="0" name=""/>
        <dsp:cNvSpPr/>
      </dsp:nvSpPr>
      <dsp:spPr>
        <a:xfrm>
          <a:off x="371397" y="243087"/>
          <a:ext cx="566069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Найти уже существующие сведения в глобальном научном  пространстве</a:t>
          </a:r>
          <a:endParaRPr lang="en-US" sz="1400" kern="1200" dirty="0"/>
        </a:p>
      </dsp:txBody>
      <dsp:txXfrm>
        <a:off x="371397" y="243087"/>
        <a:ext cx="5660694" cy="485990"/>
      </dsp:txXfrm>
    </dsp:sp>
    <dsp:sp modelId="{DFF2DB1D-C89B-4A8C-AE51-9A40609FB0EF}">
      <dsp:nvSpPr>
        <dsp:cNvPr id="0" name=""/>
        <dsp:cNvSpPr/>
      </dsp:nvSpPr>
      <dsp:spPr>
        <a:xfrm>
          <a:off x="67653" y="182338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76515-0AC2-4869-A857-7259B6BC1442}">
      <dsp:nvSpPr>
        <dsp:cNvPr id="0" name=""/>
        <dsp:cNvSpPr/>
      </dsp:nvSpPr>
      <dsp:spPr>
        <a:xfrm>
          <a:off x="771158" y="971981"/>
          <a:ext cx="526093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Аналитика научных тем, поиск идей</a:t>
          </a:r>
          <a:endParaRPr lang="en-US" sz="1400" kern="1200" dirty="0"/>
        </a:p>
      </dsp:txBody>
      <dsp:txXfrm>
        <a:off x="771158" y="971981"/>
        <a:ext cx="5260934" cy="485990"/>
      </dsp:txXfrm>
    </dsp:sp>
    <dsp:sp modelId="{406CBE6E-19C2-4BA8-9C29-C75781973BAE}">
      <dsp:nvSpPr>
        <dsp:cNvPr id="0" name=""/>
        <dsp:cNvSpPr/>
      </dsp:nvSpPr>
      <dsp:spPr>
        <a:xfrm>
          <a:off x="467413" y="911232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26E07-6E12-4070-B136-B9BF56C012AA}">
      <dsp:nvSpPr>
        <dsp:cNvPr id="0" name=""/>
        <dsp:cNvSpPr/>
      </dsp:nvSpPr>
      <dsp:spPr>
        <a:xfrm>
          <a:off x="982497" y="1751578"/>
          <a:ext cx="5078133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Поиск партнеров для исследований</a:t>
          </a:r>
          <a:endParaRPr lang="en-US" sz="1400" kern="1200" dirty="0"/>
        </a:p>
      </dsp:txBody>
      <dsp:txXfrm>
        <a:off x="982497" y="1751578"/>
        <a:ext cx="5078133" cy="485990"/>
      </dsp:txXfrm>
    </dsp:sp>
    <dsp:sp modelId="{42B54A40-03BF-4ABC-9D78-9056DD742789}">
      <dsp:nvSpPr>
        <dsp:cNvPr id="0" name=""/>
        <dsp:cNvSpPr/>
      </dsp:nvSpPr>
      <dsp:spPr>
        <a:xfrm>
          <a:off x="650214" y="1640126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2C782-2635-4A16-911B-6A56896C2E85}">
      <dsp:nvSpPr>
        <dsp:cNvPr id="0" name=""/>
        <dsp:cNvSpPr/>
      </dsp:nvSpPr>
      <dsp:spPr>
        <a:xfrm>
          <a:off x="953958" y="2429307"/>
          <a:ext cx="5078133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Поиск и аналитика журналов для чтения/публикации своих статей</a:t>
          </a:r>
          <a:endParaRPr lang="en-US" sz="1400" kern="1200" dirty="0"/>
        </a:p>
      </dsp:txBody>
      <dsp:txXfrm>
        <a:off x="953958" y="2429307"/>
        <a:ext cx="5078133" cy="485990"/>
      </dsp:txXfrm>
    </dsp:sp>
    <dsp:sp modelId="{A295559B-1780-4EE8-9DB4-6F66D8F310DA}">
      <dsp:nvSpPr>
        <dsp:cNvPr id="0" name=""/>
        <dsp:cNvSpPr/>
      </dsp:nvSpPr>
      <dsp:spPr>
        <a:xfrm>
          <a:off x="650214" y="2368558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8D9BE-5EB1-48D5-B96F-3083378048A1}">
      <dsp:nvSpPr>
        <dsp:cNvPr id="0" name=""/>
        <dsp:cNvSpPr/>
      </dsp:nvSpPr>
      <dsp:spPr>
        <a:xfrm>
          <a:off x="771158" y="3158200"/>
          <a:ext cx="526093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Отслеживание значимости исследования</a:t>
          </a:r>
          <a:r>
            <a:rPr lang="en-US" sz="1400" kern="1200" dirty="0" smtClean="0"/>
            <a:t>; </a:t>
          </a:r>
          <a:r>
            <a:rPr lang="ru-RU" sz="1400" kern="1200" dirty="0" smtClean="0"/>
            <a:t>мониторинг глобальных научных трендов</a:t>
          </a:r>
          <a:endParaRPr lang="en-US" sz="1400" kern="1200" dirty="0"/>
        </a:p>
      </dsp:txBody>
      <dsp:txXfrm>
        <a:off x="771158" y="3158200"/>
        <a:ext cx="5260934" cy="485990"/>
      </dsp:txXfrm>
    </dsp:sp>
    <dsp:sp modelId="{082DA661-B573-41B4-B0AA-D5E77F9A7109}">
      <dsp:nvSpPr>
        <dsp:cNvPr id="0" name=""/>
        <dsp:cNvSpPr/>
      </dsp:nvSpPr>
      <dsp:spPr>
        <a:xfrm>
          <a:off x="467413" y="3097452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F754E-D7F0-470E-A3AC-1C51B8964DD3}">
      <dsp:nvSpPr>
        <dsp:cNvPr id="0" name=""/>
        <dsp:cNvSpPr/>
      </dsp:nvSpPr>
      <dsp:spPr>
        <a:xfrm>
          <a:off x="371397" y="3887094"/>
          <a:ext cx="5660694" cy="4859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75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Управление своей научной карьерой</a:t>
          </a:r>
          <a:r>
            <a:rPr lang="en-US" sz="1400" kern="1200" dirty="0" smtClean="0"/>
            <a:t> – </a:t>
          </a:r>
          <a:r>
            <a:rPr lang="ru-RU" sz="1400" kern="1200" dirty="0" smtClean="0"/>
            <a:t> отслеживание цитирований, </a:t>
          </a:r>
          <a:r>
            <a:rPr lang="en-US" sz="1400" i="1" kern="1200" dirty="0" smtClean="0"/>
            <a:t>h</a:t>
          </a:r>
          <a:r>
            <a:rPr lang="en-US" sz="1400" kern="1200" dirty="0" smtClean="0"/>
            <a:t>-index</a:t>
          </a:r>
          <a:endParaRPr lang="en-US" sz="1400" kern="1200" dirty="0"/>
        </a:p>
      </dsp:txBody>
      <dsp:txXfrm>
        <a:off x="371397" y="3887094"/>
        <a:ext cx="5660694" cy="485990"/>
      </dsp:txXfrm>
    </dsp:sp>
    <dsp:sp modelId="{AE6EECC3-586F-412D-93F2-38E721AB1B07}">
      <dsp:nvSpPr>
        <dsp:cNvPr id="0" name=""/>
        <dsp:cNvSpPr/>
      </dsp:nvSpPr>
      <dsp:spPr>
        <a:xfrm>
          <a:off x="67653" y="3826345"/>
          <a:ext cx="607488" cy="607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716056-263B-49D1-B203-C479EB78C652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69C17BD-C5BE-4941-8F14-425F1179B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7323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26696A-71A6-4EF4-9DEC-1619E935790C}" type="datetimeFigureOut">
              <a:rPr lang="en-US"/>
              <a:pPr>
                <a:defRPr/>
              </a:pPr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3BA32C3-6889-4CDA-A6BC-4CA1EE679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2150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597017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6C3F6-FDBC-4912-9F0B-2AE32BDEBD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31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AC270-AC5F-3C4A-8BE2-E88211726A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33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обеспечивается благодаря независимому экспертному совету, оценивающему по строгому набору</a:t>
            </a:r>
            <a:r>
              <a:rPr lang="ru-RU" baseline="0" dirty="0" smtClean="0"/>
              <a:t> критериевм</a:t>
            </a:r>
            <a:r>
              <a:rPr lang="ru-RU" dirty="0" smtClean="0"/>
              <a:t>целесообразность вхождения каждого журнала в базу данных </a:t>
            </a:r>
            <a:r>
              <a:rPr lang="en-GB" dirty="0" smtClean="0"/>
              <a:t>Scopus</a:t>
            </a:r>
            <a:r>
              <a:rPr lang="ru-RU" dirty="0" smtClean="0"/>
              <a:t>. Каждый</a:t>
            </a:r>
            <a:r>
              <a:rPr lang="ru-RU" baseline="0" dirty="0" smtClean="0"/>
              <a:t> новый журнал </a:t>
            </a:r>
            <a:r>
              <a:rPr lang="en-GB" baseline="0" dirty="0" err="1" smtClean="0"/>
              <a:t>elsevier</a:t>
            </a:r>
            <a:r>
              <a:rPr lang="ru-RU" baseline="0" dirty="0" smtClean="0"/>
              <a:t> проходит аналогичную экспертизу отправляя заявку на индексацию в </a:t>
            </a:r>
            <a:r>
              <a:rPr lang="en-GB" baseline="0" dirty="0" smtClean="0"/>
              <a:t>Scopus.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4E98E-D8D6-4EFD-B00B-16AC5B6BC3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9669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xmlns="" val="356179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32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xmlns="" val="172305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en-US" smtClean="0"/>
          </a:p>
        </p:txBody>
      </p:sp>
      <p:sp>
        <p:nvSpPr>
          <p:cNvPr id="207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06463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5F91E-B2EE-4B12-B8DD-D4E624D224BB}" type="slidenum">
              <a:rPr kumimoji="0" lang="en-GB" altLang="en-US" smtClean="0">
                <a:latin typeface="Times New Roman" pitchFamily="18" charset="0"/>
                <a:ea typeface="ＭＳ Ｐゴシック" pitchFamily="34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kumimoji="0" lang="en-GB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171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smtClean="0"/>
          </a:p>
        </p:txBody>
      </p:sp>
    </p:spTree>
    <p:extLst>
      <p:ext uri="{BB962C8B-B14F-4D97-AF65-F5344CB8AC3E}">
        <p14:creationId xmlns:p14="http://schemas.microsoft.com/office/powerpoint/2010/main" xmlns="" val="3725695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FD96C-B9BD-4514-8622-9E2116A50544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146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917465" y="1215025"/>
            <a:ext cx="2228028" cy="4836525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821072" y="1334264"/>
            <a:ext cx="2304488" cy="5096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932598" y="1215024"/>
            <a:ext cx="2209588" cy="483652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842031" y="1215024"/>
            <a:ext cx="2303462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3" descr="Elsevier_W_Research_Information_1b_aw.eps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29890" y="2658533"/>
            <a:ext cx="1717200" cy="17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add author’s name and job title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-18440" y="26612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050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xmlns="" val="40743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8625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Halves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1"/>
          </p:nvPr>
        </p:nvSpPr>
        <p:spPr>
          <a:xfrm>
            <a:off x="4698217" y="1500110"/>
            <a:ext cx="4028595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132257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8" y="5683662"/>
            <a:ext cx="8238320" cy="714593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198" y="1500110"/>
            <a:ext cx="8238320" cy="38780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Place Picture here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451533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" y="-8313"/>
            <a:ext cx="6924554" cy="68813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xmlns="" val="2612365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xmlns="" val="1623129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659666"/>
            <a:ext cx="917892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63289" y="2658533"/>
            <a:ext cx="1715633" cy="1715633"/>
          </a:xfrm>
          <a:prstGeom prst="rect">
            <a:avLst/>
          </a:prstGeom>
        </p:spPr>
      </p:pic>
      <p:pic>
        <p:nvPicPr>
          <p:cNvPr id="8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xmlns="" val="2710624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29499" y="2658532"/>
            <a:ext cx="1714501" cy="1714501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xmlns="" val="301786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170" y="-8313"/>
            <a:ext cx="6691477" cy="6866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29500" y="2658533"/>
            <a:ext cx="1714500" cy="17145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xmlns="" val="181422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" y="-8313"/>
            <a:ext cx="6866313" cy="68663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265950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48400" y="2660400"/>
            <a:ext cx="1713600" cy="1713600"/>
          </a:xfrm>
          <a:prstGeom prst="rect">
            <a:avLst/>
          </a:prstGeom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xmlns="" val="1225954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31807" y="1049338"/>
            <a:ext cx="2303462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0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94500" y="1049338"/>
            <a:ext cx="2368154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End slide</a:t>
            </a:r>
          </a:p>
        </p:txBody>
      </p:sp>
      <p:pic>
        <p:nvPicPr>
          <p:cNvPr id="14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9099" y="2186256"/>
            <a:ext cx="3453293" cy="26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3360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092950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867400" cy="685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1371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7DC00CE-0100-4D63-9507-905679C73F63}" type="datetime1">
              <a:rPr lang="en-US">
                <a:solidFill>
                  <a:srgbClr val="53565A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11/3/2017</a:t>
            </a:fld>
            <a:endParaRPr lang="en-US">
              <a:solidFill>
                <a:srgbClr val="53565A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416675"/>
            <a:ext cx="5486400" cy="365125"/>
          </a:xfrm>
          <a:prstGeom prst="rect">
            <a:avLst/>
          </a:prstGeom>
        </p:spPr>
        <p:txBody>
          <a:bodyPr/>
          <a:lstStyle>
            <a:lvl1pPr>
              <a:defRPr sz="7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>
                <a:solidFill>
                  <a:srgbClr val="53565A"/>
                </a:solidFill>
                <a:latin typeface="Arial"/>
              </a:rPr>
              <a:t>Snowball Metrics Project Partners</a:t>
            </a:r>
            <a:endParaRPr lang="en-US" sz="800" b="0">
              <a:solidFill>
                <a:srgbClr val="53565A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>
                <a:solidFill>
                  <a:srgbClr val="53565A"/>
                </a:solidFill>
                <a:latin typeface="Arial"/>
              </a:rPr>
              <a:t>University of Oxford, University College London, University of Cambridge, Imperial Colledge London, University of Bristol, University of Leeds, Queen’s University Belfast, University of St. Andrews, Elsevier  *Ordered according to productivity 2011 (data source: Scopus)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8008" y="928"/>
            <a:ext cx="457200" cy="3279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5C23E-1427-4651-8D2C-9DE5C77431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154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7463" y="-8313"/>
            <a:ext cx="6866313" cy="686631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7462" y="2658533"/>
            <a:ext cx="9161462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444800" y="2658534"/>
            <a:ext cx="1717200" cy="17172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xmlns="" val="2733134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8313"/>
            <a:ext cx="9144000" cy="399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65853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2449" y="2658533"/>
            <a:ext cx="1714500" cy="1714500"/>
          </a:xfrm>
          <a:prstGeom prst="rect">
            <a:avLst/>
          </a:prstGeom>
        </p:spPr>
      </p:pic>
      <p:pic>
        <p:nvPicPr>
          <p:cNvPr id="9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7695" y="6438105"/>
            <a:ext cx="1574800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1266" y="223121"/>
            <a:ext cx="648468" cy="71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4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Add section header </a:t>
            </a:r>
          </a:p>
        </p:txBody>
      </p:sp>
    </p:spTree>
    <p:extLst>
      <p:ext uri="{BB962C8B-B14F-4D97-AF65-F5344CB8AC3E}">
        <p14:creationId xmlns:p14="http://schemas.microsoft.com/office/powerpoint/2010/main" xmlns="" val="2767679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 hasCustomPrompt="1"/>
          </p:nvPr>
        </p:nvSpPr>
        <p:spPr>
          <a:xfrm>
            <a:off x="425885" y="497304"/>
            <a:ext cx="767845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885" y="1271848"/>
            <a:ext cx="7678455" cy="472994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85233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F1F2-D559-4E91-80F7-657BA84D36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158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Tex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10404"/>
            <a:ext cx="3502478" cy="47985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5422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59325" y="1610634"/>
            <a:ext cx="4384675" cy="47983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7097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: 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788" y="1605188"/>
            <a:ext cx="7429500" cy="48037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 b="1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>
              <a:defRPr sz="13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>
              <a:defRPr sz="11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>
              <a:defRPr sz="1050"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548008" y="24905"/>
            <a:ext cx="457200" cy="327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bg1"/>
                </a:solidFill>
              </a:defRPr>
            </a:lvl1pPr>
          </a:lstStyle>
          <a:p>
            <a:fld id="{DA15E891-66B8-4B28-AB8F-05A4B1DE57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093788" y="954767"/>
            <a:ext cx="7429500" cy="28575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rgbClr val="0073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Slide</a:t>
            </a:r>
          </a:p>
        </p:txBody>
      </p:sp>
    </p:spTree>
    <p:extLst>
      <p:ext uri="{BB962C8B-B14F-4D97-AF65-F5344CB8AC3E}">
        <p14:creationId xmlns:p14="http://schemas.microsoft.com/office/powerpoint/2010/main" xmlns="" val="13919140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3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32670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642724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3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659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050661534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B01B-EEDD-49A6-8D7A-3054EF3676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8526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z="1800" dirty="0" smtClean="0"/>
              <a:t>Subtitle of Slide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198" y="5794654"/>
            <a:ext cx="8238320" cy="370435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Author Name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8" y="6165090"/>
            <a:ext cx="8238318" cy="357432"/>
          </a:xfrm>
        </p:spPr>
        <p:txBody>
          <a:bodyPr>
            <a:normAutofit/>
          </a:bodyPr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392906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00383" y="1390900"/>
            <a:ext cx="2743617" cy="459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 hasCustomPrompt="1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GB" dirty="0" smtClean="0"/>
              <a:t>Click to add 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04727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2107801"/>
            <a:ext cx="9144000" cy="47487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30776" y="2861673"/>
            <a:ext cx="3588384" cy="23126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4923692" y="2856398"/>
            <a:ext cx="3582000" cy="23211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Screenshot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9907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&amp; Text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10160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76950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089275" y="1494886"/>
            <a:ext cx="2806700" cy="2209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26208" y="3872962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3113883" y="3890421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076950" y="3890420"/>
            <a:ext cx="2782092" cy="2235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72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440" y="1508124"/>
            <a:ext cx="4251321" cy="4890132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775200" y="1636711"/>
            <a:ext cx="4000500" cy="461975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1165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Picture Content Slide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326610"/>
            <a:ext cx="9144000" cy="493820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39700" y="1435100"/>
            <a:ext cx="8839200" cy="44577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198599" y="6511446"/>
            <a:ext cx="6672263" cy="227013"/>
          </a:xfrm>
        </p:spPr>
        <p:txBody>
          <a:bodyPr>
            <a:noAutofit/>
          </a:bodyPr>
          <a:lstStyle>
            <a:lvl1pPr>
              <a:buNone/>
              <a:defRPr sz="900"/>
            </a:lvl1pPr>
            <a:lvl2pPr>
              <a:buNone/>
              <a:defRPr sz="1100"/>
            </a:lvl2pPr>
            <a:lvl3pPr>
              <a:buNone/>
              <a:defRPr sz="11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/>
            <a:r>
              <a:rPr lang="en-US" dirty="0" smtClean="0"/>
              <a:t>Sources &amp; Notes: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942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eader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0" y="0"/>
            <a:ext cx="9144000" cy="375646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10"/>
            <a:ext cx="8238318" cy="4898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316275" y="86049"/>
            <a:ext cx="59266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solidFill>
                  <a:prstClr val="white"/>
                </a:solidFill>
                <a:cs typeface="Arial" pitchFamily="34" charset="0"/>
              </a:rPr>
              <a:t>|     </a:t>
            </a:r>
            <a:fld id="{0458CB15-4049-3E44-A91F-E9E0F94EC727}" type="slidenum">
              <a:rPr lang="en-US" sz="700" b="1" smtClean="0">
                <a:solidFill>
                  <a:prstClr val="white"/>
                </a:solidFill>
                <a:cs typeface="Arial" pitchFamily="34" charset="0"/>
              </a:rPr>
              <a:pPr algn="r"/>
              <a:t>‹#›</a:t>
            </a:fld>
            <a:endParaRPr lang="en-US" sz="700" b="1" dirty="0" err="1" smtClean="0">
              <a:solidFill>
                <a:prstClr val="white"/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 flipH="1" flipV="1">
            <a:off x="6522714" y="117710"/>
            <a:ext cx="1933450" cy="14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54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  <p:sldLayoutId id="2147484047" r:id="rId18"/>
    <p:sldLayoutId id="2147484048" r:id="rId19"/>
    <p:sldLayoutId id="2147484078" r:id="rId20"/>
    <p:sldLayoutId id="2147484079" r:id="rId21"/>
    <p:sldLayoutId id="2147484080" r:id="rId22"/>
    <p:sldLayoutId id="2147484081" r:id="rId23"/>
    <p:sldLayoutId id="2147484082" r:id="rId24"/>
    <p:sldLayoutId id="2147484083" r:id="rId25"/>
    <p:sldLayoutId id="2147484084" r:id="rId26"/>
    <p:sldLayoutId id="2147484085" r:id="rId27"/>
    <p:sldLayoutId id="2147484086" r:id="rId28"/>
    <p:sldLayoutId id="2147484087" r:id="rId29"/>
    <p:sldLayoutId id="2147484088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accent1"/>
          </a:solidFill>
          <a:latin typeface="Arial Bold"/>
          <a:ea typeface="+mj-ea"/>
          <a:cs typeface="Arial Bold"/>
        </a:defRPr>
      </a:lvl1pPr>
    </p:titleStyle>
    <p:bodyStyle>
      <a:lvl1pPr marL="342900" indent="-256032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80000"/>
        <a:buFont typeface="Arial" pitchFamily="34" charset="0"/>
        <a:buChar char="-"/>
        <a:defRPr sz="1800" kern="1200">
          <a:solidFill>
            <a:srgbClr val="53565A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elsevier.com/app/answers/list/p/8150/c/7956,8735" TargetMode="Externa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gif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pus.com/feedback/author/home.uri#/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lsevierRussia" TargetMode="External"/><Relationship Id="rId2" Type="http://schemas.openxmlformats.org/officeDocument/2006/relationships/hyperlink" Target="http://www.elsevierscience.ru/products/scopus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scopus.com/" TargetMode="External"/><Relationship Id="rId5" Type="http://schemas.openxmlformats.org/officeDocument/2006/relationships/hyperlink" Target="http://blog.scopus.com/" TargetMode="External"/><Relationship Id="rId4" Type="http://schemas.openxmlformats.org/officeDocument/2006/relationships/hyperlink" Target="http://www.elsevierscience.ru/about/faqs/" TargetMode="Externa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Scopus в помощь исследователю и научной </a:t>
            </a:r>
            <a:r>
              <a:rPr lang="ru-RU" sz="2400" dirty="0" smtClean="0"/>
              <a:t>организации</a:t>
            </a:r>
            <a:endParaRPr lang="ru-RU" sz="24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57175" y="4581128"/>
            <a:ext cx="6331049" cy="6557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Андрей П. Локтев</a:t>
            </a:r>
          </a:p>
          <a:p>
            <a:r>
              <a:rPr lang="ru-RU" dirty="0" smtClean="0"/>
              <a:t>Консультант по ключевым информационным решениям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57175" y="5303344"/>
            <a:ext cx="5178921" cy="645936"/>
          </a:xfrm>
        </p:spPr>
        <p:txBody>
          <a:bodyPr>
            <a:normAutofit/>
          </a:bodyPr>
          <a:lstStyle/>
          <a:p>
            <a:r>
              <a:rPr lang="ru-RU" b="1" dirty="0" smtClean="0"/>
              <a:t>1 ноября 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077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458200" cy="685800"/>
          </a:xfrm>
        </p:spPr>
        <p:txBody>
          <a:bodyPr/>
          <a:lstStyle/>
          <a:p>
            <a:r>
              <a:rPr lang="ru-RU" sz="2000" dirty="0" smtClean="0"/>
              <a:t>Использование групповых символов, операторов при поиске и другое 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763000" cy="5410200"/>
          </a:xfrm>
        </p:spPr>
        <p:txBody>
          <a:bodyPr>
            <a:normAutofit/>
          </a:bodyPr>
          <a:lstStyle/>
          <a:p>
            <a:pPr marL="86868" indent="0">
              <a:buNone/>
            </a:pPr>
            <a:r>
              <a:rPr lang="en-GB" sz="1400" b="1" dirty="0" smtClean="0"/>
              <a:t>1. </a:t>
            </a:r>
            <a:r>
              <a:rPr lang="ru-RU" sz="1400" b="1" dirty="0" smtClean="0"/>
              <a:t>? – замена одного символа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AFFIL(</a:t>
            </a:r>
            <a:r>
              <a:rPr lang="en-US" sz="1400" i="1" dirty="0" err="1"/>
              <a:t>nure?berg</a:t>
            </a:r>
            <a:r>
              <a:rPr lang="en-US" sz="1400" i="1" dirty="0"/>
              <a:t>)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Nuremberg, </a:t>
            </a:r>
            <a:r>
              <a:rPr lang="en-US" sz="1400" i="1" dirty="0" err="1" smtClean="0"/>
              <a:t>Nurenberg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2. </a:t>
            </a:r>
            <a:r>
              <a:rPr lang="ru-RU" sz="1400" b="1" dirty="0" smtClean="0"/>
              <a:t>* - замена 0 и более символов в любой части слова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 err="1"/>
              <a:t>behav</a:t>
            </a:r>
            <a:r>
              <a:rPr lang="en-US" sz="1400" i="1" dirty="0"/>
              <a:t>*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behave, behavior, </a:t>
            </a:r>
            <a:r>
              <a:rPr lang="en-US" sz="1400" i="1" dirty="0" err="1"/>
              <a:t>behaviour</a:t>
            </a:r>
            <a:r>
              <a:rPr lang="en-US" sz="1400" i="1" dirty="0"/>
              <a:t>, </a:t>
            </a:r>
            <a:r>
              <a:rPr lang="en-US" sz="1400" i="1" dirty="0" err="1"/>
              <a:t>behavioural</a:t>
            </a:r>
            <a:r>
              <a:rPr lang="en-US" sz="1400" i="1" dirty="0"/>
              <a:t>, </a:t>
            </a:r>
            <a:r>
              <a:rPr lang="en-US" sz="1400" i="1" dirty="0" err="1"/>
              <a:t>behaviourism</a:t>
            </a:r>
            <a:r>
              <a:rPr lang="en-US" sz="1400" i="1" dirty="0"/>
              <a:t>, </a:t>
            </a:r>
            <a:r>
              <a:rPr lang="ru-RU" sz="1400" i="1" dirty="0" smtClean="0"/>
              <a:t>и т.д.</a:t>
            </a:r>
          </a:p>
          <a:p>
            <a:pPr marL="86868" indent="0">
              <a:buNone/>
            </a:pPr>
            <a:r>
              <a:rPr lang="ru-RU" sz="1400" i="1" dirty="0"/>
              <a:t>и</a:t>
            </a:r>
            <a:r>
              <a:rPr lang="ru-RU" sz="1400" i="1" dirty="0" smtClean="0"/>
              <a:t>ли </a:t>
            </a:r>
            <a:r>
              <a:rPr lang="en-US" sz="1400" i="1" dirty="0"/>
              <a:t>*</a:t>
            </a:r>
            <a:r>
              <a:rPr lang="en-US" sz="1400" i="1" dirty="0" err="1"/>
              <a:t>tocopherol</a:t>
            </a:r>
            <a:r>
              <a:rPr lang="en-US" sz="1400" i="1" dirty="0"/>
              <a:t> </a:t>
            </a:r>
            <a:r>
              <a:rPr lang="ru-RU" sz="1400" i="1" dirty="0" smtClean="0"/>
              <a:t>находит</a:t>
            </a:r>
            <a:r>
              <a:rPr lang="en-US" sz="1400" i="1" dirty="0"/>
              <a:t> </a:t>
            </a:r>
            <a:r>
              <a:rPr lang="el-GR" sz="1400" i="1" dirty="0"/>
              <a:t>α-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l-GR" sz="1400" i="1" dirty="0"/>
              <a:t>γ-</a:t>
            </a:r>
            <a:r>
              <a:rPr lang="en-US" sz="1400" i="1" dirty="0" err="1"/>
              <a:t>tocopherol</a:t>
            </a:r>
            <a:r>
              <a:rPr lang="en-US" sz="1400" i="1" dirty="0"/>
              <a:t> , </a:t>
            </a:r>
            <a:r>
              <a:rPr lang="el-GR" sz="1400" i="1" dirty="0"/>
              <a:t>δ-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n-US" sz="1400" i="1" dirty="0" err="1"/>
              <a:t>tocopherol</a:t>
            </a:r>
            <a:r>
              <a:rPr lang="en-US" sz="1400" i="1" dirty="0"/>
              <a:t>, </a:t>
            </a:r>
            <a:r>
              <a:rPr lang="en-US" sz="1400" i="1" dirty="0" err="1"/>
              <a:t>tocopherols</a:t>
            </a:r>
            <a:r>
              <a:rPr lang="en-US" sz="1400" i="1" dirty="0"/>
              <a:t>, </a:t>
            </a:r>
            <a:r>
              <a:rPr lang="ru-RU" sz="1400" i="1" dirty="0" smtClean="0"/>
              <a:t>и т.д.</a:t>
            </a:r>
          </a:p>
          <a:p>
            <a:pPr marL="86868" indent="0">
              <a:buNone/>
            </a:pPr>
            <a:r>
              <a:rPr lang="en-GB" sz="1400" b="1" dirty="0" smtClean="0"/>
              <a:t>3.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AND – </a:t>
            </a:r>
            <a:r>
              <a:rPr lang="ru-RU" sz="1400" b="1" dirty="0" smtClean="0"/>
              <a:t>находит варианты со всеми указанными терминами, но расположенными на разном расстоянии друг от друга</a:t>
            </a:r>
            <a:endParaRPr lang="ru-RU" sz="1800" b="1" dirty="0" smtClean="0"/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lesion </a:t>
            </a:r>
            <a:r>
              <a:rPr lang="en-US" sz="1400" i="1" dirty="0" smtClean="0"/>
              <a:t>AND</a:t>
            </a:r>
            <a:r>
              <a:rPr lang="en-US" sz="1400" i="1" dirty="0"/>
              <a:t> </a:t>
            </a:r>
            <a:r>
              <a:rPr lang="en-US" sz="1400" i="1" dirty="0" smtClean="0"/>
              <a:t>pancreatic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4.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OR </a:t>
            </a:r>
            <a:r>
              <a:rPr lang="en-GB" sz="1400" b="1" dirty="0"/>
              <a:t>– </a:t>
            </a:r>
            <a:r>
              <a:rPr lang="ru-RU" sz="1400" b="1" dirty="0"/>
              <a:t>находит варианты </a:t>
            </a:r>
            <a:r>
              <a:rPr lang="ru-RU" sz="1400" b="1" dirty="0" smtClean="0"/>
              <a:t>с</a:t>
            </a:r>
            <a:r>
              <a:rPr lang="en-GB" sz="1400" b="1" dirty="0"/>
              <a:t> </a:t>
            </a:r>
            <a:r>
              <a:rPr lang="ru-RU" sz="1400" b="1" dirty="0" smtClean="0"/>
              <a:t>одним из указанных терминов</a:t>
            </a:r>
            <a:endParaRPr lang="ru-RU" sz="1400" b="1" dirty="0"/>
          </a:p>
          <a:p>
            <a:pPr marL="86868" indent="0">
              <a:buNone/>
            </a:pPr>
            <a:r>
              <a:rPr lang="ru-RU" sz="1400" i="1" dirty="0"/>
              <a:t>Пример: </a:t>
            </a:r>
            <a:r>
              <a:rPr lang="en-US" sz="1400" i="1" dirty="0"/>
              <a:t>kidney OR </a:t>
            </a:r>
            <a:r>
              <a:rPr lang="en-US" sz="1400" i="1" dirty="0" smtClean="0"/>
              <a:t>renal</a:t>
            </a:r>
            <a:r>
              <a:rPr lang="ru-RU" sz="1400" i="1" dirty="0" smtClean="0"/>
              <a:t> найдет записи или с термином </a:t>
            </a:r>
            <a:r>
              <a:rPr lang="en-US" sz="1400" i="1" dirty="0" smtClean="0"/>
              <a:t>kidney</a:t>
            </a:r>
            <a:r>
              <a:rPr lang="ru-RU" sz="1400" i="1" dirty="0" smtClean="0"/>
              <a:t> или с термином</a:t>
            </a:r>
            <a:r>
              <a:rPr lang="en-US" sz="1400" i="1" dirty="0" smtClean="0"/>
              <a:t> </a:t>
            </a:r>
            <a:r>
              <a:rPr lang="en-US" sz="1400" i="1" dirty="0"/>
              <a:t>renal</a:t>
            </a:r>
            <a:r>
              <a:rPr lang="ru-RU" sz="1400" i="1" dirty="0"/>
              <a:t> </a:t>
            </a:r>
          </a:p>
          <a:p>
            <a:pPr marL="86868" indent="0">
              <a:buNone/>
            </a:pPr>
            <a:r>
              <a:rPr lang="en-GB" sz="1400" b="1" dirty="0" smtClean="0"/>
              <a:t>5. </a:t>
            </a:r>
            <a:r>
              <a:rPr lang="ru-RU" sz="1400" b="1" dirty="0" smtClean="0"/>
              <a:t>Оператор </a:t>
            </a:r>
            <a:r>
              <a:rPr lang="en-GB" sz="1400" b="1" dirty="0" smtClean="0"/>
              <a:t>AND NOT – </a:t>
            </a:r>
            <a:r>
              <a:rPr lang="ru-RU" sz="1400" b="1" dirty="0" smtClean="0"/>
              <a:t>исключает указанный термин. Этот оператор используется в конце поискового запроса</a:t>
            </a:r>
          </a:p>
          <a:p>
            <a:pPr marL="86868" indent="0">
              <a:buNone/>
            </a:pPr>
            <a:r>
              <a:rPr lang="ru-RU" sz="1400" i="1" dirty="0" smtClean="0"/>
              <a:t>Пример: </a:t>
            </a:r>
            <a:r>
              <a:rPr lang="en-US" sz="1400" i="1" dirty="0"/>
              <a:t>ganglia OR tumor AND NOT </a:t>
            </a:r>
            <a:r>
              <a:rPr lang="en-US" sz="1400" i="1" dirty="0" smtClean="0"/>
              <a:t>malignant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6. </a:t>
            </a:r>
            <a:r>
              <a:rPr lang="ru-RU" sz="1400" b="1" dirty="0" smtClean="0"/>
              <a:t>При поиске точной фразы (без вариантов написания терминов) используйте </a:t>
            </a:r>
            <a:r>
              <a:rPr lang="en-GB" sz="1400" b="1" dirty="0" smtClean="0"/>
              <a:t>{}</a:t>
            </a:r>
          </a:p>
          <a:p>
            <a:pPr marL="86868" indent="0">
              <a:buNone/>
            </a:pPr>
            <a:r>
              <a:rPr lang="ru-RU" sz="1400" i="1" dirty="0" smtClean="0"/>
              <a:t>Пример:</a:t>
            </a:r>
            <a:r>
              <a:rPr lang="en-US" sz="1400" i="1" dirty="0"/>
              <a:t> {oyster </a:t>
            </a:r>
            <a:r>
              <a:rPr lang="en-US" sz="1400" i="1" dirty="0" smtClean="0"/>
              <a:t>toadfish}</a:t>
            </a:r>
            <a:r>
              <a:rPr lang="ru-RU" sz="1400" i="1" dirty="0" smtClean="0"/>
              <a:t> результаты поиска будут содержать документы именно с этой фразой.</a:t>
            </a:r>
            <a:r>
              <a:rPr lang="en-US" sz="1400" i="1" dirty="0" smtClean="0"/>
              <a:t> </a:t>
            </a:r>
            <a:endParaRPr lang="ru-RU" sz="1400" i="1" dirty="0" smtClean="0"/>
          </a:p>
          <a:p>
            <a:pPr marL="86868" indent="0">
              <a:buNone/>
            </a:pPr>
            <a:r>
              <a:rPr lang="en-GB" sz="1400" b="1" dirty="0" smtClean="0"/>
              <a:t>7. “ </a:t>
            </a:r>
            <a:r>
              <a:rPr lang="en-GB" sz="1400" b="1" dirty="0"/>
              <a:t>” – </a:t>
            </a:r>
            <a:r>
              <a:rPr lang="ru-RU" sz="1400" b="1" dirty="0"/>
              <a:t>поиск фразы в двойных кавычках возвращает такие же результаты как и при поиске с оператором </a:t>
            </a:r>
            <a:r>
              <a:rPr lang="en-GB" sz="1400" b="1" dirty="0"/>
              <a:t>AND</a:t>
            </a:r>
            <a:endParaRPr lang="ru-RU" sz="1400" b="1" dirty="0"/>
          </a:p>
          <a:p>
            <a:pPr marL="86868" indent="0">
              <a:buNone/>
            </a:pPr>
            <a:r>
              <a:rPr lang="ru-RU" sz="1400" i="1" dirty="0" smtClean="0"/>
              <a:t>Пример: поиск </a:t>
            </a:r>
            <a:r>
              <a:rPr lang="en-US" sz="1400" i="1" dirty="0" smtClean="0"/>
              <a:t>"</a:t>
            </a:r>
            <a:r>
              <a:rPr lang="en-US" sz="1400" i="1" dirty="0"/>
              <a:t>criminal* </a:t>
            </a:r>
            <a:r>
              <a:rPr lang="en-US" sz="1400" i="1" dirty="0" err="1"/>
              <a:t>insan</a:t>
            </a:r>
            <a:r>
              <a:rPr lang="en-US" sz="1400" i="1" dirty="0"/>
              <a:t>*" </a:t>
            </a:r>
            <a:r>
              <a:rPr lang="ru-RU" sz="1400" i="1" dirty="0" smtClean="0"/>
              <a:t>найдет результаты </a:t>
            </a:r>
            <a:r>
              <a:rPr lang="en-US" sz="1400" i="1" dirty="0" smtClean="0"/>
              <a:t> </a:t>
            </a:r>
            <a:r>
              <a:rPr lang="en-US" sz="1400" i="1" dirty="0"/>
              <a:t>criminally insane </a:t>
            </a:r>
            <a:r>
              <a:rPr lang="ru-RU" sz="1400" i="1" dirty="0"/>
              <a:t>и</a:t>
            </a:r>
            <a:r>
              <a:rPr lang="en-US" sz="1400" i="1" dirty="0" smtClean="0"/>
              <a:t> </a:t>
            </a:r>
            <a:r>
              <a:rPr lang="en-US" sz="1400" i="1" dirty="0"/>
              <a:t>criminal </a:t>
            </a:r>
            <a:r>
              <a:rPr lang="en-US" sz="1400" i="1" dirty="0" smtClean="0"/>
              <a:t>insanity</a:t>
            </a:r>
            <a:r>
              <a:rPr lang="ru-RU" sz="1400" i="1" dirty="0" smtClean="0"/>
              <a:t>, с разным размещением терминов по отношению друг к другу и с разным окончанием</a:t>
            </a:r>
          </a:p>
          <a:p>
            <a:pPr marL="86868" indent="0">
              <a:buNone/>
            </a:pPr>
            <a:endParaRPr lang="ru-RU" sz="1400" i="1" dirty="0"/>
          </a:p>
          <a:p>
            <a:pPr marL="86868" indent="0">
              <a:buNone/>
            </a:pPr>
            <a:r>
              <a:rPr lang="ru-RU" sz="1400" i="1" dirty="0" smtClean="0"/>
              <a:t>Дополнительно о правилах поиска см.: </a:t>
            </a:r>
            <a:r>
              <a:rPr lang="en-US" sz="1400" i="1" dirty="0">
                <a:hlinkClick r:id="rId2"/>
              </a:rPr>
              <a:t>http://</a:t>
            </a:r>
            <a:r>
              <a:rPr lang="en-US" sz="1400" i="1" dirty="0" smtClean="0">
                <a:hlinkClick r:id="rId2"/>
              </a:rPr>
              <a:t>help.elsevier.com/app/answers/list/p/8150/c/7956,8735</a:t>
            </a:r>
            <a:r>
              <a:rPr lang="ru-RU" sz="1400" i="1" dirty="0" smtClean="0"/>
              <a:t> </a:t>
            </a:r>
            <a:endParaRPr lang="ru-RU" sz="1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3851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9168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yakshonakg\Desktop\08-08-2017 19-28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399" y="1371600"/>
            <a:ext cx="8785085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685800"/>
          </a:xfrm>
        </p:spPr>
        <p:txBody>
          <a:bodyPr/>
          <a:lstStyle/>
          <a:p>
            <a:r>
              <a:rPr lang="ru-RU" dirty="0" smtClean="0"/>
              <a:t>Результаты поиска и дальнейшие возможности работы с найденными результатами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2209800"/>
            <a:ext cx="3810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52400" y="25908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2514600" y="3429000"/>
            <a:ext cx="62484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9000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61" y="304800"/>
            <a:ext cx="5867400" cy="685800"/>
          </a:xfrm>
        </p:spPr>
        <p:txBody>
          <a:bodyPr/>
          <a:lstStyle/>
          <a:p>
            <a:r>
              <a:rPr lang="ru-RU" dirty="0" smtClean="0"/>
              <a:t>Статья/запись в </a:t>
            </a:r>
            <a:r>
              <a:rPr lang="en-GB" dirty="0" smtClean="0"/>
              <a:t>Scopus</a:t>
            </a:r>
            <a:endParaRPr lang="en-US" dirty="0"/>
          </a:p>
        </p:txBody>
      </p:sp>
      <p:pic>
        <p:nvPicPr>
          <p:cNvPr id="12290" name="Picture 2" descr="C:\Users\yakshonakg\Desktop\08-08-2017 22-04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1057"/>
            <a:ext cx="7691437" cy="5114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243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3788" y="1610404"/>
            <a:ext cx="2518374" cy="47985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Было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3A8CE97-0062-42C3-A5B5-5B80B2DB41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1CFC56B-BF12-47A8-981E-C0D511A578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6704" y="614668"/>
            <a:ext cx="5014005" cy="480709"/>
          </a:xfrm>
        </p:spPr>
        <p:txBody>
          <a:bodyPr/>
          <a:lstStyle/>
          <a:p>
            <a:r>
              <a:rPr lang="ru-RU" sz="2400" b="1" dirty="0" smtClean="0"/>
              <a:t>Отслеживание показателей статей в </a:t>
            </a:r>
            <a:r>
              <a:rPr lang="en-US" sz="2400" b="1" dirty="0" smtClean="0"/>
              <a:t>Scopus</a:t>
            </a:r>
            <a:endParaRPr lang="en-US" sz="2400" b="1" dirty="0"/>
          </a:p>
          <a:p>
            <a:pPr algn="ctr"/>
            <a:endParaRPr lang="en-US" sz="2400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B4C2B790-A91C-49A3-993A-2A61A7E4E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952" y="120623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58D01B8-917F-4455-9381-A0A997968D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255" y="2157416"/>
            <a:ext cx="2230703" cy="4250964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7C13D1A-F905-463F-8DA8-6D92D70BD67E}"/>
              </a:ext>
            </a:extLst>
          </p:cNvPr>
          <p:cNvGrpSpPr>
            <a:grpSpLocks noChangeAspect="1"/>
          </p:cNvGrpSpPr>
          <p:nvPr/>
        </p:nvGrpSpPr>
        <p:grpSpPr>
          <a:xfrm>
            <a:off x="4021289" y="2157416"/>
            <a:ext cx="2683591" cy="3468510"/>
            <a:chOff x="4436403" y="1936563"/>
            <a:chExt cx="3551658" cy="4590476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6EE22861-F27A-4609-B8C0-58A53BBD3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6403" y="1936563"/>
              <a:ext cx="2809524" cy="45904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1FCED192-249C-4133-A0BF-F6DA686FD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2347" y="5134590"/>
              <a:ext cx="1685714" cy="609524"/>
            </a:xfrm>
            <a:prstGeom prst="rect">
              <a:avLst/>
            </a:prstGeom>
          </p:spPr>
        </p:pic>
      </p:grpSp>
      <p:sp>
        <p:nvSpPr>
          <p:cNvPr id="14" name="Content Placeholder 1"/>
          <p:cNvSpPr txBox="1">
            <a:spLocks/>
          </p:cNvSpPr>
          <p:nvPr/>
        </p:nvSpPr>
        <p:spPr>
          <a:xfrm>
            <a:off x="3905803" y="1610404"/>
            <a:ext cx="3051927" cy="4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500" b="1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00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rgbClr val="75787B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Lucida Sans Unicode" panose="020B0602030504020204" pitchFamily="34" charset="0"/>
                <a:ea typeface="Verdana" panose="020B0604030504040204" pitchFamily="34" charset="0"/>
                <a:cs typeface="Lucida Sans Unicode" panose="020B0602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Стало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3EEAE93-2E4B-4AD2-9AD3-B6075E8983C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5287" y="768664"/>
            <a:ext cx="1942857" cy="587619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4C30B7EE-2A9F-439F-97B5-FFFB8820B228}"/>
              </a:ext>
            </a:extLst>
          </p:cNvPr>
          <p:cNvCxnSpPr/>
          <p:nvPr/>
        </p:nvCxnSpPr>
        <p:spPr>
          <a:xfrm flipV="1">
            <a:off x="6020709" y="3620125"/>
            <a:ext cx="619934" cy="86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15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A2477FA-9C08-4C70-A18B-02239BD53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884170-26C2-4CF9-A978-4E4D1EA3F2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2803" y="783773"/>
            <a:ext cx="7550831" cy="398688"/>
          </a:xfrm>
        </p:spPr>
        <p:txBody>
          <a:bodyPr/>
          <a:lstStyle/>
          <a:p>
            <a:r>
              <a:rPr lang="ru-RU" sz="2400" b="1" dirty="0" smtClean="0"/>
              <a:t>Единая страница со всеми показателями статьи</a:t>
            </a:r>
            <a:endParaRPr lang="en-US" sz="2400" b="1" dirty="0"/>
          </a:p>
        </p:txBody>
      </p:sp>
      <p:pic>
        <p:nvPicPr>
          <p:cNvPr id="5" name="Picture 4" descr="C:\Users\bronsonj\AppData\Local\Temp\SNAGHTML98c687e.PNG">
            <a:extLst>
              <a:ext uri="{FF2B5EF4-FFF2-40B4-BE49-F238E27FC236}">
                <a16:creationId xmlns:a16="http://schemas.microsoft.com/office/drawing/2014/main" xmlns="" id="{D3529588-A70E-4F94-BC82-68605803515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8685" y="1240518"/>
            <a:ext cx="6052457" cy="6321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238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D255BA50-C039-45CC-B280-9B4161D2AB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15E891-66B8-4B28-AB8F-05A4B1DE573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1B29D5-A35F-4DE3-A237-0B06D4AED1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3788" y="494846"/>
            <a:ext cx="7429500" cy="285750"/>
          </a:xfrm>
        </p:spPr>
        <p:txBody>
          <a:bodyPr/>
          <a:lstStyle/>
          <a:p>
            <a:r>
              <a:rPr lang="en-US" sz="2400" b="1" dirty="0" smtClean="0"/>
              <a:t>Plum Print</a:t>
            </a:r>
            <a:r>
              <a:rPr lang="ru-RU" sz="2400" b="1" dirty="0" smtClean="0"/>
              <a:t> - визуализация разных типов метрик</a:t>
            </a:r>
            <a:endParaRPr lang="en-US" sz="2400" b="1" dirty="0"/>
          </a:p>
        </p:txBody>
      </p:sp>
      <p:pic>
        <p:nvPicPr>
          <p:cNvPr id="2050" name="Picture 2" descr="https://blog.scopus.com/sites/default/files/PlumPrintGuid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10622"/>
            <a:ext cx="8849633" cy="57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7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ru-RU" dirty="0" smtClean="0"/>
              <a:t>Ссылки на дополнительные данные исследования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92" y="892109"/>
            <a:ext cx="7588154" cy="59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9625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1057" y="423222"/>
            <a:ext cx="4164461" cy="1808257"/>
          </a:xfrm>
        </p:spPr>
        <p:txBody>
          <a:bodyPr/>
          <a:lstStyle/>
          <a:p>
            <a:r>
              <a:rPr lang="ru-RU" sz="2000" dirty="0" smtClean="0"/>
              <a:t>Пример ссылки на внешние данные исследования, например </a:t>
            </a:r>
            <a:r>
              <a:rPr lang="en-GB" sz="2000" dirty="0" smtClean="0"/>
              <a:t>CSD (Cambridge Structural Database) 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830" y="423222"/>
            <a:ext cx="2986489" cy="3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852382" y="1050879"/>
            <a:ext cx="1392072" cy="19925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9552" y="3234519"/>
            <a:ext cx="6177329" cy="34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36409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114" y="476672"/>
            <a:ext cx="3333333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705204"/>
            <a:ext cx="4555566" cy="418645"/>
          </a:xfrm>
        </p:spPr>
        <p:txBody>
          <a:bodyPr/>
          <a:lstStyle/>
          <a:p>
            <a:r>
              <a:rPr lang="ru-RU" dirty="0" smtClean="0"/>
              <a:t>Связанные публикации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114" y="4120274"/>
            <a:ext cx="8964488" cy="3845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563888" y="1772816"/>
            <a:ext cx="1392072" cy="19925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9066" y="3578065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066" y="5652930"/>
            <a:ext cx="3670846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9911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Анализ </a:t>
            </a:r>
            <a:r>
              <a:rPr lang="ru-RU" sz="2800" dirty="0"/>
              <a:t>научно-исследовательской </a:t>
            </a:r>
            <a:r>
              <a:rPr lang="ru-RU" sz="2800" dirty="0" smtClean="0"/>
              <a:t>информации: на какие вопросы я найду ответы?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048392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60375" y="3536212"/>
            <a:ext cx="3990799" cy="2174798"/>
            <a:chOff x="533400" y="3218560"/>
            <a:chExt cx="3990799" cy="2174798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065" y="4049151"/>
              <a:ext cx="797848" cy="549471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9345" y="4096806"/>
              <a:ext cx="1326626" cy="45416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0" descr="Organisation for Economic Co-operation and Developmen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391185"/>
              <a:ext cx="1552216" cy="571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untconflictmgmtreu.files.wordpress.com/2011/02/nsf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9215" y="3218560"/>
              <a:ext cx="797848" cy="797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http://cyprus-mail.com/wp-content/uploads/2014/01/erc_logo_long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690" t="5873" r="23986" b="16134"/>
            <a:stretch/>
          </p:blipFill>
          <p:spPr bwMode="auto">
            <a:xfrm>
              <a:off x="3144212" y="3296608"/>
              <a:ext cx="838201" cy="719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http://www.forschungsinfo.de/kerndatensatz/img/logos/logo_ifq_oben_mini2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2F9FF"/>
                </a:clrFrom>
                <a:clrTo>
                  <a:srgbClr val="F2F9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7917"/>
            <a:stretch/>
          </p:blipFill>
          <p:spPr bwMode="auto">
            <a:xfrm>
              <a:off x="1666843" y="4076732"/>
              <a:ext cx="952500" cy="396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6546" y="4773699"/>
              <a:ext cx="632518" cy="575753"/>
            </a:xfrm>
            <a:prstGeom prst="rect">
              <a:avLst/>
            </a:prstGeom>
          </p:spPr>
        </p:pic>
        <p:pic>
          <p:nvPicPr>
            <p:cNvPr id="5128" name="Picture 8" descr="ISTIC - UNESCO logo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279" y="4725212"/>
              <a:ext cx="2052731" cy="6073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30" name="Picture 10" descr="National Research Foundation of korea_logo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244" t="13339" r="12527" b="15516"/>
            <a:stretch/>
          </p:blipFill>
          <p:spPr bwMode="auto">
            <a:xfrm>
              <a:off x="3715477" y="4729791"/>
              <a:ext cx="808722" cy="66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60318" y="3328218"/>
            <a:ext cx="37864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ОЦЕНКА НАУКИ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 b="1" dirty="0">
              <a:solidFill>
                <a:srgbClr val="53565A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07975" y="914400"/>
            <a:ext cx="4400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ИНДЕКСАЦИЯ ЖУРНАЛОВ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 smtClean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 smtClean="0">
              <a:solidFill>
                <a:srgbClr val="53565A"/>
              </a:solidFill>
              <a:latin typeface="Calibri Light" panose="020F03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 Light" panose="020F0302020204030204" pitchFamily="34" charset="0"/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325709" y="1327067"/>
            <a:ext cx="44926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22,800+</a:t>
            </a:r>
            <a:r>
              <a:rPr lang="en-GB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>
                <a:solidFill>
                  <a:srgbClr val="53565A"/>
                </a:solidFill>
                <a:latin typeface="Calibri" panose="020F0502020204030204" pitchFamily="34" charset="0"/>
              </a:rPr>
              <a:t>академических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журналов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5,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000+</a:t>
            </a:r>
            <a:r>
              <a:rPr lang="en-GB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издательств из 105 стран</a:t>
            </a:r>
            <a:endParaRPr lang="en-GB" altLang="en-US" sz="16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1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45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,000+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книг</a:t>
            </a:r>
            <a:endParaRPr lang="ru-RU" altLang="en-US" sz="16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5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+</a:t>
            </a:r>
            <a:r>
              <a:rPr lang="en-GB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b="1" dirty="0" smtClean="0">
                <a:solidFill>
                  <a:srgbClr val="53565A"/>
                </a:solidFill>
                <a:latin typeface="Calibri" panose="020F0502020204030204" pitchFamily="34" charset="0"/>
              </a:rPr>
              <a:t>млн.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 </a:t>
            </a:r>
            <a:r>
              <a:rPr lang="ru-RU" altLang="en-US" sz="1600" dirty="0">
                <a:solidFill>
                  <a:srgbClr val="53565A"/>
                </a:solidFill>
                <a:latin typeface="Calibri" panose="020F0502020204030204" pitchFamily="34" charset="0"/>
              </a:rPr>
              <a:t>патентных </a:t>
            </a:r>
            <a:r>
              <a:rPr lang="ru-RU" altLang="en-US" sz="16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записей</a:t>
            </a:r>
            <a:endParaRPr lang="en-GB" altLang="en-US" sz="16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ru-RU" sz="14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Метрики журналов: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US" sz="1400" dirty="0" smtClean="0">
                <a:solidFill>
                  <a:srgbClr val="53565A"/>
                </a:solidFill>
                <a:latin typeface="Calibri" panose="020F0502020204030204" pitchFamily="34" charset="0"/>
              </a:rPr>
              <a:t>SNIP</a:t>
            </a: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: The Source-Normalized Impact per Paper</a:t>
            </a: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SJR: The </a:t>
            </a:r>
            <a:r>
              <a:rPr lang="en-US" sz="1400" dirty="0" err="1">
                <a:solidFill>
                  <a:srgbClr val="53565A"/>
                </a:solidFill>
                <a:latin typeface="Calibri" panose="020F0502020204030204" pitchFamily="34" charset="0"/>
              </a:rPr>
              <a:t>SCImago</a:t>
            </a:r>
            <a:r>
              <a:rPr lang="en-US" sz="1400" dirty="0">
                <a:solidFill>
                  <a:srgbClr val="53565A"/>
                </a:solidFill>
                <a:latin typeface="Calibri" panose="020F0502020204030204" pitchFamily="34" charset="0"/>
              </a:rPr>
              <a:t> Journal Rank</a:t>
            </a:r>
            <a:endParaRPr lang="ru-RU" sz="14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r>
              <a:rPr lang="en-GB" sz="1400" dirty="0" err="1" smtClean="0">
                <a:solidFill>
                  <a:srgbClr val="53565A"/>
                </a:solidFill>
                <a:latin typeface="Calibri" panose="020F0502020204030204" pitchFamily="34" charset="0"/>
              </a:rPr>
              <a:t>CiteScore</a:t>
            </a:r>
            <a:endParaRPr lang="ru-RU" sz="1400" dirty="0" smtClean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46799"/>
              </a:buClr>
            </a:pPr>
            <a:endParaRPr lang="ru-RU" sz="1600" dirty="0">
              <a:solidFill>
                <a:srgbClr val="53565A"/>
              </a:solidFill>
              <a:latin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dirty="0">
              <a:solidFill>
                <a:srgbClr val="53565A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data:image/jpeg;base64,/9j/4AAQSkZJRgABAQAAAQABAAD/2wCEAAkGBxQSEhUUExQWFBQWGRsbFhgXFR8YGBkaGh4YGBwZHxgdHSggGB0lHR0cITMhKikrLjIuHB8zODUtNygtLysBCgoKDg0OGxAQGywkICQvLCw0MjQsLCw0LC8sLCwsLCwsLCwsLCwsLCwsLCwsLCwsLCwsLCwsLCwsLCwsLCwsLP/AABEIAFQBFQMBEQACEQEDEQH/xAAcAAACAgMBAQAAAAAAAAAAAAAABwUGAQQIAwL/xABDEAACAQMABwUEBggFBAMAAAABAgMABBEFBgcSITFRE0FhcYEikaGxMkJScpKyIzQ1YnOCosEUM0PR4URTY/AVJCX/xAAaAQEAAwEBAQAAAAAAAAAAAAAAAwQFAgEG/8QALBEAAgIBAwMCBgMBAQEAAAAAAAECAxEEEjEhMkEFMxMiUWFxgRRCUpGxFf/aAAwDAQACEQMRAD8Ab2sGnIrOIyzHA5KB9Jm+yB1rqMXJ4RHbbGuO6QnNP7Qru5JCN/h4+5Yz7Xq/MnyxVuNMV9zHt1tk+OiKpLKzHLMWPUkk+81LjBUbb5Pez0jLEcxSyR/dcr8jXjinydRslHteC86qbS5kdY7siSMkDtMYdM95xwYde+oZ0LGYl6jXSTxPqhwCqhrmaAKAKAKAKAKAKAKAKAKAKAKAKAKAKAKAKAKAKAKAKAKAKAKAKAKAKAKAKAQu0jTZubxxn9HCTGg7sg4Y+pHwFXqY7YmFrLd9jXhdCq1IVC6aM2aXkqB23IsjIVyd71AHCoXfFF2GhsksvoaWltQr6AZ7Iyr1i9v+ke18K6jbFnFmjth4z+DS0DqzcXUyxrG6jI33ZCFQd5JI547uZr2U1FZOKtPOyWMHREaAAAcgMD0qgfQo+qAKAwTQADQGaAKAKAwTQADQGaAKAKAKAKAwTQADQGaAKAKAKAKAKAKAKAKAKAxvDrQGaAKA5ivc9o+ee+2fPJzWkuD5mfc8n3oq5EU0UjLvKjqxXqFIJFeSWVg9rltkm/DOidEacgul3oJVfqAfaXwK81NUJRceT6Gu2E1mLJGuSQKAKA8rm4WNWd2CooyzE4AA7yaJZPG0llij1q2myyMUtP0UY/1CPbbxGfoD41bhQl3GTfr5N4r4KJdXskpzJI7nqzE/M1MklwUJTlLlmbXSEsRzHK6H91yPkaNJ8nsZyjwy/ak7RJu2SG6PaI7BQ5GHUk4GSOBXNQWUrGUX9NrZblGfkblVTWFrrptK7NjDZ7rMODSniAeijkT4nh51Yrpz1kZup1217YC00hpiec5lmkfzY493IVZUUuEZs7Zz7ma9tdyRnMbsh6qxX5V60nycxk48PBd9V9pU8LBLn9NF3t/qL45+sPA8fGoJ0J8F2nXSi8T6ob9hepNGskbB0YZUj/3n4VVaaeGa8ZKSyiM1z0w1pZyzJxcABM8t5iFB9M59K6rjulgj1Fvw63JCIfT90X7Q3Eu/nOe0I+GcY8Ku7I8YMJ32N53Mtl5tOuGtY40ws+CJZcdDgFRyBI4k9eVRKhbs+C3LXz2JLnyyk3d9JKd6SR3J72Yn51MklwUZTlLueTY0bpq4tyDFM6Y7gx3fwngaOKfJ1C2cO1jZ1C19F2RBcbqT/VI4LJjoO5sd3f3dKqW1beq4NbS6v4nyy5/9L3UJeEntF1qnkupIUkaOKJt0BCVLEfSLEc+OfDGKuVVrbkxdXqJuxxTwkbWzDWmYXSW8sjSRy5A3ySVYAsCCeODjGPEV5dWtuUd6LUT37JPKY4qqGuamlr0QQyyniI0ZvwgmvUsvBzOW2Ll9DnzSGsl1NIZHnkBJyArlVXwABwKvqEUsYPn56iyTy2xtbL9YZLuB1mO88RA3u9lIyCfHmKq3QUX0NbR3OyHzcoldcdZ47CHfYb0jcI06nqeijvNcVwc2S6i9VRy+RLaZ1tu7okyTMB9hCUUeGAePrmrka4xMWzU2T5ZDLIQcgkHrnj767ICd0PrleWxG5MzKPqSEup8OJyPQiuJVRkWK9VbDhjo1Q1jS/g7RRusDuyLnO63ge8HmKpzg4vBtUXK2O5Co2latvbXLSqpMMzFg3crHiynoc8R4HwNWqZ7lgydZQ4T3LhlOqUpn3FIVIZSVYciDgj1FOT1Np5RZdFa/X0GMS9ov2ZRvD38G+NRypiyzDWWx85GLqttHguSI5h2Ep4DJyjHoG7j4Gq86XHqjRo1sLOkujLvUJdFNte1iJcWiHCqA0uO9jxVfIDj5kdKtUQ/szK197z8NfsWlWTML5q7synnQSTOIFbiqlcvjqR9Xy51Xnek8Iv06CU1mTwe+ldlM6DMEqS/ut7Deh5fKkdQvJ1Z6fJdYvJ46o7P7o3Mb3EfZRRsHOWUlipyFAUnmRxPSll0dvQ80+jnvTmsJFv2q6wm2txDGcST5GRzVB9I+Gc499RUw3PLLetu2Q2rliTq4YhbtU9Qp71e1JEUPczDJbHPdXp41FO1R6FyjRytW59ESumtlc0aF4JBMQMlCu6x8uOCfCuY3pvqS2enySzF5F6wwcHgRzBqczi/7JdYjFP8A4Vz+jlzuZ+rJjP8AUBjzx1qC+GVuNDQX4lsfDLptW/Z0n3k/MKho7y5rvZf6EXV0wzc0ToyW5lWKFd527u4DvJPcB1ryUlFZZ3XXKyW2IwodkbbntXID9AmVz55zVf8AkfY0V6d06y6lH1k1emspezmHPijj6LjqD16ip4TUllFG6mVUsSI2CZkZXUlWUgqRzBHEGun1Ik2nlHRWqulxd2sU/ew9odGU7rD3g+mKz5x2ywfRU2fEgpCK1y/X7r+M/wAzV2vtRh6r3pfk2dn37Rtvvn8rV5b2M90nvROgqon0BDa5/qF1/Bk/Ka6h3Iiv9uX4ZzpWgfODV2J/RufNPk1VtR4NX07iRW9q960mkHQnhEqKB5qHJ/q+FSULEclfXzbtx9CtaH0ebieOFSAZGCgnkM99SSltWSrXBzkoryMufZGm77Fy2/8AvIN0nyByPjVZah/Q036dHHSRS9L6j3tu2DC0i9zRAuD6DiPUVNG2L8lKzSWwfGfwMzZhq7Ja27mYFXlYNud6qBgZ6HmcVXumpPoaejpdcPm5Zb7q1SVCkih0bgVYZB9KhTwW3FNYYv8ATWymFyWtpDEfsN7a+h+kPeasR1D8mfZ6fB9jwUrSmz6+g49l2q/aibe/p4N8KmV0WU56K2PjJWZIypIYFSOYIwR6VIVWmujPih4O3ZXrC1zbtHIcyQEDJ5sh+iT1IwR7utU7obXlG3ornZDD5Qo9Ybsy3U8h+tI3uyQPhirUFiKRk3S3WN/clNnmjFuL+JWGVTMjDrucQPLexXNssRJNHXvtWfHUf9UTfCgCgEXtWui+kHHdGiIPdvH4sau0LETD10s2lY0ba9rNFH/3HRPxMF/vUknhZK1cd0kvqdLWtusaKiDCqAFHQDhWc3k+kSSWEetD0RW1PRohv2KjAlRZMDqSyt8Vz61dpeYmHroKNvTz1KxYXBjljcHBR1YHyINSNZWCrB7ZJjq2ovvaMc9WjPvYVUp7za1rzQ/0I2rhhjc2L6OUQyz49pn3AegUAn4n4VV1D64Nf0+GIOQyKrmiVLaho0TWEjY9uLDqemCN7+nPwqWmWJFXWQ3VP7CIq6YI4Ni9yTbzIeSSZH8wGflVTULqbHp0swa+4uNcv1+6/jP8zVivtRnar3pfk2dn37Rtvvn8rV5b2M90nvROgqon0BDa5/qF1/Bk/Ka6h3Iiv9uX4ZzpWgfODV2J/RufNPk1VtR4NX03iRG7XtBMk4ulBMcgAc/ZdRgZ6ZAHurqifTaR6+lqW9cMX0blSCpIIOQRwIPWpzPTaeUX3QO1G4iAW4UTqPrfRk9Tyb3DzqCVCfBfq1849J9Riava5Wt57Mcm7Jj/AC3G63p3N6Gq8q5R5NCrU12dE+pYa4LAUAUAUBSNquiYXs3mZQJY8br8ickDdPUGpqZNSwUtbXF1uT5QkquGIMPYux/xMw7jFx/EKg1HCNH07uZR9LQlJ5VPNZHB9GNTReUijYsTa+5Ytl16ItIR73ASBkHmeI+Ix61HcswLGhmo2rPnoPeqRuhQBQCF2nQldIzZ+sFYeRUVepfyGFrVi5kFoS5EVzBIeSSxsfJWVj8q7ksxaIKpbZxf3OllbIyOIPKs4+kM0Ak9r92Hvgo/04lVvvEs/wAmFXKF8pi+oSTt/CKVBHvMqjmSB7zipn0KUVl4HbtOTd0Ww6GIe4gVTp7za1vsf8EfVwxBxbGbwNayxfWSTex4MB/cGqmoXzZNn0+Wa2vuMKoC+VvaJeiLR9wTzddweJc7vyJPpUlSzNFfVT21NnP9Xj58bexSM9jcN3F1A9B/zVXUco1/Tl8j/Ivdcv1+6/jP8zU9fajP1XvS/Js7Pv2jbffP5Wpb2M90nvROgqoH0BDa5/qF1/Bk/Ka6h3Iiv9uX4ZzpWgfODV2J/RufNPk1VtR4NX03iQyrm3WRSjqGRhhlIyCPKqyeDSaTWGLnWDZUjZa0fcP/AG5CSvkG4keuasR1D/sZ1vp6fWDwLzTWrV1af58TKv2h7SH+YcKsRnGXBn2UWV9yItWIIIOCORHAiuiFdBx7PNdBNAyXLjtIsDfPN1OcE9SMYPpVS2vD6GzpNVujib6ooun9fLueZmjmeKME9mqHd9nuJI4knxqaNMUupRt1lkpfK8I2tEbTLyLhIVnX98brfiXHxBryVEXwdV6+yPd1LPHtchx7VvIG8GUj31H/AB39S1/9GH0ZTdctdpb/AAm72UKnO4Dkse4se/HSpq6lAp6nVSt6cIqtSFQbexnRJSKW4YY7QhU8VXJJ8iTj+U1V1EsvBr+n1tRc35K1tW0KYLvtgP0c/EHu3xwYfI+tSUSzHBW11TjZu8MpcblSCCQQQQRzBHEGpiknh5Q2dXNqURQLdhlkHAuq7yt4kDiD5A1VnQ8/Ka1Wvi1ifJsaV2rW6DEEbyt1Ybi/H2vhXkaJPk6n6hBdqyaurG04zTrFcRqgkYKrITwY8ACD3E8M+Nezowso4p1+6W2S5PjbJoMsI7tRndHZyfdySp95I9RXunl/U89QqylNCpqyZQy9S9pKwxLDdhiE4JIoyd3uDDmcdRn+9V7KMvMTT0+uUY7bP+kzpnalbIh/w4eWQj2cqVQHxzxPkBXEaJPkms19aXy9WKG8unldpJDvO5JYnvJq2lhYRkSk5PLLLs20Gbm8RiP0cJDue7I+ivq3wBqO6W2JZ0dW+zPhDJ2rfs6T7yfmFVqO80dd7L/Qi6umGTGq2sEljOJU4g8HTuZenge8H/muZwUlgmoudUtyGtDtQsSm8xkVvsdmSc+Y9n41V+BI1Vr6msi7151xa/cKoKQJxVTzJ+03+1WK69hn6nVO54XBVgKkKh0DqDoY2tlGjDEjZd/Bm449BgehqjbLdLJ9Bpa/h1pPkUe0exMOkJ8jg5EinqGGT/VvD0q1U8wRk6yO25kHou+aCaOZPpRsGHp3evKu5LKwQVzcJKS8Dy0Pr7ZToGMywtj2kkO6QfAngw8RVKVUk+Dcr1dU1nOPyVbaJr3DJA1tbN2hfhI4HsheZAP1ieWeWM1LVU08sq6vVxcXCArKsmUOPY1YlLaSUj/Mf2fJRj55qpe/mwbPp8MVt/UretG0e6M7rbOIokYqPYVi2OG8d4HGegqSFMcdStfrrN7UOiRI6ubVSMLeJn/yRj8yf7e6uZ6f/JJT6h4sX7LPe6+6OMTb0okBB9js2JbwwV4etRqqeSzLV045yIuVgWJAwCTgdB3CrqMNtN9CW1d0LNc7/Y59jd3seO9j5GuJyUeSamqc87SZ1x1EntpGeJDLASSpQZZB9ll58Otc12prryTajRzg8xWUU2pSkFAFAXXVDZ/NcsHmUwwczng7+Cju8zUNlyXBd0+jlN5l0Q6rW2WNFRFCooAUDkAKpt5NqKUVhGlp/Q0d5C0Mo4HkRzVu5h4iuoycXlHFtUbI7ZCM1m1SuLJj2i70fdKoypHj9k+B+NXYWKRh3aadXPH1ICuyuFeguOoWqE1zPHKylIEZWLMMb26QwVeueHHpUNtiSx5Lml00pyUnwO26tlkRkdQyMCGU8iDzFUk8G20msMSmuOoM1qzPCplt+YI4sngw7wOvvxVyu1S6PkxdRo5VvMeqKZUxSCgJnV3Vi4vWAiT2c+1I3BF9e8+AridijyT06edr6IemrGgI7KERR8Tzdzzdup/sKpTm5PLNymmNUdqIbav+zpPvJ+YV3T3kGu9l/oRdXTDN7/4mbsBcBCYclSw4gEYzn7PPnXm5ZwSfClt346GjXpGfSKSQACSeAA4knoB30CWeBnbPdQWDrc3a4C8Y4jzJ7mYd2OYFVrbvETU0mjae+f8AwalVjUKtr5qmL+IFSFnj/wAtjyI70Pgevcakrs2MranTq6P3QkNKaLltn3Jo2jbxHA+IPIjyq7GSl1RhzrlB4kjTr04CgLPqnqXPesp3THB9aRhjI/dH1j8KjnaolqjSzteeEPXR9kkEaRRjdRAFUeA+Z781SbbeWbkYqKUUKLXnUGaKV5rdTJCxLFV4uhPEjd716EVartTWGZOp0clJyh1RQWGCQeBHMHmKnM/GDFAb2iNETXT9nAhdu/HIeJPICvJSUV1JK6pWPEUPfUzVtbG3EeQ0je1Iw5Fug8ByFUbJ7nk3dPQqoY8k/XBOR99oS2mOZYIpD1aNSffjNeqUlwyOVUJcpEc2pFgf+mT0yPka6+LP6nH8Wr/KN2w1dtYDmK3iRh9YIN78R4/GvHOT5Z1GmuPCRKVyShQBQGGUEYIyKAhLnU+xkOWtYs/uruflxXfxJfUhenqf9UellqtZxHKW0QI5EoGI8i2SKOcn5EaK48RRMCuCYKAKAib/AFZtJjvSW8TMebbgDHzIwTXSnJcMilRXLq4o17fU2xQ5FrF/Mu/8GzXvxJfU5WmqX9UTkcYUAKAAOQAwB6VwTJYPqh6U/av+zpPvJ+YVLT3lPXey/wBCLq6YY7NkIzo8g8R2r/Jap395t6D2v2Td1qfYyHLWsWf3V3Py4rhWSXknenqfVxRt6N0BbW5zDBHG32gg3vxc68c5PlnUKoQ7USVckgUAUB43Vqkq7siLIp5q6hh7jwom1weSipLDWSFl1KsGOTax+gK/AEV38Sf1If41X+UbFnqrZxHKW0QI5EoGI8ic4rxzk/J7GiuPEUS4FckxmgCgI7SGgrafjNBFIerIC34uddKTXDI51Qn3JGgmpNgDkWsfrkj3E4r34k/qcfxqv8omrW1SJd2NFjUclRQoHoOFctt8kyiorCR7V4ehQBQBQBQBQBQBQBQBQBQBQBQBQBQBQBQBQFQ2rD/86TwZPzCpae8p672X+hFVeMMd2yEf/Q85Xx/SKpX95t6D2v2XaoS6FAFAFAFAFAFAFAFAFAFAFAFAFAFAFAFAFAFAFAFAFAFAFAFAFAFAFAFAFAFAFAa9/ZpNG8Ug3kcEMPA16nh5RzKKksMRE+gIxpEWoL9mXC5yN7B8cY+FXVN7NxhOmPxtngeui7CO3iSKJd1EGFHxJ8STknzqk228s3YQUIqMeDarw6CgCgCgCgCgCgCgCgCgCgC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53565A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33224" y="734384"/>
            <a:ext cx="3708958" cy="2094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448512" y="2878719"/>
            <a:ext cx="3473727" cy="24552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275" y="441996"/>
            <a:ext cx="4681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SCOPUS</a:t>
            </a:r>
            <a:endParaRPr lang="en-GB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3348" y="5879255"/>
            <a:ext cx="7083319" cy="990233"/>
            <a:chOff x="553348" y="5879255"/>
            <a:chExt cx="7083319" cy="99023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348" y="6048218"/>
              <a:ext cx="1289021" cy="630644"/>
            </a:xfrm>
            <a:prstGeom prst="rect">
              <a:avLst/>
            </a:prstGeom>
          </p:spPr>
        </p:pic>
        <p:pic>
          <p:nvPicPr>
            <p:cNvPr id="25" name="Picture 2" descr="http://www.uzh.ch/about/portrait/rankings/news/qsranking2014/world-university-rankings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5931" y="6073808"/>
              <a:ext cx="2073476" cy="5972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 descr="https://press.esmt.org/sites/default/files/styles/full_width/public/ft-mba-2014.png?itok=V08ln9m_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76623"/>
            <a:stretch/>
          </p:blipFill>
          <p:spPr bwMode="auto">
            <a:xfrm>
              <a:off x="4387635" y="5879255"/>
              <a:ext cx="794323" cy="990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4" descr="http://upload.wikimedia.org/wikipedia/en/d/da/Sjtu-logo-standard-red.pn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5908965"/>
              <a:ext cx="850498" cy="850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://www.usnews.com/cmsmedia/5e/14/3fed9d274839b5bfe1f2bcba2d09/141027-ar-badge-large-design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5924976"/>
              <a:ext cx="1007267" cy="8987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379115" y="5619304"/>
            <a:ext cx="3360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b="1" spc="150" dirty="0" smtClean="0">
                <a:solidFill>
                  <a:srgbClr val="FF8200"/>
                </a:solidFill>
                <a:latin typeface="Calibri Light" panose="020F0302020204030204" pitchFamily="34" charset="0"/>
              </a:rPr>
              <a:t>АКАДЕМИЧЕСКИЕ РЕЙТИНГИ</a:t>
            </a:r>
          </a:p>
        </p:txBody>
      </p:sp>
      <p:pic>
        <p:nvPicPr>
          <p:cNvPr id="1026" name="Picture 2" descr="C:\Users\yakshonakg\Desktop\16-03-2017 08-45-32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9407" y="1026771"/>
            <a:ext cx="7239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802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yakshonakg\Desktop\08-08-2017 19-35-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048903"/>
            <a:ext cx="9009251" cy="5842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6902637" y="1063626"/>
            <a:ext cx="2106613" cy="576262"/>
          </a:xfrm>
          <a:prstGeom prst="wedgeRoundRectCallout">
            <a:avLst>
              <a:gd name="adj1" fmla="val 17158"/>
              <a:gd name="adj2" fmla="val 52826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>
                <a:solidFill>
                  <a:srgbClr val="FF0000"/>
                </a:solidFill>
                <a:ea typeface="MS PGothic" pitchFamily="34" charset="-128"/>
              </a:rPr>
              <a:t>Самые влиятельные работы </a:t>
            </a:r>
            <a:endParaRPr lang="en-US" sz="14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554716" y="2519362"/>
            <a:ext cx="1503363" cy="447675"/>
          </a:xfrm>
          <a:prstGeom prst="wedgeRoundRectCallout">
            <a:avLst>
              <a:gd name="adj1" fmla="val 71711"/>
              <a:gd name="adj2" fmla="val -129673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200" dirty="0">
                <a:solidFill>
                  <a:srgbClr val="FF0000"/>
                </a:solidFill>
                <a:ea typeface="MS PGothic" pitchFamily="34" charset="-128"/>
              </a:rPr>
              <a:t>Результаты в патентах</a:t>
            </a:r>
            <a:endParaRPr lang="en-US" sz="120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371600" y="304800"/>
            <a:ext cx="4826001" cy="1335088"/>
          </a:xfrm>
          <a:prstGeom prst="wedgeRoundRectCallout">
            <a:avLst>
              <a:gd name="adj1" fmla="val -35979"/>
              <a:gd name="adj2" fmla="val 199794"/>
              <a:gd name="adj3" fmla="val 16667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– Есть </a:t>
            </a:r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ли интерес к этой теме в последние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годы?</a:t>
            </a:r>
          </a:p>
          <a:p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– Кто </a:t>
            </a:r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является экспертом?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Какие организации занимаются исследованиями?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В каких странах?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В каких журналах опубликованы статьи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?</a:t>
            </a:r>
            <a:endParaRPr lang="en-GB" sz="1050" dirty="0" smtClean="0">
              <a:solidFill>
                <a:srgbClr val="FF0000"/>
              </a:solidFill>
              <a:ea typeface="MS PGothic" pitchFamily="34" charset="-128"/>
            </a:endParaRPr>
          </a:p>
          <a:p>
            <a:pPr>
              <a:buFontTx/>
              <a:buChar char="-"/>
            </a:pPr>
            <a:r>
              <a:rPr lang="en-GB" sz="1050" dirty="0" smtClean="0">
                <a:solidFill>
                  <a:srgbClr val="FF0000"/>
                </a:solidFill>
                <a:ea typeface="MS PGothic" pitchFamily="34" charset="-128"/>
              </a:rPr>
              <a:t>-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Где мне опубликовать свои результаты?</a:t>
            </a:r>
          </a:p>
          <a:p>
            <a:r>
              <a:rPr lang="ru-RU" sz="1050" dirty="0">
                <a:solidFill>
                  <a:srgbClr val="FF0000"/>
                </a:solidFill>
                <a:ea typeface="MS PGothic" pitchFamily="34" charset="-128"/>
              </a:rPr>
              <a:t>– Какие </a:t>
            </a:r>
            <a:r>
              <a:rPr lang="ru-RU" sz="1050" dirty="0" smtClean="0">
                <a:solidFill>
                  <a:srgbClr val="FF0000"/>
                </a:solidFill>
                <a:ea typeface="MS PGothic" pitchFamily="34" charset="-128"/>
              </a:rPr>
              <a:t>ключевые слова используются?</a:t>
            </a:r>
            <a:endParaRPr lang="en-US" sz="1050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12493" y="5486400"/>
            <a:ext cx="5625306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Результаты поиска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565400" y="3581400"/>
            <a:ext cx="2235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304800" y="2967037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562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685800"/>
          </a:xfrm>
        </p:spPr>
        <p:txBody>
          <a:bodyPr/>
          <a:lstStyle/>
          <a:p>
            <a:r>
              <a:rPr lang="ru-RU" dirty="0" smtClean="0"/>
              <a:t>Аналитика по ведущим исследователям и организациям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229600" cy="427471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2972" y="2286000"/>
            <a:ext cx="6438095" cy="4180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1543" y="2286000"/>
            <a:ext cx="6409524" cy="40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43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yakshonakg\Desktop\08-08-2017 19-50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20752" cy="5256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91400" cy="685800"/>
          </a:xfrm>
        </p:spPr>
        <p:txBody>
          <a:bodyPr/>
          <a:lstStyle/>
          <a:p>
            <a:r>
              <a:rPr lang="en-GB" dirty="0" err="1" smtClean="0"/>
              <a:t>Analyze</a:t>
            </a:r>
            <a:r>
              <a:rPr lang="en-GB" dirty="0" smtClean="0"/>
              <a:t> results: </a:t>
            </a:r>
            <a:r>
              <a:rPr lang="ru-RU" dirty="0" smtClean="0"/>
              <a:t>источники (журналы)</a:t>
            </a:r>
            <a:endParaRPr lang="en-US" dirty="0" smtClean="0"/>
          </a:p>
        </p:txBody>
      </p:sp>
      <p:sp>
        <p:nvSpPr>
          <p:cNvPr id="2" name="Rounded Rectangular Callout 1"/>
          <p:cNvSpPr/>
          <p:nvPr/>
        </p:nvSpPr>
        <p:spPr>
          <a:xfrm>
            <a:off x="4191000" y="1447800"/>
            <a:ext cx="3124200" cy="685800"/>
          </a:xfrm>
          <a:prstGeom prst="wedgeRoundRectCallout">
            <a:avLst>
              <a:gd name="adj1" fmla="val 43432"/>
              <a:gd name="adj2" fmla="val 20561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Сравнение и выбор журналов для своей публикации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07524" y="3429000"/>
            <a:ext cx="32180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371600" y="2768648"/>
            <a:ext cx="685800" cy="3238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70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yakshonakg\Desktop\08-08-2017 19-53-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48600" cy="5156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39050" cy="685800"/>
          </a:xfrm>
        </p:spPr>
        <p:txBody>
          <a:bodyPr/>
          <a:lstStyle/>
          <a:p>
            <a:r>
              <a:rPr lang="ru-RU" dirty="0" smtClean="0"/>
              <a:t>Сравнение журналов по разным метрикам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0" y="3124200"/>
            <a:ext cx="502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513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643763"/>
            <a:ext cx="506349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CiteScore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5" dirty="0"/>
              <a:t>На </a:t>
            </a:r>
            <a:r>
              <a:rPr sz="1400" dirty="0"/>
              <a:t>примере </a:t>
            </a:r>
            <a:r>
              <a:rPr sz="1400" spc="-5" dirty="0"/>
              <a:t>показан </a:t>
            </a:r>
            <a:r>
              <a:rPr sz="1400" spc="-10" dirty="0"/>
              <a:t>расчет </a:t>
            </a:r>
            <a:r>
              <a:rPr sz="1400" dirty="0"/>
              <a:t>CiteScore </a:t>
            </a:r>
            <a:r>
              <a:rPr sz="1400" spc="-5" dirty="0"/>
              <a:t>calculated </a:t>
            </a:r>
            <a:r>
              <a:rPr sz="1400" dirty="0"/>
              <a:t>для</a:t>
            </a:r>
            <a:r>
              <a:rPr sz="1400" spc="-150" dirty="0"/>
              <a:t> </a:t>
            </a:r>
            <a:r>
              <a:rPr sz="1400" spc="-5" dirty="0"/>
              <a:t>2015</a:t>
            </a:r>
            <a:endParaRPr sz="1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25950" y="2580398"/>
          <a:ext cx="4185904" cy="340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493"/>
                <a:gridCol w="694499"/>
                <a:gridCol w="699261"/>
                <a:gridCol w="699198"/>
                <a:gridCol w="699198"/>
                <a:gridCol w="699255"/>
              </a:tblGrid>
              <a:tr h="34066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4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DCDCDD"/>
                      </a:solidFill>
                      <a:prstDash val="solid"/>
                    </a:lnL>
                    <a:lnR w="38100">
                      <a:solidFill>
                        <a:srgbClr val="DCDCDD"/>
                      </a:solidFill>
                      <a:prstDash val="solid"/>
                    </a:lnR>
                    <a:lnT w="38100">
                      <a:solidFill>
                        <a:srgbClr val="DCDCDD"/>
                      </a:solidFill>
                      <a:prstDash val="solid"/>
                    </a:lnT>
                    <a:lnB w="38100">
                      <a:solidFill>
                        <a:srgbClr val="DC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DCDC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FF82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FF8200"/>
                      </a:solidFill>
                      <a:prstDash val="solid"/>
                    </a:lnR>
                    <a:lnT w="38100">
                      <a:solidFill>
                        <a:srgbClr val="FF8200"/>
                      </a:solidFill>
                      <a:prstDash val="solid"/>
                    </a:lnT>
                    <a:lnB w="38100">
                      <a:solidFill>
                        <a:srgbClr val="FF8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DCDCDD"/>
                      </a:solidFill>
                      <a:prstDash val="solid"/>
                    </a:lnR>
                    <a:lnT w="38100">
                      <a:solidFill>
                        <a:srgbClr val="DCDCDD"/>
                      </a:solidFill>
                      <a:prstDash val="solid"/>
                    </a:lnT>
                    <a:lnB w="38100">
                      <a:solidFill>
                        <a:srgbClr val="DCDC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39966" y="2182748"/>
            <a:ext cx="767080" cy="378460"/>
          </a:xfrm>
          <a:custGeom>
            <a:avLst/>
            <a:gdLst/>
            <a:ahLst/>
            <a:cxnLst/>
            <a:rect l="l" t="t" r="r" b="b"/>
            <a:pathLst>
              <a:path w="767079" h="378460">
                <a:moveTo>
                  <a:pt x="537892" y="25400"/>
                </a:moveTo>
                <a:lnTo>
                  <a:pt x="404875" y="25400"/>
                </a:lnTo>
                <a:lnTo>
                  <a:pt x="422275" y="25780"/>
                </a:lnTo>
                <a:lnTo>
                  <a:pt x="439292" y="27177"/>
                </a:lnTo>
                <a:lnTo>
                  <a:pt x="489076" y="36067"/>
                </a:lnTo>
                <a:lnTo>
                  <a:pt x="536066" y="51942"/>
                </a:lnTo>
                <a:lnTo>
                  <a:pt x="579501" y="74295"/>
                </a:lnTo>
                <a:lnTo>
                  <a:pt x="619125" y="102488"/>
                </a:lnTo>
                <a:lnTo>
                  <a:pt x="654176" y="135889"/>
                </a:lnTo>
                <a:lnTo>
                  <a:pt x="684149" y="174116"/>
                </a:lnTo>
                <a:lnTo>
                  <a:pt x="708405" y="216535"/>
                </a:lnTo>
                <a:lnTo>
                  <a:pt x="726439" y="262381"/>
                </a:lnTo>
                <a:lnTo>
                  <a:pt x="737615" y="311150"/>
                </a:lnTo>
                <a:lnTo>
                  <a:pt x="741552" y="362585"/>
                </a:lnTo>
                <a:lnTo>
                  <a:pt x="741172" y="377443"/>
                </a:lnTo>
                <a:lnTo>
                  <a:pt x="766572" y="378078"/>
                </a:lnTo>
                <a:lnTo>
                  <a:pt x="765048" y="324738"/>
                </a:lnTo>
                <a:lnTo>
                  <a:pt x="755395" y="271525"/>
                </a:lnTo>
                <a:lnTo>
                  <a:pt x="738251" y="220852"/>
                </a:lnTo>
                <a:lnTo>
                  <a:pt x="714248" y="174116"/>
                </a:lnTo>
                <a:lnTo>
                  <a:pt x="684022" y="131445"/>
                </a:lnTo>
                <a:lnTo>
                  <a:pt x="647953" y="93852"/>
                </a:lnTo>
                <a:lnTo>
                  <a:pt x="606932" y="61722"/>
                </a:lnTo>
                <a:lnTo>
                  <a:pt x="561339" y="35560"/>
                </a:lnTo>
                <a:lnTo>
                  <a:pt x="545337" y="28321"/>
                </a:lnTo>
                <a:lnTo>
                  <a:pt x="537892" y="25400"/>
                </a:lnTo>
                <a:close/>
              </a:path>
              <a:path w="767079" h="378460">
                <a:moveTo>
                  <a:pt x="14858" y="244728"/>
                </a:moveTo>
                <a:lnTo>
                  <a:pt x="8635" y="247903"/>
                </a:lnTo>
                <a:lnTo>
                  <a:pt x="2412" y="251205"/>
                </a:lnTo>
                <a:lnTo>
                  <a:pt x="0" y="258952"/>
                </a:lnTo>
                <a:lnTo>
                  <a:pt x="54863" y="362330"/>
                </a:lnTo>
                <a:lnTo>
                  <a:pt x="70348" y="338074"/>
                </a:lnTo>
                <a:lnTo>
                  <a:pt x="68579" y="338074"/>
                </a:lnTo>
                <a:lnTo>
                  <a:pt x="43179" y="336168"/>
                </a:lnTo>
                <a:lnTo>
                  <a:pt x="44068" y="325500"/>
                </a:lnTo>
                <a:lnTo>
                  <a:pt x="46354" y="307466"/>
                </a:lnTo>
                <a:lnTo>
                  <a:pt x="48401" y="295841"/>
                </a:lnTo>
                <a:lnTo>
                  <a:pt x="22478" y="247014"/>
                </a:lnTo>
                <a:lnTo>
                  <a:pt x="14858" y="244728"/>
                </a:lnTo>
                <a:close/>
              </a:path>
              <a:path w="767079" h="378460">
                <a:moveTo>
                  <a:pt x="48401" y="295841"/>
                </a:moveTo>
                <a:lnTo>
                  <a:pt x="46354" y="307466"/>
                </a:lnTo>
                <a:lnTo>
                  <a:pt x="44068" y="325500"/>
                </a:lnTo>
                <a:lnTo>
                  <a:pt x="43179" y="336168"/>
                </a:lnTo>
                <a:lnTo>
                  <a:pt x="68579" y="338074"/>
                </a:lnTo>
                <a:lnTo>
                  <a:pt x="69075" y="331215"/>
                </a:lnTo>
                <a:lnTo>
                  <a:pt x="67182" y="331215"/>
                </a:lnTo>
                <a:lnTo>
                  <a:pt x="45211" y="330326"/>
                </a:lnTo>
                <a:lnTo>
                  <a:pt x="56948" y="311938"/>
                </a:lnTo>
                <a:lnTo>
                  <a:pt x="48401" y="295841"/>
                </a:lnTo>
                <a:close/>
              </a:path>
              <a:path w="767079" h="378460">
                <a:moveTo>
                  <a:pt x="104266" y="248285"/>
                </a:moveTo>
                <a:lnTo>
                  <a:pt x="78121" y="278763"/>
                </a:lnTo>
                <a:lnTo>
                  <a:pt x="69341" y="327533"/>
                </a:lnTo>
                <a:lnTo>
                  <a:pt x="68579" y="338074"/>
                </a:lnTo>
                <a:lnTo>
                  <a:pt x="70348" y="338074"/>
                </a:lnTo>
                <a:lnTo>
                  <a:pt x="117855" y="263651"/>
                </a:lnTo>
                <a:lnTo>
                  <a:pt x="116077" y="255777"/>
                </a:lnTo>
                <a:lnTo>
                  <a:pt x="104266" y="248285"/>
                </a:lnTo>
                <a:close/>
              </a:path>
              <a:path w="767079" h="378460">
                <a:moveTo>
                  <a:pt x="56948" y="311938"/>
                </a:moveTo>
                <a:lnTo>
                  <a:pt x="45211" y="330326"/>
                </a:lnTo>
                <a:lnTo>
                  <a:pt x="67182" y="331215"/>
                </a:lnTo>
                <a:lnTo>
                  <a:pt x="56948" y="311938"/>
                </a:lnTo>
                <a:close/>
              </a:path>
              <a:path w="767079" h="378460">
                <a:moveTo>
                  <a:pt x="78121" y="278763"/>
                </a:moveTo>
                <a:lnTo>
                  <a:pt x="56948" y="311938"/>
                </a:lnTo>
                <a:lnTo>
                  <a:pt x="67182" y="331215"/>
                </a:lnTo>
                <a:lnTo>
                  <a:pt x="69075" y="331215"/>
                </a:lnTo>
                <a:lnTo>
                  <a:pt x="69341" y="327533"/>
                </a:lnTo>
                <a:lnTo>
                  <a:pt x="71500" y="310514"/>
                </a:lnTo>
                <a:lnTo>
                  <a:pt x="74549" y="294004"/>
                </a:lnTo>
                <a:lnTo>
                  <a:pt x="78121" y="278763"/>
                </a:lnTo>
                <a:close/>
              </a:path>
              <a:path w="767079" h="378460">
                <a:moveTo>
                  <a:pt x="404240" y="0"/>
                </a:moveTo>
                <a:lnTo>
                  <a:pt x="349123" y="4190"/>
                </a:lnTo>
                <a:lnTo>
                  <a:pt x="296417" y="16383"/>
                </a:lnTo>
                <a:lnTo>
                  <a:pt x="247268" y="35813"/>
                </a:lnTo>
                <a:lnTo>
                  <a:pt x="201802" y="61975"/>
                </a:lnTo>
                <a:lnTo>
                  <a:pt x="160654" y="94234"/>
                </a:lnTo>
                <a:lnTo>
                  <a:pt x="124713" y="131952"/>
                </a:lnTo>
                <a:lnTo>
                  <a:pt x="94614" y="174625"/>
                </a:lnTo>
                <a:lnTo>
                  <a:pt x="70611" y="221487"/>
                </a:lnTo>
                <a:lnTo>
                  <a:pt x="53593" y="272034"/>
                </a:lnTo>
                <a:lnTo>
                  <a:pt x="48401" y="295841"/>
                </a:lnTo>
                <a:lnTo>
                  <a:pt x="56948" y="311938"/>
                </a:lnTo>
                <a:lnTo>
                  <a:pt x="78121" y="278763"/>
                </a:lnTo>
                <a:lnTo>
                  <a:pt x="78358" y="277749"/>
                </a:lnTo>
                <a:lnTo>
                  <a:pt x="82803" y="261747"/>
                </a:lnTo>
                <a:lnTo>
                  <a:pt x="100964" y="215900"/>
                </a:lnTo>
                <a:lnTo>
                  <a:pt x="125349" y="173609"/>
                </a:lnTo>
                <a:lnTo>
                  <a:pt x="155320" y="135509"/>
                </a:lnTo>
                <a:lnTo>
                  <a:pt x="190500" y="102108"/>
                </a:lnTo>
                <a:lnTo>
                  <a:pt x="230124" y="73913"/>
                </a:lnTo>
                <a:lnTo>
                  <a:pt x="273684" y="51688"/>
                </a:lnTo>
                <a:lnTo>
                  <a:pt x="320675" y="35813"/>
                </a:lnTo>
                <a:lnTo>
                  <a:pt x="370331" y="27050"/>
                </a:lnTo>
                <a:lnTo>
                  <a:pt x="404875" y="25400"/>
                </a:lnTo>
                <a:lnTo>
                  <a:pt x="537892" y="25400"/>
                </a:lnTo>
                <a:lnTo>
                  <a:pt x="528827" y="21843"/>
                </a:lnTo>
                <a:lnTo>
                  <a:pt x="477265" y="7365"/>
                </a:lnTo>
                <a:lnTo>
                  <a:pt x="422909" y="508"/>
                </a:lnTo>
                <a:lnTo>
                  <a:pt x="404240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4160" y="2074798"/>
            <a:ext cx="1480820" cy="514350"/>
          </a:xfrm>
          <a:custGeom>
            <a:avLst/>
            <a:gdLst/>
            <a:ahLst/>
            <a:cxnLst/>
            <a:rect l="l" t="t" r="r" b="b"/>
            <a:pathLst>
              <a:path w="1480820" h="514350">
                <a:moveTo>
                  <a:pt x="10922" y="409701"/>
                </a:moveTo>
                <a:lnTo>
                  <a:pt x="5714" y="414400"/>
                </a:lnTo>
                <a:lnTo>
                  <a:pt x="380" y="419100"/>
                </a:lnTo>
                <a:lnTo>
                  <a:pt x="0" y="427100"/>
                </a:lnTo>
                <a:lnTo>
                  <a:pt x="78231" y="514096"/>
                </a:lnTo>
                <a:lnTo>
                  <a:pt x="85959" y="491109"/>
                </a:lnTo>
                <a:lnTo>
                  <a:pt x="60578" y="491109"/>
                </a:lnTo>
                <a:lnTo>
                  <a:pt x="57912" y="471677"/>
                </a:lnTo>
                <a:lnTo>
                  <a:pt x="56839" y="452364"/>
                </a:lnTo>
                <a:lnTo>
                  <a:pt x="18923" y="410210"/>
                </a:lnTo>
                <a:lnTo>
                  <a:pt x="10922" y="409701"/>
                </a:lnTo>
                <a:close/>
              </a:path>
              <a:path w="1480820" h="514350">
                <a:moveTo>
                  <a:pt x="56839" y="452364"/>
                </a:moveTo>
                <a:lnTo>
                  <a:pt x="57912" y="471677"/>
                </a:lnTo>
                <a:lnTo>
                  <a:pt x="60578" y="491109"/>
                </a:lnTo>
                <a:lnTo>
                  <a:pt x="85725" y="487806"/>
                </a:lnTo>
                <a:lnTo>
                  <a:pt x="85395" y="485393"/>
                </a:lnTo>
                <a:lnTo>
                  <a:pt x="61087" y="485393"/>
                </a:lnTo>
                <a:lnTo>
                  <a:pt x="68009" y="464783"/>
                </a:lnTo>
                <a:lnTo>
                  <a:pt x="56839" y="452364"/>
                </a:lnTo>
                <a:close/>
              </a:path>
              <a:path w="1480820" h="514350">
                <a:moveTo>
                  <a:pt x="98551" y="391540"/>
                </a:moveTo>
                <a:lnTo>
                  <a:pt x="82645" y="427989"/>
                </a:lnTo>
                <a:lnTo>
                  <a:pt x="82041" y="447548"/>
                </a:lnTo>
                <a:lnTo>
                  <a:pt x="83058" y="468249"/>
                </a:lnTo>
                <a:lnTo>
                  <a:pt x="85725" y="487806"/>
                </a:lnTo>
                <a:lnTo>
                  <a:pt x="60578" y="491109"/>
                </a:lnTo>
                <a:lnTo>
                  <a:pt x="85959" y="491109"/>
                </a:lnTo>
                <a:lnTo>
                  <a:pt x="113325" y="409701"/>
                </a:lnTo>
                <a:lnTo>
                  <a:pt x="115442" y="403225"/>
                </a:lnTo>
                <a:lnTo>
                  <a:pt x="111887" y="395986"/>
                </a:lnTo>
                <a:lnTo>
                  <a:pt x="105283" y="393826"/>
                </a:lnTo>
                <a:lnTo>
                  <a:pt x="98551" y="391540"/>
                </a:lnTo>
                <a:close/>
              </a:path>
              <a:path w="1480820" h="514350">
                <a:moveTo>
                  <a:pt x="68009" y="464783"/>
                </a:moveTo>
                <a:lnTo>
                  <a:pt x="61087" y="485393"/>
                </a:lnTo>
                <a:lnTo>
                  <a:pt x="82550" y="480949"/>
                </a:lnTo>
                <a:lnTo>
                  <a:pt x="68009" y="464783"/>
                </a:lnTo>
                <a:close/>
              </a:path>
              <a:path w="1480820" h="514350">
                <a:moveTo>
                  <a:pt x="83743" y="417937"/>
                </a:moveTo>
                <a:lnTo>
                  <a:pt x="68009" y="464783"/>
                </a:lnTo>
                <a:lnTo>
                  <a:pt x="82550" y="480949"/>
                </a:lnTo>
                <a:lnTo>
                  <a:pt x="61087" y="485393"/>
                </a:lnTo>
                <a:lnTo>
                  <a:pt x="85395" y="485393"/>
                </a:lnTo>
                <a:lnTo>
                  <a:pt x="83058" y="468249"/>
                </a:lnTo>
                <a:lnTo>
                  <a:pt x="82041" y="447548"/>
                </a:lnTo>
                <a:lnTo>
                  <a:pt x="82645" y="427989"/>
                </a:lnTo>
                <a:lnTo>
                  <a:pt x="82766" y="426212"/>
                </a:lnTo>
                <a:lnTo>
                  <a:pt x="83743" y="417937"/>
                </a:lnTo>
                <a:close/>
              </a:path>
              <a:path w="1480820" h="514350">
                <a:moveTo>
                  <a:pt x="1005885" y="25400"/>
                </a:moveTo>
                <a:lnTo>
                  <a:pt x="764793" y="25400"/>
                </a:lnTo>
                <a:lnTo>
                  <a:pt x="799464" y="25780"/>
                </a:lnTo>
                <a:lnTo>
                  <a:pt x="833755" y="27177"/>
                </a:lnTo>
                <a:lnTo>
                  <a:pt x="901064" y="33274"/>
                </a:lnTo>
                <a:lnTo>
                  <a:pt x="966342" y="43179"/>
                </a:lnTo>
                <a:lnTo>
                  <a:pt x="1029335" y="57023"/>
                </a:lnTo>
                <a:lnTo>
                  <a:pt x="1089533" y="74295"/>
                </a:lnTo>
                <a:lnTo>
                  <a:pt x="1146556" y="95123"/>
                </a:lnTo>
                <a:lnTo>
                  <a:pt x="1200149" y="118999"/>
                </a:lnTo>
                <a:lnTo>
                  <a:pt x="1249553" y="146176"/>
                </a:lnTo>
                <a:lnTo>
                  <a:pt x="1294638" y="175895"/>
                </a:lnTo>
                <a:lnTo>
                  <a:pt x="1335023" y="208279"/>
                </a:lnTo>
                <a:lnTo>
                  <a:pt x="1370075" y="243204"/>
                </a:lnTo>
                <a:lnTo>
                  <a:pt x="1399666" y="280162"/>
                </a:lnTo>
                <a:lnTo>
                  <a:pt x="1423289" y="319150"/>
                </a:lnTo>
                <a:lnTo>
                  <a:pt x="1440688" y="359917"/>
                </a:lnTo>
                <a:lnTo>
                  <a:pt x="1451990" y="404367"/>
                </a:lnTo>
                <a:lnTo>
                  <a:pt x="1455138" y="452364"/>
                </a:lnTo>
                <a:lnTo>
                  <a:pt x="1454531" y="463550"/>
                </a:lnTo>
                <a:lnTo>
                  <a:pt x="1453514" y="475488"/>
                </a:lnTo>
                <a:lnTo>
                  <a:pt x="1478788" y="477774"/>
                </a:lnTo>
                <a:lnTo>
                  <a:pt x="1479931" y="464820"/>
                </a:lnTo>
                <a:lnTo>
                  <a:pt x="1480541" y="452364"/>
                </a:lnTo>
                <a:lnTo>
                  <a:pt x="1480565" y="438785"/>
                </a:lnTo>
                <a:lnTo>
                  <a:pt x="1479931" y="425703"/>
                </a:lnTo>
                <a:lnTo>
                  <a:pt x="1474342" y="386714"/>
                </a:lnTo>
                <a:lnTo>
                  <a:pt x="1455800" y="328422"/>
                </a:lnTo>
                <a:lnTo>
                  <a:pt x="1433448" y="285496"/>
                </a:lnTo>
                <a:lnTo>
                  <a:pt x="1404873" y="244983"/>
                </a:lnTo>
                <a:lnTo>
                  <a:pt x="1370584" y="207010"/>
                </a:lnTo>
                <a:lnTo>
                  <a:pt x="1330833" y="171703"/>
                </a:lnTo>
                <a:lnTo>
                  <a:pt x="1286256" y="139191"/>
                </a:lnTo>
                <a:lnTo>
                  <a:pt x="1237107" y="109727"/>
                </a:lnTo>
                <a:lnTo>
                  <a:pt x="1183766" y="83312"/>
                </a:lnTo>
                <a:lnTo>
                  <a:pt x="1126870" y="60325"/>
                </a:lnTo>
                <a:lnTo>
                  <a:pt x="1066418" y="40639"/>
                </a:lnTo>
                <a:lnTo>
                  <a:pt x="1035177" y="32258"/>
                </a:lnTo>
                <a:lnTo>
                  <a:pt x="1005885" y="25400"/>
                </a:lnTo>
                <a:close/>
              </a:path>
              <a:path w="1480820" h="514350">
                <a:moveTo>
                  <a:pt x="764413" y="0"/>
                </a:moveTo>
                <a:lnTo>
                  <a:pt x="692912" y="2539"/>
                </a:lnTo>
                <a:lnTo>
                  <a:pt x="620903" y="9651"/>
                </a:lnTo>
                <a:lnTo>
                  <a:pt x="551561" y="21081"/>
                </a:lnTo>
                <a:lnTo>
                  <a:pt x="485647" y="36449"/>
                </a:lnTo>
                <a:lnTo>
                  <a:pt x="423163" y="55625"/>
                </a:lnTo>
                <a:lnTo>
                  <a:pt x="364489" y="78359"/>
                </a:lnTo>
                <a:lnTo>
                  <a:pt x="310006" y="104393"/>
                </a:lnTo>
                <a:lnTo>
                  <a:pt x="260096" y="133476"/>
                </a:lnTo>
                <a:lnTo>
                  <a:pt x="214756" y="165353"/>
                </a:lnTo>
                <a:lnTo>
                  <a:pt x="174371" y="199898"/>
                </a:lnTo>
                <a:lnTo>
                  <a:pt x="139318" y="236854"/>
                </a:lnTo>
                <a:lnTo>
                  <a:pt x="110109" y="275843"/>
                </a:lnTo>
                <a:lnTo>
                  <a:pt x="86867" y="316864"/>
                </a:lnTo>
                <a:lnTo>
                  <a:pt x="69850" y="359537"/>
                </a:lnTo>
                <a:lnTo>
                  <a:pt x="59816" y="403733"/>
                </a:lnTo>
                <a:lnTo>
                  <a:pt x="56641" y="448817"/>
                </a:lnTo>
                <a:lnTo>
                  <a:pt x="56839" y="452364"/>
                </a:lnTo>
                <a:lnTo>
                  <a:pt x="68009" y="464783"/>
                </a:lnTo>
                <a:lnTo>
                  <a:pt x="83743" y="417937"/>
                </a:lnTo>
                <a:lnTo>
                  <a:pt x="85089" y="406526"/>
                </a:lnTo>
                <a:lnTo>
                  <a:pt x="88900" y="386206"/>
                </a:lnTo>
                <a:lnTo>
                  <a:pt x="101473" y="346455"/>
                </a:lnTo>
                <a:lnTo>
                  <a:pt x="120141" y="307975"/>
                </a:lnTo>
                <a:lnTo>
                  <a:pt x="144779" y="270763"/>
                </a:lnTo>
                <a:lnTo>
                  <a:pt x="175133" y="235076"/>
                </a:lnTo>
                <a:lnTo>
                  <a:pt x="210819" y="201167"/>
                </a:lnTo>
                <a:lnTo>
                  <a:pt x="251840" y="169545"/>
                </a:lnTo>
                <a:lnTo>
                  <a:pt x="297688" y="140208"/>
                </a:lnTo>
                <a:lnTo>
                  <a:pt x="348106" y="113664"/>
                </a:lnTo>
                <a:lnTo>
                  <a:pt x="402970" y="90042"/>
                </a:lnTo>
                <a:lnTo>
                  <a:pt x="461771" y="69850"/>
                </a:lnTo>
                <a:lnTo>
                  <a:pt x="524383" y="52959"/>
                </a:lnTo>
                <a:lnTo>
                  <a:pt x="590422" y="39877"/>
                </a:lnTo>
                <a:lnTo>
                  <a:pt x="659638" y="30734"/>
                </a:lnTo>
                <a:lnTo>
                  <a:pt x="729995" y="26035"/>
                </a:lnTo>
                <a:lnTo>
                  <a:pt x="764793" y="25400"/>
                </a:lnTo>
                <a:lnTo>
                  <a:pt x="1005885" y="25400"/>
                </a:lnTo>
                <a:lnTo>
                  <a:pt x="1003172" y="24764"/>
                </a:lnTo>
                <a:lnTo>
                  <a:pt x="937387" y="12573"/>
                </a:lnTo>
                <a:lnTo>
                  <a:pt x="869441" y="4445"/>
                </a:lnTo>
                <a:lnTo>
                  <a:pt x="799845" y="380"/>
                </a:lnTo>
                <a:lnTo>
                  <a:pt x="764413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1817" y="1966848"/>
            <a:ext cx="2190115" cy="612140"/>
          </a:xfrm>
          <a:custGeom>
            <a:avLst/>
            <a:gdLst/>
            <a:ahLst/>
            <a:cxnLst/>
            <a:rect l="l" t="t" r="r" b="b"/>
            <a:pathLst>
              <a:path w="2190115" h="612139">
                <a:moveTo>
                  <a:pt x="17907" y="511810"/>
                </a:moveTo>
                <a:lnTo>
                  <a:pt x="9779" y="511937"/>
                </a:lnTo>
                <a:lnTo>
                  <a:pt x="4953" y="517016"/>
                </a:lnTo>
                <a:lnTo>
                  <a:pt x="0" y="521970"/>
                </a:lnTo>
                <a:lnTo>
                  <a:pt x="127" y="530098"/>
                </a:lnTo>
                <a:lnTo>
                  <a:pt x="5207" y="534924"/>
                </a:lnTo>
                <a:lnTo>
                  <a:pt x="83947" y="611759"/>
                </a:lnTo>
                <a:lnTo>
                  <a:pt x="89573" y="590423"/>
                </a:lnTo>
                <a:lnTo>
                  <a:pt x="64897" y="590423"/>
                </a:lnTo>
                <a:lnTo>
                  <a:pt x="64389" y="588263"/>
                </a:lnTo>
                <a:lnTo>
                  <a:pt x="61595" y="574548"/>
                </a:lnTo>
                <a:lnTo>
                  <a:pt x="59690" y="560959"/>
                </a:lnTo>
                <a:lnTo>
                  <a:pt x="58748" y="551714"/>
                </a:lnTo>
                <a:lnTo>
                  <a:pt x="22860" y="516763"/>
                </a:lnTo>
                <a:lnTo>
                  <a:pt x="17907" y="511810"/>
                </a:lnTo>
                <a:close/>
              </a:path>
              <a:path w="2190115" h="612139">
                <a:moveTo>
                  <a:pt x="58748" y="551714"/>
                </a:moveTo>
                <a:lnTo>
                  <a:pt x="59725" y="561213"/>
                </a:lnTo>
                <a:lnTo>
                  <a:pt x="61595" y="574548"/>
                </a:lnTo>
                <a:lnTo>
                  <a:pt x="64389" y="588263"/>
                </a:lnTo>
                <a:lnTo>
                  <a:pt x="64897" y="590423"/>
                </a:lnTo>
                <a:lnTo>
                  <a:pt x="89535" y="584453"/>
                </a:lnTo>
                <a:lnTo>
                  <a:pt x="89475" y="584200"/>
                </a:lnTo>
                <a:lnTo>
                  <a:pt x="64897" y="584200"/>
                </a:lnTo>
                <a:lnTo>
                  <a:pt x="70451" y="563112"/>
                </a:lnTo>
                <a:lnTo>
                  <a:pt x="58748" y="551714"/>
                </a:lnTo>
                <a:close/>
              </a:path>
              <a:path w="2190115" h="612139">
                <a:moveTo>
                  <a:pt x="96139" y="488061"/>
                </a:moveTo>
                <a:lnTo>
                  <a:pt x="83161" y="534924"/>
                </a:lnTo>
                <a:lnTo>
                  <a:pt x="83566" y="544829"/>
                </a:lnTo>
                <a:lnTo>
                  <a:pt x="84709" y="557276"/>
                </a:lnTo>
                <a:lnTo>
                  <a:pt x="86614" y="569722"/>
                </a:lnTo>
                <a:lnTo>
                  <a:pt x="89027" y="582295"/>
                </a:lnTo>
                <a:lnTo>
                  <a:pt x="89535" y="584453"/>
                </a:lnTo>
                <a:lnTo>
                  <a:pt x="64897" y="590423"/>
                </a:lnTo>
                <a:lnTo>
                  <a:pt x="89573" y="590423"/>
                </a:lnTo>
                <a:lnTo>
                  <a:pt x="113792" y="498601"/>
                </a:lnTo>
                <a:lnTo>
                  <a:pt x="109728" y="491616"/>
                </a:lnTo>
                <a:lnTo>
                  <a:pt x="96139" y="488061"/>
                </a:lnTo>
                <a:close/>
              </a:path>
              <a:path w="2190115" h="612139">
                <a:moveTo>
                  <a:pt x="70451" y="563112"/>
                </a:moveTo>
                <a:lnTo>
                  <a:pt x="64897" y="584200"/>
                </a:lnTo>
                <a:lnTo>
                  <a:pt x="86106" y="578358"/>
                </a:lnTo>
                <a:lnTo>
                  <a:pt x="70451" y="563112"/>
                </a:lnTo>
                <a:close/>
              </a:path>
              <a:path w="2190115" h="612139">
                <a:moveTo>
                  <a:pt x="83619" y="513119"/>
                </a:moveTo>
                <a:lnTo>
                  <a:pt x="70451" y="563112"/>
                </a:lnTo>
                <a:lnTo>
                  <a:pt x="86106" y="578358"/>
                </a:lnTo>
                <a:lnTo>
                  <a:pt x="64897" y="584200"/>
                </a:lnTo>
                <a:lnTo>
                  <a:pt x="89475" y="584200"/>
                </a:lnTo>
                <a:lnTo>
                  <a:pt x="89027" y="582295"/>
                </a:lnTo>
                <a:lnTo>
                  <a:pt x="86614" y="569722"/>
                </a:lnTo>
                <a:lnTo>
                  <a:pt x="84709" y="557276"/>
                </a:lnTo>
                <a:lnTo>
                  <a:pt x="83566" y="544829"/>
                </a:lnTo>
                <a:lnTo>
                  <a:pt x="83161" y="534924"/>
                </a:lnTo>
                <a:lnTo>
                  <a:pt x="83192" y="519938"/>
                </a:lnTo>
                <a:lnTo>
                  <a:pt x="83619" y="513119"/>
                </a:lnTo>
                <a:close/>
              </a:path>
              <a:path w="2190115" h="612139">
                <a:moveTo>
                  <a:pt x="1449895" y="25273"/>
                </a:moveTo>
                <a:lnTo>
                  <a:pt x="1116964" y="25273"/>
                </a:lnTo>
                <a:lnTo>
                  <a:pt x="1169289" y="25780"/>
                </a:lnTo>
                <a:lnTo>
                  <a:pt x="1221105" y="27559"/>
                </a:lnTo>
                <a:lnTo>
                  <a:pt x="1272539" y="30479"/>
                </a:lnTo>
                <a:lnTo>
                  <a:pt x="1323086" y="34671"/>
                </a:lnTo>
                <a:lnTo>
                  <a:pt x="1372997" y="40004"/>
                </a:lnTo>
                <a:lnTo>
                  <a:pt x="1422146" y="46609"/>
                </a:lnTo>
                <a:lnTo>
                  <a:pt x="1470279" y="54355"/>
                </a:lnTo>
                <a:lnTo>
                  <a:pt x="1517650" y="62991"/>
                </a:lnTo>
                <a:lnTo>
                  <a:pt x="1563751" y="73025"/>
                </a:lnTo>
                <a:lnTo>
                  <a:pt x="1608963" y="83820"/>
                </a:lnTo>
                <a:lnTo>
                  <a:pt x="1652778" y="95885"/>
                </a:lnTo>
                <a:lnTo>
                  <a:pt x="1695450" y="108838"/>
                </a:lnTo>
                <a:lnTo>
                  <a:pt x="1736725" y="122681"/>
                </a:lnTo>
                <a:lnTo>
                  <a:pt x="1776603" y="137540"/>
                </a:lnTo>
                <a:lnTo>
                  <a:pt x="1815084" y="153415"/>
                </a:lnTo>
                <a:lnTo>
                  <a:pt x="1851787" y="170052"/>
                </a:lnTo>
                <a:lnTo>
                  <a:pt x="1886839" y="187578"/>
                </a:lnTo>
                <a:lnTo>
                  <a:pt x="1920366" y="205866"/>
                </a:lnTo>
                <a:lnTo>
                  <a:pt x="1981581" y="244855"/>
                </a:lnTo>
                <a:lnTo>
                  <a:pt x="2035048" y="286765"/>
                </a:lnTo>
                <a:lnTo>
                  <a:pt x="2080006" y="331215"/>
                </a:lnTo>
                <a:lnTo>
                  <a:pt x="2107691" y="365887"/>
                </a:lnTo>
                <a:lnTo>
                  <a:pt x="2130298" y="401954"/>
                </a:lnTo>
                <a:lnTo>
                  <a:pt x="2147442" y="439038"/>
                </a:lnTo>
                <a:lnTo>
                  <a:pt x="2159889" y="482218"/>
                </a:lnTo>
                <a:lnTo>
                  <a:pt x="2164540" y="527176"/>
                </a:lnTo>
                <a:lnTo>
                  <a:pt x="2164543" y="530098"/>
                </a:lnTo>
                <a:lnTo>
                  <a:pt x="2164207" y="543560"/>
                </a:lnTo>
                <a:lnTo>
                  <a:pt x="2162810" y="558926"/>
                </a:lnTo>
                <a:lnTo>
                  <a:pt x="2160397" y="574166"/>
                </a:lnTo>
                <a:lnTo>
                  <a:pt x="2185542" y="578103"/>
                </a:lnTo>
                <a:lnTo>
                  <a:pt x="2188083" y="561213"/>
                </a:lnTo>
                <a:lnTo>
                  <a:pt x="2189427" y="544829"/>
                </a:lnTo>
                <a:lnTo>
                  <a:pt x="2189494" y="543560"/>
                </a:lnTo>
                <a:lnTo>
                  <a:pt x="2189861" y="527176"/>
                </a:lnTo>
                <a:lnTo>
                  <a:pt x="2189226" y="510413"/>
                </a:lnTo>
                <a:lnTo>
                  <a:pt x="2180679" y="459613"/>
                </a:lnTo>
                <a:lnTo>
                  <a:pt x="2165350" y="416051"/>
                </a:lnTo>
                <a:lnTo>
                  <a:pt x="2144903" y="376300"/>
                </a:lnTo>
                <a:lnTo>
                  <a:pt x="2118867" y="338200"/>
                </a:lnTo>
                <a:lnTo>
                  <a:pt x="2075814" y="290067"/>
                </a:lnTo>
                <a:lnTo>
                  <a:pt x="2024507" y="244983"/>
                </a:lnTo>
                <a:lnTo>
                  <a:pt x="1964943" y="203200"/>
                </a:lnTo>
                <a:lnTo>
                  <a:pt x="1898141" y="164846"/>
                </a:lnTo>
                <a:lnTo>
                  <a:pt x="1862201" y="146938"/>
                </a:lnTo>
                <a:lnTo>
                  <a:pt x="1824609" y="129793"/>
                </a:lnTo>
                <a:lnTo>
                  <a:pt x="1785492" y="113791"/>
                </a:lnTo>
                <a:lnTo>
                  <a:pt x="1744853" y="98551"/>
                </a:lnTo>
                <a:lnTo>
                  <a:pt x="1702815" y="84454"/>
                </a:lnTo>
                <a:lnTo>
                  <a:pt x="1659509" y="71374"/>
                </a:lnTo>
                <a:lnTo>
                  <a:pt x="1614932" y="59181"/>
                </a:lnTo>
                <a:lnTo>
                  <a:pt x="1569085" y="48133"/>
                </a:lnTo>
                <a:lnTo>
                  <a:pt x="1522222" y="38100"/>
                </a:lnTo>
                <a:lnTo>
                  <a:pt x="1474342" y="29210"/>
                </a:lnTo>
                <a:lnTo>
                  <a:pt x="1449895" y="25273"/>
                </a:lnTo>
                <a:close/>
              </a:path>
              <a:path w="2190115" h="612139">
                <a:moveTo>
                  <a:pt x="1116457" y="0"/>
                </a:moveTo>
                <a:lnTo>
                  <a:pt x="1062990" y="888"/>
                </a:lnTo>
                <a:lnTo>
                  <a:pt x="1009396" y="3048"/>
                </a:lnTo>
                <a:lnTo>
                  <a:pt x="954786" y="6223"/>
                </a:lnTo>
                <a:lnTo>
                  <a:pt x="901319" y="11175"/>
                </a:lnTo>
                <a:lnTo>
                  <a:pt x="848868" y="17399"/>
                </a:lnTo>
                <a:lnTo>
                  <a:pt x="797560" y="24891"/>
                </a:lnTo>
                <a:lnTo>
                  <a:pt x="747522" y="33527"/>
                </a:lnTo>
                <a:lnTo>
                  <a:pt x="698754" y="43179"/>
                </a:lnTo>
                <a:lnTo>
                  <a:pt x="651256" y="54101"/>
                </a:lnTo>
                <a:lnTo>
                  <a:pt x="605282" y="66166"/>
                </a:lnTo>
                <a:lnTo>
                  <a:pt x="560705" y="79121"/>
                </a:lnTo>
                <a:lnTo>
                  <a:pt x="517652" y="93217"/>
                </a:lnTo>
                <a:lnTo>
                  <a:pt x="476123" y="108076"/>
                </a:lnTo>
                <a:lnTo>
                  <a:pt x="436245" y="124078"/>
                </a:lnTo>
                <a:lnTo>
                  <a:pt x="397891" y="140842"/>
                </a:lnTo>
                <a:lnTo>
                  <a:pt x="361442" y="158623"/>
                </a:lnTo>
                <a:lnTo>
                  <a:pt x="326644" y="177037"/>
                </a:lnTo>
                <a:lnTo>
                  <a:pt x="293751" y="196341"/>
                </a:lnTo>
                <a:lnTo>
                  <a:pt x="233553" y="237236"/>
                </a:lnTo>
                <a:lnTo>
                  <a:pt x="181356" y="281050"/>
                </a:lnTo>
                <a:lnTo>
                  <a:pt x="137541" y="327533"/>
                </a:lnTo>
                <a:lnTo>
                  <a:pt x="110744" y="363600"/>
                </a:lnTo>
                <a:lnTo>
                  <a:pt x="89027" y="401192"/>
                </a:lnTo>
                <a:lnTo>
                  <a:pt x="72771" y="439927"/>
                </a:lnTo>
                <a:lnTo>
                  <a:pt x="62230" y="479551"/>
                </a:lnTo>
                <a:lnTo>
                  <a:pt x="57785" y="519938"/>
                </a:lnTo>
                <a:lnTo>
                  <a:pt x="57722" y="534924"/>
                </a:lnTo>
                <a:lnTo>
                  <a:pt x="58293" y="547242"/>
                </a:lnTo>
                <a:lnTo>
                  <a:pt x="58748" y="551714"/>
                </a:lnTo>
                <a:lnTo>
                  <a:pt x="70451" y="563112"/>
                </a:lnTo>
                <a:lnTo>
                  <a:pt x="83619" y="513119"/>
                </a:lnTo>
                <a:lnTo>
                  <a:pt x="83947" y="507873"/>
                </a:lnTo>
                <a:lnTo>
                  <a:pt x="85344" y="495808"/>
                </a:lnTo>
                <a:lnTo>
                  <a:pt x="97028" y="447548"/>
                </a:lnTo>
                <a:lnTo>
                  <a:pt x="112014" y="411988"/>
                </a:lnTo>
                <a:lnTo>
                  <a:pt x="132207" y="377189"/>
                </a:lnTo>
                <a:lnTo>
                  <a:pt x="157734" y="343026"/>
                </a:lnTo>
                <a:lnTo>
                  <a:pt x="199262" y="299085"/>
                </a:lnTo>
                <a:lnTo>
                  <a:pt x="249428" y="257175"/>
                </a:lnTo>
                <a:lnTo>
                  <a:pt x="307467" y="217677"/>
                </a:lnTo>
                <a:lnTo>
                  <a:pt x="373380" y="180975"/>
                </a:lnTo>
                <a:lnTo>
                  <a:pt x="409067" y="163702"/>
                </a:lnTo>
                <a:lnTo>
                  <a:pt x="446405" y="147320"/>
                </a:lnTo>
                <a:lnTo>
                  <a:pt x="485521" y="131699"/>
                </a:lnTo>
                <a:lnTo>
                  <a:pt x="526288" y="117093"/>
                </a:lnTo>
                <a:lnTo>
                  <a:pt x="568579" y="103250"/>
                </a:lnTo>
                <a:lnTo>
                  <a:pt x="612394" y="90550"/>
                </a:lnTo>
                <a:lnTo>
                  <a:pt x="657606" y="78739"/>
                </a:lnTo>
                <a:lnTo>
                  <a:pt x="704469" y="67945"/>
                </a:lnTo>
                <a:lnTo>
                  <a:pt x="752475" y="58420"/>
                </a:lnTo>
                <a:lnTo>
                  <a:pt x="801878" y="49911"/>
                </a:lnTo>
                <a:lnTo>
                  <a:pt x="852551" y="42545"/>
                </a:lnTo>
                <a:lnTo>
                  <a:pt x="904240" y="36449"/>
                </a:lnTo>
                <a:lnTo>
                  <a:pt x="957199" y="31496"/>
                </a:lnTo>
                <a:lnTo>
                  <a:pt x="1010793" y="28448"/>
                </a:lnTo>
                <a:lnTo>
                  <a:pt x="1064133" y="26288"/>
                </a:lnTo>
                <a:lnTo>
                  <a:pt x="1116964" y="25273"/>
                </a:lnTo>
                <a:lnTo>
                  <a:pt x="1449895" y="25273"/>
                </a:lnTo>
                <a:lnTo>
                  <a:pt x="1425448" y="21336"/>
                </a:lnTo>
                <a:lnTo>
                  <a:pt x="1375664" y="14731"/>
                </a:lnTo>
                <a:lnTo>
                  <a:pt x="1325245" y="9398"/>
                </a:lnTo>
                <a:lnTo>
                  <a:pt x="1273937" y="5079"/>
                </a:lnTo>
                <a:lnTo>
                  <a:pt x="1221993" y="2159"/>
                </a:lnTo>
                <a:lnTo>
                  <a:pt x="1169542" y="380"/>
                </a:lnTo>
                <a:lnTo>
                  <a:pt x="1116457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4736" y="2995167"/>
            <a:ext cx="2098040" cy="306705"/>
          </a:xfrm>
          <a:custGeom>
            <a:avLst/>
            <a:gdLst/>
            <a:ahLst/>
            <a:cxnLst/>
            <a:rect l="l" t="t" r="r" b="b"/>
            <a:pathLst>
              <a:path w="2098040" h="306704">
                <a:moveTo>
                  <a:pt x="2097659" y="0"/>
                </a:moveTo>
                <a:lnTo>
                  <a:pt x="2089645" y="48395"/>
                </a:lnTo>
                <a:lnTo>
                  <a:pt x="2067325" y="90407"/>
                </a:lnTo>
                <a:lnTo>
                  <a:pt x="2033276" y="123526"/>
                </a:lnTo>
                <a:lnTo>
                  <a:pt x="1990076" y="145239"/>
                </a:lnTo>
                <a:lnTo>
                  <a:pt x="1940306" y="153035"/>
                </a:lnTo>
                <a:lnTo>
                  <a:pt x="1188339" y="153035"/>
                </a:lnTo>
                <a:lnTo>
                  <a:pt x="1138568" y="160843"/>
                </a:lnTo>
                <a:lnTo>
                  <a:pt x="1095368" y="182588"/>
                </a:lnTo>
                <a:lnTo>
                  <a:pt x="1061319" y="215744"/>
                </a:lnTo>
                <a:lnTo>
                  <a:pt x="1038999" y="257788"/>
                </a:lnTo>
                <a:lnTo>
                  <a:pt x="1030986" y="306197"/>
                </a:lnTo>
                <a:lnTo>
                  <a:pt x="1022959" y="257788"/>
                </a:lnTo>
                <a:lnTo>
                  <a:pt x="1000607" y="215744"/>
                </a:lnTo>
                <a:lnTo>
                  <a:pt x="966520" y="182588"/>
                </a:lnTo>
                <a:lnTo>
                  <a:pt x="923289" y="160843"/>
                </a:lnTo>
                <a:lnTo>
                  <a:pt x="873505" y="153035"/>
                </a:lnTo>
                <a:lnTo>
                  <a:pt x="157352" y="153035"/>
                </a:lnTo>
                <a:lnTo>
                  <a:pt x="107630" y="145239"/>
                </a:lnTo>
                <a:lnTo>
                  <a:pt x="64437" y="123526"/>
                </a:lnTo>
                <a:lnTo>
                  <a:pt x="30370" y="90407"/>
                </a:lnTo>
                <a:lnTo>
                  <a:pt x="8025" y="48395"/>
                </a:lnTo>
                <a:lnTo>
                  <a:pt x="0" y="0"/>
                </a:lnTo>
              </a:path>
            </a:pathLst>
          </a:custGeom>
          <a:ln w="254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76111" y="3364979"/>
            <a:ext cx="360680" cy="369570"/>
          </a:xfrm>
          <a:prstGeom prst="rect">
            <a:avLst/>
          </a:prstGeom>
          <a:solidFill>
            <a:srgbClr val="52555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0596" y="1888985"/>
            <a:ext cx="326390" cy="3695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163" y="2649473"/>
            <a:ext cx="14249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6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6765" y="2904604"/>
            <a:ext cx="360680" cy="369570"/>
          </a:xfrm>
          <a:prstGeom prst="rect">
            <a:avLst/>
          </a:prstGeom>
          <a:solidFill>
            <a:srgbClr val="52555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4036" y="2349360"/>
            <a:ext cx="326390" cy="3695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74440" y="2804795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47548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4202" y="2634741"/>
            <a:ext cx="159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68692" y="4710810"/>
          <a:ext cx="7855877" cy="1320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5877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CiteScore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200"/>
                    </a:solidFill>
                  </a:tcPr>
                </a:tc>
              </a:tr>
              <a:tr h="5790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 = Ссылки,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сделанные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определенный </a:t>
                      </a:r>
                      <a:r>
                        <a:rPr sz="1600" spc="-3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год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документы опубликованные</a:t>
                      </a:r>
                      <a:r>
                        <a:rPr sz="1600" spc="24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предыдущие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2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года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B =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Документы (такого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же типа </a:t>
                      </a:r>
                      <a:r>
                        <a:rPr sz="1600" spc="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как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и A),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опубликованные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предыдущие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30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236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215" y="1531366"/>
            <a:ext cx="8970772" cy="4681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601058"/>
            <a:ext cx="80352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 err="1"/>
              <a:t>CiteScore</a:t>
            </a:r>
            <a:r>
              <a:rPr spc="-5" dirty="0"/>
              <a:t> </a:t>
            </a:r>
            <a:r>
              <a:rPr spc="-10" dirty="0" err="1" smtClean="0"/>
              <a:t>дополн</a:t>
            </a:r>
            <a:r>
              <a:rPr lang="ru-RU" spc="-10" dirty="0" smtClean="0"/>
              <a:t>яе</a:t>
            </a:r>
            <a:r>
              <a:rPr spc="-10" dirty="0" smtClean="0"/>
              <a:t>т </a:t>
            </a:r>
            <a:r>
              <a:rPr spc="-15" dirty="0"/>
              <a:t>уже существующие </a:t>
            </a:r>
            <a:r>
              <a:rPr spc="-10" dirty="0" err="1"/>
              <a:t>метрики</a:t>
            </a:r>
            <a:r>
              <a:rPr spc="120" dirty="0"/>
              <a:t> </a:t>
            </a:r>
            <a:r>
              <a:rPr spc="-5" dirty="0" smtClean="0"/>
              <a:t>SJR</a:t>
            </a:r>
            <a:r>
              <a:rPr lang="ru-RU" spc="-5" dirty="0" smtClean="0"/>
              <a:t> </a:t>
            </a:r>
            <a:r>
              <a:rPr dirty="0" smtClean="0"/>
              <a:t>и</a:t>
            </a:r>
            <a:r>
              <a:rPr spc="-100" dirty="0" smtClean="0"/>
              <a:t> </a:t>
            </a:r>
            <a:r>
              <a:rPr spc="-5" dirty="0"/>
              <a:t>SNIP</a:t>
            </a:r>
          </a:p>
        </p:txBody>
      </p:sp>
      <p:sp>
        <p:nvSpPr>
          <p:cNvPr id="5" name="object 5"/>
          <p:cNvSpPr/>
          <p:nvPr/>
        </p:nvSpPr>
        <p:spPr>
          <a:xfrm>
            <a:off x="5779770" y="2738627"/>
            <a:ext cx="1743075" cy="1143000"/>
          </a:xfrm>
          <a:custGeom>
            <a:avLst/>
            <a:gdLst/>
            <a:ahLst/>
            <a:cxnLst/>
            <a:rect l="l" t="t" r="r" b="b"/>
            <a:pathLst>
              <a:path w="1743075" h="1143000">
                <a:moveTo>
                  <a:pt x="1171575" y="0"/>
                </a:moveTo>
                <a:lnTo>
                  <a:pt x="1171575" y="285750"/>
                </a:lnTo>
                <a:lnTo>
                  <a:pt x="0" y="285750"/>
                </a:lnTo>
                <a:lnTo>
                  <a:pt x="0" y="857250"/>
                </a:lnTo>
                <a:lnTo>
                  <a:pt x="1171575" y="857250"/>
                </a:lnTo>
                <a:lnTo>
                  <a:pt x="1171575" y="1143000"/>
                </a:lnTo>
                <a:lnTo>
                  <a:pt x="1743075" y="571500"/>
                </a:lnTo>
                <a:lnTo>
                  <a:pt x="1171575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3209" y="3091815"/>
            <a:ext cx="128905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515" marR="5080" indent="-425450">
              <a:lnSpc>
                <a:spcPct val="100000"/>
              </a:lnSpc>
            </a:pP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CiteScore,</a:t>
            </a:r>
            <a:r>
              <a:rPr sz="1400" spc="-8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SJR,  SNIP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19050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206500" y="0"/>
                </a:lnTo>
                <a:lnTo>
                  <a:pt x="1241125" y="6979"/>
                </a:lnTo>
                <a:lnTo>
                  <a:pt x="1269380" y="26019"/>
                </a:lnTo>
                <a:lnTo>
                  <a:pt x="1288420" y="54274"/>
                </a:lnTo>
                <a:lnTo>
                  <a:pt x="1295400" y="88900"/>
                </a:lnTo>
                <a:lnTo>
                  <a:pt x="1295400" y="444500"/>
                </a:lnTo>
                <a:lnTo>
                  <a:pt x="1288420" y="479125"/>
                </a:lnTo>
                <a:lnTo>
                  <a:pt x="1269380" y="507380"/>
                </a:lnTo>
                <a:lnTo>
                  <a:pt x="1241125" y="526420"/>
                </a:lnTo>
                <a:lnTo>
                  <a:pt x="12065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200" y="5105400"/>
            <a:ext cx="4398645" cy="990600"/>
          </a:xfrm>
          <a:custGeom>
            <a:avLst/>
            <a:gdLst/>
            <a:ahLst/>
            <a:cxnLst/>
            <a:rect l="l" t="t" r="r" b="b"/>
            <a:pathLst>
              <a:path w="4398645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4233418" y="0"/>
                </a:lnTo>
                <a:lnTo>
                  <a:pt x="4277318" y="5897"/>
                </a:lnTo>
                <a:lnTo>
                  <a:pt x="4316781" y="22540"/>
                </a:lnTo>
                <a:lnTo>
                  <a:pt x="4350226" y="48355"/>
                </a:lnTo>
                <a:lnTo>
                  <a:pt x="4376071" y="81769"/>
                </a:lnTo>
                <a:lnTo>
                  <a:pt x="4392738" y="121208"/>
                </a:lnTo>
                <a:lnTo>
                  <a:pt x="4398645" y="165100"/>
                </a:lnTo>
                <a:lnTo>
                  <a:pt x="4398645" y="825500"/>
                </a:lnTo>
                <a:lnTo>
                  <a:pt x="4392738" y="869391"/>
                </a:lnTo>
                <a:lnTo>
                  <a:pt x="4376071" y="908830"/>
                </a:lnTo>
                <a:lnTo>
                  <a:pt x="4350226" y="942244"/>
                </a:lnTo>
                <a:lnTo>
                  <a:pt x="4316781" y="968059"/>
                </a:lnTo>
                <a:lnTo>
                  <a:pt x="4277318" y="984702"/>
                </a:lnTo>
                <a:lnTo>
                  <a:pt x="4233418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2183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969" y="1786801"/>
            <a:ext cx="8948039" cy="467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291" y="858900"/>
            <a:ext cx="2997835" cy="2506345"/>
          </a:xfrm>
          <a:custGeom>
            <a:avLst/>
            <a:gdLst/>
            <a:ahLst/>
            <a:cxnLst/>
            <a:rect l="l" t="t" r="r" b="b"/>
            <a:pathLst>
              <a:path w="2997834" h="2506345">
                <a:moveTo>
                  <a:pt x="143510" y="1509268"/>
                </a:moveTo>
                <a:lnTo>
                  <a:pt x="0" y="2362962"/>
                </a:lnTo>
                <a:lnTo>
                  <a:pt x="853693" y="2506345"/>
                </a:lnTo>
                <a:lnTo>
                  <a:pt x="676148" y="2257044"/>
                </a:lnTo>
                <a:lnTo>
                  <a:pt x="1376014" y="1758569"/>
                </a:lnTo>
                <a:lnTo>
                  <a:pt x="321056" y="1758569"/>
                </a:lnTo>
                <a:lnTo>
                  <a:pt x="143510" y="1509268"/>
                </a:lnTo>
                <a:close/>
              </a:path>
              <a:path w="2997834" h="2506345">
                <a:moveTo>
                  <a:pt x="2789936" y="0"/>
                </a:moveTo>
                <a:lnTo>
                  <a:pt x="321056" y="1758569"/>
                </a:lnTo>
                <a:lnTo>
                  <a:pt x="1376014" y="1758569"/>
                </a:lnTo>
                <a:lnTo>
                  <a:pt x="2997708" y="603529"/>
                </a:lnTo>
                <a:lnTo>
                  <a:pt x="2997708" y="291742"/>
                </a:lnTo>
                <a:lnTo>
                  <a:pt x="2789936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0477" y="1273810"/>
            <a:ext cx="2287270" cy="1645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8360" y="4877561"/>
            <a:ext cx="1632585" cy="1893570"/>
          </a:xfrm>
          <a:custGeom>
            <a:avLst/>
            <a:gdLst/>
            <a:ahLst/>
            <a:cxnLst/>
            <a:rect l="l" t="t" r="r" b="b"/>
            <a:pathLst>
              <a:path w="1632585" h="1893570">
                <a:moveTo>
                  <a:pt x="1005528" y="674751"/>
                </a:moveTo>
                <a:lnTo>
                  <a:pt x="247141" y="674751"/>
                </a:lnTo>
                <a:lnTo>
                  <a:pt x="1138301" y="1893126"/>
                </a:lnTo>
                <a:lnTo>
                  <a:pt x="1632330" y="1531747"/>
                </a:lnTo>
                <a:lnTo>
                  <a:pt x="1005528" y="674751"/>
                </a:lnTo>
                <a:close/>
              </a:path>
              <a:path w="1632585" h="1893570">
                <a:moveTo>
                  <a:pt x="132714" y="0"/>
                </a:moveTo>
                <a:lnTo>
                  <a:pt x="0" y="855395"/>
                </a:lnTo>
                <a:lnTo>
                  <a:pt x="247141" y="674751"/>
                </a:lnTo>
                <a:lnTo>
                  <a:pt x="1005528" y="674751"/>
                </a:lnTo>
                <a:lnTo>
                  <a:pt x="741171" y="313308"/>
                </a:lnTo>
                <a:lnTo>
                  <a:pt x="988187" y="132587"/>
                </a:lnTo>
                <a:lnTo>
                  <a:pt x="132714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9102" y="5566790"/>
            <a:ext cx="146685" cy="108585"/>
          </a:xfrm>
          <a:custGeom>
            <a:avLst/>
            <a:gdLst/>
            <a:ahLst/>
            <a:cxnLst/>
            <a:rect l="l" t="t" r="r" b="b"/>
            <a:pathLst>
              <a:path w="146685" h="108585">
                <a:moveTo>
                  <a:pt x="70536" y="58305"/>
                </a:moveTo>
                <a:lnTo>
                  <a:pt x="51943" y="58305"/>
                </a:lnTo>
                <a:lnTo>
                  <a:pt x="71351" y="84848"/>
                </a:lnTo>
                <a:lnTo>
                  <a:pt x="102489" y="108280"/>
                </a:lnTo>
                <a:lnTo>
                  <a:pt x="109914" y="108428"/>
                </a:lnTo>
                <a:lnTo>
                  <a:pt x="117125" y="107159"/>
                </a:lnTo>
                <a:lnTo>
                  <a:pt x="124098" y="104476"/>
                </a:lnTo>
                <a:lnTo>
                  <a:pt x="130810" y="100380"/>
                </a:lnTo>
                <a:lnTo>
                  <a:pt x="135890" y="96647"/>
                </a:lnTo>
                <a:lnTo>
                  <a:pt x="139536" y="92506"/>
                </a:lnTo>
                <a:lnTo>
                  <a:pt x="108204" y="92506"/>
                </a:lnTo>
                <a:lnTo>
                  <a:pt x="96139" y="89903"/>
                </a:lnTo>
                <a:lnTo>
                  <a:pt x="89916" y="84848"/>
                </a:lnTo>
                <a:lnTo>
                  <a:pt x="82997" y="75272"/>
                </a:lnTo>
                <a:lnTo>
                  <a:pt x="70536" y="58305"/>
                </a:lnTo>
                <a:close/>
              </a:path>
              <a:path w="146685" h="108585">
                <a:moveTo>
                  <a:pt x="119527" y="22479"/>
                </a:moveTo>
                <a:lnTo>
                  <a:pt x="100838" y="22479"/>
                </a:lnTo>
                <a:lnTo>
                  <a:pt x="120142" y="48831"/>
                </a:lnTo>
                <a:lnTo>
                  <a:pt x="124714" y="55016"/>
                </a:lnTo>
                <a:lnTo>
                  <a:pt x="127508" y="59474"/>
                </a:lnTo>
                <a:lnTo>
                  <a:pt x="128524" y="62217"/>
                </a:lnTo>
                <a:lnTo>
                  <a:pt x="130096" y="66294"/>
                </a:lnTo>
                <a:lnTo>
                  <a:pt x="130175" y="70853"/>
                </a:lnTo>
                <a:lnTo>
                  <a:pt x="108204" y="92506"/>
                </a:lnTo>
                <a:lnTo>
                  <a:pt x="139536" y="92506"/>
                </a:lnTo>
                <a:lnTo>
                  <a:pt x="139827" y="92176"/>
                </a:lnTo>
                <a:lnTo>
                  <a:pt x="142494" y="86969"/>
                </a:lnTo>
                <a:lnTo>
                  <a:pt x="145288" y="81775"/>
                </a:lnTo>
                <a:lnTo>
                  <a:pt x="146558" y="76593"/>
                </a:lnTo>
                <a:lnTo>
                  <a:pt x="146304" y="66294"/>
                </a:lnTo>
                <a:lnTo>
                  <a:pt x="144780" y="60883"/>
                </a:lnTo>
                <a:lnTo>
                  <a:pt x="139954" y="51117"/>
                </a:lnTo>
                <a:lnTo>
                  <a:pt x="136525" y="45656"/>
                </a:lnTo>
                <a:lnTo>
                  <a:pt x="131445" y="38811"/>
                </a:lnTo>
                <a:lnTo>
                  <a:pt x="119527" y="22479"/>
                </a:lnTo>
                <a:close/>
              </a:path>
              <a:path w="146685" h="108585">
                <a:moveTo>
                  <a:pt x="103124" y="0"/>
                </a:moveTo>
                <a:lnTo>
                  <a:pt x="0" y="75311"/>
                </a:lnTo>
                <a:lnTo>
                  <a:pt x="10033" y="88938"/>
                </a:lnTo>
                <a:lnTo>
                  <a:pt x="51943" y="58305"/>
                </a:lnTo>
                <a:lnTo>
                  <a:pt x="70536" y="58305"/>
                </a:lnTo>
                <a:lnTo>
                  <a:pt x="64008" y="49415"/>
                </a:lnTo>
                <a:lnTo>
                  <a:pt x="100838" y="22479"/>
                </a:lnTo>
                <a:lnTo>
                  <a:pt x="119527" y="22479"/>
                </a:lnTo>
                <a:lnTo>
                  <a:pt x="103124" y="0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5362" y="5687487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89" h="441960">
                <a:moveTo>
                  <a:pt x="345507" y="374501"/>
                </a:moveTo>
                <a:lnTo>
                  <a:pt x="270831" y="429086"/>
                </a:lnTo>
                <a:lnTo>
                  <a:pt x="280102" y="441735"/>
                </a:lnTo>
                <a:lnTo>
                  <a:pt x="344237" y="394809"/>
                </a:lnTo>
                <a:lnTo>
                  <a:pt x="360343" y="394809"/>
                </a:lnTo>
                <a:lnTo>
                  <a:pt x="345507" y="374501"/>
                </a:lnTo>
                <a:close/>
              </a:path>
              <a:path w="377189" h="441960">
                <a:moveTo>
                  <a:pt x="360343" y="394809"/>
                </a:moveTo>
                <a:lnTo>
                  <a:pt x="344237" y="394809"/>
                </a:lnTo>
                <a:lnTo>
                  <a:pt x="366462" y="425098"/>
                </a:lnTo>
                <a:lnTo>
                  <a:pt x="376876" y="417440"/>
                </a:lnTo>
                <a:lnTo>
                  <a:pt x="360343" y="394809"/>
                </a:lnTo>
                <a:close/>
              </a:path>
              <a:path w="377189" h="441960">
                <a:moveTo>
                  <a:pt x="270846" y="337582"/>
                </a:moveTo>
                <a:lnTo>
                  <a:pt x="254702" y="337582"/>
                </a:lnTo>
                <a:lnTo>
                  <a:pt x="280356" y="372647"/>
                </a:lnTo>
                <a:lnTo>
                  <a:pt x="247336" y="396853"/>
                </a:lnTo>
                <a:lnTo>
                  <a:pt x="256480" y="409502"/>
                </a:lnTo>
                <a:lnTo>
                  <a:pt x="317378" y="364989"/>
                </a:lnTo>
                <a:lnTo>
                  <a:pt x="290897" y="364989"/>
                </a:lnTo>
                <a:lnTo>
                  <a:pt x="270846" y="337582"/>
                </a:lnTo>
                <a:close/>
              </a:path>
              <a:path w="377189" h="441960">
                <a:moveTo>
                  <a:pt x="321885" y="342269"/>
                </a:moveTo>
                <a:lnTo>
                  <a:pt x="290897" y="364989"/>
                </a:lnTo>
                <a:lnTo>
                  <a:pt x="317378" y="364989"/>
                </a:lnTo>
                <a:lnTo>
                  <a:pt x="331156" y="354918"/>
                </a:lnTo>
                <a:lnTo>
                  <a:pt x="321885" y="342269"/>
                </a:lnTo>
                <a:close/>
              </a:path>
              <a:path w="377189" h="441960">
                <a:moveTo>
                  <a:pt x="286960" y="294555"/>
                </a:moveTo>
                <a:lnTo>
                  <a:pt x="212411" y="349139"/>
                </a:lnTo>
                <a:lnTo>
                  <a:pt x="221682" y="361789"/>
                </a:lnTo>
                <a:lnTo>
                  <a:pt x="254702" y="337582"/>
                </a:lnTo>
                <a:lnTo>
                  <a:pt x="270846" y="337582"/>
                </a:lnTo>
                <a:lnTo>
                  <a:pt x="265243" y="329924"/>
                </a:lnTo>
                <a:lnTo>
                  <a:pt x="296231" y="307204"/>
                </a:lnTo>
                <a:lnTo>
                  <a:pt x="286960" y="294555"/>
                </a:lnTo>
                <a:close/>
              </a:path>
              <a:path w="377189" h="441960">
                <a:moveTo>
                  <a:pt x="272606" y="276432"/>
                </a:moveTo>
                <a:lnTo>
                  <a:pt x="246066" y="276432"/>
                </a:lnTo>
                <a:lnTo>
                  <a:pt x="189424" y="317808"/>
                </a:lnTo>
                <a:lnTo>
                  <a:pt x="198695" y="330458"/>
                </a:lnTo>
                <a:lnTo>
                  <a:pt x="272606" y="276432"/>
                </a:lnTo>
                <a:close/>
              </a:path>
              <a:path w="377189" h="441960">
                <a:moveTo>
                  <a:pt x="228413" y="214532"/>
                </a:moveTo>
                <a:lnTo>
                  <a:pt x="153864" y="269117"/>
                </a:lnTo>
                <a:lnTo>
                  <a:pt x="163770" y="282744"/>
                </a:lnTo>
                <a:lnTo>
                  <a:pt x="246066" y="276432"/>
                </a:lnTo>
                <a:lnTo>
                  <a:pt x="272606" y="276432"/>
                </a:lnTo>
                <a:lnTo>
                  <a:pt x="273371" y="275873"/>
                </a:lnTo>
                <a:lnTo>
                  <a:pt x="268172" y="268812"/>
                </a:lnTo>
                <a:lnTo>
                  <a:pt x="180788" y="268812"/>
                </a:lnTo>
                <a:lnTo>
                  <a:pt x="237684" y="227181"/>
                </a:lnTo>
                <a:lnTo>
                  <a:pt x="228413" y="214532"/>
                </a:lnTo>
                <a:close/>
              </a:path>
              <a:path w="377189" h="441960">
                <a:moveTo>
                  <a:pt x="263338" y="262246"/>
                </a:moveTo>
                <a:lnTo>
                  <a:pt x="180788" y="268812"/>
                </a:lnTo>
                <a:lnTo>
                  <a:pt x="268172" y="268812"/>
                </a:lnTo>
                <a:lnTo>
                  <a:pt x="263338" y="262246"/>
                </a:lnTo>
                <a:close/>
              </a:path>
              <a:path w="377189" h="441960">
                <a:moveTo>
                  <a:pt x="174946" y="141291"/>
                </a:moveTo>
                <a:lnTo>
                  <a:pt x="164405" y="148949"/>
                </a:lnTo>
                <a:lnTo>
                  <a:pt x="182058" y="172978"/>
                </a:lnTo>
                <a:lnTo>
                  <a:pt x="117796" y="219904"/>
                </a:lnTo>
                <a:lnTo>
                  <a:pt x="127067" y="232490"/>
                </a:lnTo>
                <a:lnTo>
                  <a:pt x="191202" y="185563"/>
                </a:lnTo>
                <a:lnTo>
                  <a:pt x="207304" y="185563"/>
                </a:lnTo>
                <a:lnTo>
                  <a:pt x="174946" y="141291"/>
                </a:lnTo>
                <a:close/>
              </a:path>
              <a:path w="377189" h="441960">
                <a:moveTo>
                  <a:pt x="207304" y="185563"/>
                </a:moveTo>
                <a:lnTo>
                  <a:pt x="191202" y="185563"/>
                </a:lnTo>
                <a:lnTo>
                  <a:pt x="208728" y="209592"/>
                </a:lnTo>
                <a:lnTo>
                  <a:pt x="219269" y="201934"/>
                </a:lnTo>
                <a:lnTo>
                  <a:pt x="207304" y="185563"/>
                </a:lnTo>
                <a:close/>
              </a:path>
              <a:path w="377189" h="441960">
                <a:moveTo>
                  <a:pt x="165528" y="130064"/>
                </a:moveTo>
                <a:lnTo>
                  <a:pt x="139005" y="130064"/>
                </a:lnTo>
                <a:lnTo>
                  <a:pt x="82363" y="171441"/>
                </a:lnTo>
                <a:lnTo>
                  <a:pt x="91634" y="184090"/>
                </a:lnTo>
                <a:lnTo>
                  <a:pt x="165528" y="130064"/>
                </a:lnTo>
                <a:close/>
              </a:path>
              <a:path w="377189" h="441960">
                <a:moveTo>
                  <a:pt x="121352" y="68152"/>
                </a:moveTo>
                <a:lnTo>
                  <a:pt x="46803" y="122736"/>
                </a:lnTo>
                <a:lnTo>
                  <a:pt x="56709" y="136376"/>
                </a:lnTo>
                <a:lnTo>
                  <a:pt x="139005" y="130064"/>
                </a:lnTo>
                <a:lnTo>
                  <a:pt x="165528" y="130064"/>
                </a:lnTo>
                <a:lnTo>
                  <a:pt x="166310" y="129493"/>
                </a:lnTo>
                <a:lnTo>
                  <a:pt x="161111" y="122432"/>
                </a:lnTo>
                <a:lnTo>
                  <a:pt x="73727" y="122432"/>
                </a:lnTo>
                <a:lnTo>
                  <a:pt x="130623" y="80801"/>
                </a:lnTo>
                <a:lnTo>
                  <a:pt x="121352" y="68152"/>
                </a:lnTo>
                <a:close/>
              </a:path>
              <a:path w="377189" h="441960">
                <a:moveTo>
                  <a:pt x="156277" y="115866"/>
                </a:moveTo>
                <a:lnTo>
                  <a:pt x="73727" y="122432"/>
                </a:lnTo>
                <a:lnTo>
                  <a:pt x="161111" y="122432"/>
                </a:lnTo>
                <a:lnTo>
                  <a:pt x="156277" y="115866"/>
                </a:lnTo>
                <a:close/>
              </a:path>
              <a:path w="377189" h="441960">
                <a:moveTo>
                  <a:pt x="157674" y="58525"/>
                </a:moveTo>
                <a:lnTo>
                  <a:pt x="152340" y="63542"/>
                </a:lnTo>
                <a:lnTo>
                  <a:pt x="149419" y="68977"/>
                </a:lnTo>
                <a:lnTo>
                  <a:pt x="148518" y="79379"/>
                </a:lnTo>
                <a:lnTo>
                  <a:pt x="148432" y="80801"/>
                </a:lnTo>
                <a:lnTo>
                  <a:pt x="150308" y="86643"/>
                </a:lnTo>
                <a:lnTo>
                  <a:pt x="155454" y="93603"/>
                </a:lnTo>
                <a:lnTo>
                  <a:pt x="159071" y="98581"/>
                </a:lnTo>
                <a:lnTo>
                  <a:pt x="164151" y="102201"/>
                </a:lnTo>
                <a:lnTo>
                  <a:pt x="175708" y="104779"/>
                </a:lnTo>
                <a:lnTo>
                  <a:pt x="181677" y="103636"/>
                </a:lnTo>
                <a:lnTo>
                  <a:pt x="188154" y="100054"/>
                </a:lnTo>
                <a:lnTo>
                  <a:pt x="183417" y="93603"/>
                </a:lnTo>
                <a:lnTo>
                  <a:pt x="174692" y="93603"/>
                </a:lnTo>
                <a:lnTo>
                  <a:pt x="168723" y="91939"/>
                </a:lnTo>
                <a:lnTo>
                  <a:pt x="165929" y="89628"/>
                </a:lnTo>
                <a:lnTo>
                  <a:pt x="160722" y="82554"/>
                </a:lnTo>
                <a:lnTo>
                  <a:pt x="159579" y="79379"/>
                </a:lnTo>
                <a:lnTo>
                  <a:pt x="159706" y="76280"/>
                </a:lnTo>
                <a:lnTo>
                  <a:pt x="159960" y="73194"/>
                </a:lnTo>
                <a:lnTo>
                  <a:pt x="161357" y="70146"/>
                </a:lnTo>
                <a:lnTo>
                  <a:pt x="164024" y="67161"/>
                </a:lnTo>
                <a:lnTo>
                  <a:pt x="157674" y="58525"/>
                </a:lnTo>
                <a:close/>
              </a:path>
              <a:path w="377189" h="441960">
                <a:moveTo>
                  <a:pt x="181804" y="91406"/>
                </a:moveTo>
                <a:lnTo>
                  <a:pt x="177994" y="93145"/>
                </a:lnTo>
                <a:lnTo>
                  <a:pt x="174692" y="93603"/>
                </a:lnTo>
                <a:lnTo>
                  <a:pt x="183417" y="93603"/>
                </a:lnTo>
                <a:lnTo>
                  <a:pt x="181804" y="91406"/>
                </a:lnTo>
                <a:close/>
              </a:path>
              <a:path w="377189" h="441960">
                <a:moveTo>
                  <a:pt x="49397" y="0"/>
                </a:moveTo>
                <a:lnTo>
                  <a:pt x="13719" y="18625"/>
                </a:lnTo>
                <a:lnTo>
                  <a:pt x="0" y="50464"/>
                </a:lnTo>
                <a:lnTo>
                  <a:pt x="1305" y="58838"/>
                </a:lnTo>
                <a:lnTo>
                  <a:pt x="25413" y="89651"/>
                </a:lnTo>
                <a:lnTo>
                  <a:pt x="44231" y="93580"/>
                </a:lnTo>
                <a:lnTo>
                  <a:pt x="50831" y="92626"/>
                </a:lnTo>
                <a:lnTo>
                  <a:pt x="57598" y="90542"/>
                </a:lnTo>
                <a:lnTo>
                  <a:pt x="50959" y="78528"/>
                </a:lnTo>
                <a:lnTo>
                  <a:pt x="37151" y="78528"/>
                </a:lnTo>
                <a:lnTo>
                  <a:pt x="27499" y="75531"/>
                </a:lnTo>
                <a:lnTo>
                  <a:pt x="23308" y="72457"/>
                </a:lnTo>
                <a:lnTo>
                  <a:pt x="19504" y="67138"/>
                </a:lnTo>
                <a:lnTo>
                  <a:pt x="15434" y="61599"/>
                </a:lnTo>
                <a:lnTo>
                  <a:pt x="13783" y="54804"/>
                </a:lnTo>
                <a:lnTo>
                  <a:pt x="15053" y="47438"/>
                </a:lnTo>
                <a:lnTo>
                  <a:pt x="16450" y="40085"/>
                </a:lnTo>
                <a:lnTo>
                  <a:pt x="21022" y="33176"/>
                </a:lnTo>
                <a:lnTo>
                  <a:pt x="28896" y="26712"/>
                </a:lnTo>
                <a:lnTo>
                  <a:pt x="44872" y="26712"/>
                </a:lnTo>
                <a:lnTo>
                  <a:pt x="39818" y="19803"/>
                </a:lnTo>
                <a:lnTo>
                  <a:pt x="46549" y="15460"/>
                </a:lnTo>
                <a:lnTo>
                  <a:pt x="53407" y="13847"/>
                </a:lnTo>
                <a:lnTo>
                  <a:pt x="83750" y="13847"/>
                </a:lnTo>
                <a:lnTo>
                  <a:pt x="80986" y="10709"/>
                </a:lnTo>
                <a:lnTo>
                  <a:pt x="74171" y="5487"/>
                </a:lnTo>
                <a:lnTo>
                  <a:pt x="66565" y="1929"/>
                </a:lnTo>
                <a:lnTo>
                  <a:pt x="58233" y="54"/>
                </a:lnTo>
                <a:lnTo>
                  <a:pt x="49397" y="0"/>
                </a:lnTo>
                <a:close/>
              </a:path>
              <a:path w="377189" h="441960">
                <a:moveTo>
                  <a:pt x="44872" y="26712"/>
                </a:moveTo>
                <a:lnTo>
                  <a:pt x="28896" y="26712"/>
                </a:lnTo>
                <a:lnTo>
                  <a:pt x="69536" y="82363"/>
                </a:lnTo>
                <a:lnTo>
                  <a:pt x="72965" y="79963"/>
                </a:lnTo>
                <a:lnTo>
                  <a:pt x="81252" y="72993"/>
                </a:lnTo>
                <a:lnTo>
                  <a:pt x="87633" y="65593"/>
                </a:lnTo>
                <a:lnTo>
                  <a:pt x="89990" y="61472"/>
                </a:lnTo>
                <a:lnTo>
                  <a:pt x="70298" y="61472"/>
                </a:lnTo>
                <a:lnTo>
                  <a:pt x="44872" y="26712"/>
                </a:lnTo>
                <a:close/>
              </a:path>
              <a:path w="377189" h="441960">
                <a:moveTo>
                  <a:pt x="49724" y="76293"/>
                </a:moveTo>
                <a:lnTo>
                  <a:pt x="42993" y="78286"/>
                </a:lnTo>
                <a:lnTo>
                  <a:pt x="37151" y="78528"/>
                </a:lnTo>
                <a:lnTo>
                  <a:pt x="50959" y="78528"/>
                </a:lnTo>
                <a:lnTo>
                  <a:pt x="49724" y="76293"/>
                </a:lnTo>
                <a:close/>
              </a:path>
              <a:path w="377189" h="441960">
                <a:moveTo>
                  <a:pt x="83750" y="13847"/>
                </a:moveTo>
                <a:lnTo>
                  <a:pt x="53407" y="13847"/>
                </a:lnTo>
                <a:lnTo>
                  <a:pt x="66996" y="16082"/>
                </a:lnTo>
                <a:lnTo>
                  <a:pt x="72457" y="19536"/>
                </a:lnTo>
                <a:lnTo>
                  <a:pt x="76775" y="25353"/>
                </a:lnTo>
                <a:lnTo>
                  <a:pt x="81347" y="31766"/>
                </a:lnTo>
                <a:lnTo>
                  <a:pt x="82744" y="38777"/>
                </a:lnTo>
                <a:lnTo>
                  <a:pt x="80839" y="46371"/>
                </a:lnTo>
                <a:lnTo>
                  <a:pt x="79696" y="51286"/>
                </a:lnTo>
                <a:lnTo>
                  <a:pt x="76140" y="56328"/>
                </a:lnTo>
                <a:lnTo>
                  <a:pt x="70298" y="61472"/>
                </a:lnTo>
                <a:lnTo>
                  <a:pt x="89990" y="61472"/>
                </a:lnTo>
                <a:lnTo>
                  <a:pt x="92110" y="57764"/>
                </a:lnTo>
                <a:lnTo>
                  <a:pt x="94682" y="49508"/>
                </a:lnTo>
                <a:lnTo>
                  <a:pt x="95420" y="41162"/>
                </a:lnTo>
                <a:lnTo>
                  <a:pt x="94396" y="33062"/>
                </a:lnTo>
                <a:lnTo>
                  <a:pt x="91610" y="25209"/>
                </a:lnTo>
                <a:lnTo>
                  <a:pt x="87062" y="17606"/>
                </a:lnTo>
                <a:lnTo>
                  <a:pt x="83750" y="13847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88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Прозрачность </a:t>
            </a:r>
            <a:r>
              <a:rPr dirty="0"/>
              <a:t>в </a:t>
            </a:r>
            <a:r>
              <a:rPr spc="-20" dirty="0"/>
              <a:t>расчете</a:t>
            </a:r>
            <a:r>
              <a:rPr spc="30" dirty="0"/>
              <a:t> </a:t>
            </a:r>
            <a:r>
              <a:rPr spc="-5" dirty="0"/>
              <a:t>CiteScore</a:t>
            </a:r>
          </a:p>
        </p:txBody>
      </p:sp>
    </p:spTree>
    <p:extLst>
      <p:ext uri="{BB962C8B-B14F-4D97-AF65-F5344CB8AC3E}">
        <p14:creationId xmlns:p14="http://schemas.microsoft.com/office/powerpoint/2010/main" xmlns="" val="28270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40" y="773668"/>
            <a:ext cx="8072119" cy="369332"/>
          </a:xfrm>
        </p:spPr>
        <p:txBody>
          <a:bodyPr/>
          <a:lstStyle/>
          <a:p>
            <a:r>
              <a:rPr lang="en-US" dirty="0" err="1" smtClean="0"/>
              <a:t>CiteScore</a:t>
            </a:r>
            <a:r>
              <a:rPr lang="en-US" dirty="0" smtClean="0"/>
              <a:t> Tracker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3895"/>
            <a:ext cx="8991600" cy="32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/>
          <p:nvPr/>
        </p:nvSpPr>
        <p:spPr>
          <a:xfrm>
            <a:off x="1752600" y="1981200"/>
            <a:ext cx="2997835" cy="2506345"/>
          </a:xfrm>
          <a:custGeom>
            <a:avLst/>
            <a:gdLst/>
            <a:ahLst/>
            <a:cxnLst/>
            <a:rect l="l" t="t" r="r" b="b"/>
            <a:pathLst>
              <a:path w="2997834" h="2506345">
                <a:moveTo>
                  <a:pt x="143510" y="1509268"/>
                </a:moveTo>
                <a:lnTo>
                  <a:pt x="0" y="2362962"/>
                </a:lnTo>
                <a:lnTo>
                  <a:pt x="853693" y="2506345"/>
                </a:lnTo>
                <a:lnTo>
                  <a:pt x="676148" y="2257044"/>
                </a:lnTo>
                <a:lnTo>
                  <a:pt x="1376014" y="1758569"/>
                </a:lnTo>
                <a:lnTo>
                  <a:pt x="321056" y="1758569"/>
                </a:lnTo>
                <a:lnTo>
                  <a:pt x="143510" y="1509268"/>
                </a:lnTo>
                <a:close/>
              </a:path>
              <a:path w="2997834" h="2506345">
                <a:moveTo>
                  <a:pt x="2789936" y="0"/>
                </a:moveTo>
                <a:lnTo>
                  <a:pt x="321056" y="1758569"/>
                </a:lnTo>
                <a:lnTo>
                  <a:pt x="1376014" y="1758569"/>
                </a:lnTo>
                <a:lnTo>
                  <a:pt x="2997708" y="603529"/>
                </a:lnTo>
                <a:lnTo>
                  <a:pt x="2997708" y="291742"/>
                </a:lnTo>
                <a:lnTo>
                  <a:pt x="2789936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27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itle 1"/>
          <p:cNvSpPr>
            <a:spLocks noGrp="1"/>
          </p:cNvSpPr>
          <p:nvPr>
            <p:ph type="title"/>
          </p:nvPr>
        </p:nvSpPr>
        <p:spPr>
          <a:xfrm>
            <a:off x="684213" y="425450"/>
            <a:ext cx="7920037" cy="533400"/>
          </a:xfrm>
        </p:spPr>
        <p:txBody>
          <a:bodyPr/>
          <a:lstStyle/>
          <a:p>
            <a:pPr eaLnBrk="1" hangingPunct="1"/>
            <a:r>
              <a:rPr lang="ru-RU" altLang="en-US" sz="2800" smtClean="0">
                <a:cs typeface="Arial" pitchFamily="34" charset="0"/>
              </a:rPr>
              <a:t>Рейтинги журналов </a:t>
            </a:r>
            <a:r>
              <a:rPr lang="en-GB" altLang="en-US" sz="2800" smtClean="0">
                <a:cs typeface="Arial" pitchFamily="34" charset="0"/>
              </a:rPr>
              <a:t>SJR </a:t>
            </a:r>
            <a:r>
              <a:rPr lang="ru-RU" altLang="en-US" sz="2800" smtClean="0">
                <a:cs typeface="Arial" pitchFamily="34" charset="0"/>
              </a:rPr>
              <a:t>и</a:t>
            </a:r>
            <a:r>
              <a:rPr lang="en-GB" altLang="en-US" sz="2800" smtClean="0">
                <a:cs typeface="Arial" pitchFamily="34" charset="0"/>
              </a:rPr>
              <a:t> SNIP</a:t>
            </a:r>
          </a:p>
        </p:txBody>
      </p:sp>
      <p:sp>
        <p:nvSpPr>
          <p:cNvPr id="175107" name="Text Box 3"/>
          <p:cNvSpPr txBox="1">
            <a:spLocks noChangeArrowheads="1"/>
          </p:cNvSpPr>
          <p:nvPr/>
        </p:nvSpPr>
        <p:spPr bwMode="auto">
          <a:xfrm>
            <a:off x="390525" y="4076700"/>
            <a:ext cx="7070725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SCImago Journal Rank – SJR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Разработчик: </a:t>
            </a: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SCImago – Felix de Moya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Метрика престижа (</a:t>
            </a:r>
            <a:r>
              <a:rPr lang="en-US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Prestige metrics)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altLang="en-US" sz="1600" b="1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Цитирование имеет вес в зависимости от престижа научного источника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08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4813" y="4135438"/>
            <a:ext cx="2038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Text Box 4"/>
          <p:cNvSpPr txBox="1">
            <a:spLocks noChangeArrowheads="1"/>
          </p:cNvSpPr>
          <p:nvPr/>
        </p:nvSpPr>
        <p:spPr bwMode="auto">
          <a:xfrm>
            <a:off x="395288" y="1341438"/>
            <a:ext cx="7127875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b="1" u="sng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Source-Normalized Impact per Paper – SNIP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Разработчик: </a:t>
            </a:r>
            <a:r>
              <a:rPr lang="en-GB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Henk Moed, CWTS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Контекстуальный импакт</a:t>
            </a:r>
            <a:r>
              <a:rPr lang="en-US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цитирования (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Contextual citation impact</a:t>
            </a:r>
            <a:r>
              <a:rPr lang="ru-RU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):</a:t>
            </a:r>
            <a:r>
              <a:rPr lang="en-GB" altLang="en-US"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выравнивает различия в вероятности цитирования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ru-RU" altLang="en-US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выравнивает различия в предметных областях</a:t>
            </a: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GB" altLang="en-US" sz="1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5110" name="Picture 8" descr="Leiden Univers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8050" y="1189038"/>
            <a:ext cx="170656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941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457200" y="1295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endParaRPr lang="en-US" sz="2800" dirty="0">
              <a:solidFill>
                <a:srgbClr val="0366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 flipV="1">
            <a:off x="2863850" y="2997200"/>
            <a:ext cx="3017838" cy="127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2921000" y="3300413"/>
            <a:ext cx="2982913" cy="431800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76133" name="Rectangle 10"/>
          <p:cNvSpPr>
            <a:spLocks noChangeArrowheads="1"/>
          </p:cNvSpPr>
          <p:nvPr/>
        </p:nvSpPr>
        <p:spPr bwMode="auto">
          <a:xfrm>
            <a:off x="2921000" y="2219325"/>
            <a:ext cx="360363" cy="576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4" name="Rectangle 11"/>
          <p:cNvSpPr>
            <a:spLocks noChangeArrowheads="1"/>
          </p:cNvSpPr>
          <p:nvPr/>
        </p:nvSpPr>
        <p:spPr bwMode="auto">
          <a:xfrm>
            <a:off x="3857625" y="1498600"/>
            <a:ext cx="358775" cy="12969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5" name="Rectangle 12"/>
          <p:cNvSpPr>
            <a:spLocks noChangeArrowheads="1"/>
          </p:cNvSpPr>
          <p:nvPr/>
        </p:nvSpPr>
        <p:spPr bwMode="auto">
          <a:xfrm>
            <a:off x="4721225" y="2651125"/>
            <a:ext cx="288925" cy="1444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6" name="Rectangle 13"/>
          <p:cNvSpPr>
            <a:spLocks noChangeArrowheads="1"/>
          </p:cNvSpPr>
          <p:nvPr/>
        </p:nvSpPr>
        <p:spPr bwMode="auto">
          <a:xfrm>
            <a:off x="5513388" y="2003425"/>
            <a:ext cx="360362" cy="7921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nl-NL" altLang="en-US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76137" name="Rectangle 23"/>
          <p:cNvSpPr>
            <a:spLocks noChangeArrowheads="1"/>
          </p:cNvSpPr>
          <p:nvPr/>
        </p:nvSpPr>
        <p:spPr bwMode="auto">
          <a:xfrm>
            <a:off x="3424238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38" name="Rectangle 24"/>
          <p:cNvSpPr>
            <a:spLocks noChangeArrowheads="1"/>
          </p:cNvSpPr>
          <p:nvPr/>
        </p:nvSpPr>
        <p:spPr bwMode="auto">
          <a:xfrm>
            <a:off x="4360863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39" name="Rectangle 25"/>
          <p:cNvSpPr>
            <a:spLocks noChangeArrowheads="1"/>
          </p:cNvSpPr>
          <p:nvPr/>
        </p:nvSpPr>
        <p:spPr bwMode="auto">
          <a:xfrm>
            <a:off x="5087938" y="2579688"/>
            <a:ext cx="215900" cy="215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Arial" pitchFamily="34" charset="0"/>
              </a:rPr>
              <a:t>+</a:t>
            </a:r>
          </a:p>
        </p:txBody>
      </p:sp>
      <p:sp>
        <p:nvSpPr>
          <p:cNvPr id="176140" name="TextBox 46"/>
          <p:cNvSpPr txBox="1">
            <a:spLocks noChangeArrowheads="1"/>
          </p:cNvSpPr>
          <p:nvPr/>
        </p:nvSpPr>
        <p:spPr bwMode="auto">
          <a:xfrm>
            <a:off x="131005" y="2103614"/>
            <a:ext cx="20025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Цитирование журнала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171450" y="3178175"/>
            <a:ext cx="27289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Bef>
                <a:spcPct val="35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 Narrow" pitchFamily="34" charset="0"/>
              </a:defRPr>
            </a:lvl1pPr>
            <a:lvl2pPr marL="742950" indent="-285750" eaLnBrk="0" hangingPunct="0">
              <a:lnSpc>
                <a:spcPct val="85000"/>
              </a:lnSpc>
              <a:spcBef>
                <a:spcPct val="3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 sz="2400">
                <a:solidFill>
                  <a:srgbClr val="333333"/>
                </a:solidFill>
                <a:latin typeface="Arial Narrow" pitchFamily="34" charset="0"/>
              </a:defRPr>
            </a:lvl2pPr>
            <a:lvl3pPr marL="11430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 sz="2000">
                <a:solidFill>
                  <a:srgbClr val="333333"/>
                </a:solidFill>
                <a:latin typeface="Arial Narrow" pitchFamily="34" charset="0"/>
              </a:defRPr>
            </a:lvl3pPr>
            <a:lvl4pPr marL="16002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Font typeface="Wingdings" pitchFamily="2" charset="2"/>
              <a:buChar char="§"/>
              <a:defRPr>
                <a:solidFill>
                  <a:srgbClr val="333333"/>
                </a:solidFill>
                <a:latin typeface="Arial Narrow" pitchFamily="34" charset="0"/>
              </a:defRPr>
            </a:lvl4pPr>
            <a:lvl5pPr marL="2057400" indent="-228600" eaLnBrk="0" hangingPunct="0">
              <a:lnSpc>
                <a:spcPct val="85000"/>
              </a:lnSpc>
              <a:spcBef>
                <a:spcPct val="40000"/>
              </a:spcBef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rgbClr val="000099"/>
              </a:buClr>
              <a:buSzPct val="70000"/>
              <a:buChar char="»"/>
              <a:defRPr>
                <a:solidFill>
                  <a:srgbClr val="333333"/>
                </a:solidFill>
                <a:latin typeface="Arial Narrow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Потенциал цитирования в конкретной области</a:t>
            </a:r>
            <a:endParaRPr lang="en-US" altLang="en-US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45250" y="2507456"/>
            <a:ext cx="221932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  <a:cs typeface="Arial" charset="0"/>
              </a:rPr>
              <a:t>Только рецензируемые статьи</a:t>
            </a:r>
            <a:endParaRPr lang="en-US" dirty="0">
              <a:solidFill>
                <a:schemeClr val="bg2">
                  <a:lumMod val="25000"/>
                </a:schemeClr>
              </a:solidFill>
              <a:latin typeface="Arial Rounded MT Bold" pitchFamily="34" charset="0"/>
              <a:cs typeface="Arial" charset="0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5983288" y="2714625"/>
            <a:ext cx="461962" cy="0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988050" y="3330575"/>
            <a:ext cx="463550" cy="0"/>
          </a:xfrm>
          <a:prstGeom prst="straightConnector1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150" name="Title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494713" cy="773113"/>
          </a:xfrm>
        </p:spPr>
        <p:txBody>
          <a:bodyPr/>
          <a:lstStyle/>
          <a:p>
            <a:pPr eaLnBrk="1" hangingPunct="1"/>
            <a:r>
              <a:rPr lang="en-GB" altLang="en-US" sz="2200" smtClean="0">
                <a:cs typeface="Arial" pitchFamily="34" charset="0"/>
              </a:rPr>
              <a:t>SNIP: </a:t>
            </a:r>
            <a:r>
              <a:rPr lang="ru-RU" altLang="en-US" sz="2200" smtClean="0">
                <a:cs typeface="Arial" pitchFamily="34" charset="0"/>
              </a:rPr>
              <a:t>Импакт фактор нормализованный по источнику (</a:t>
            </a:r>
            <a:r>
              <a:rPr lang="en-GB" altLang="en-US" sz="2200" smtClean="0">
                <a:cs typeface="Arial" pitchFamily="34" charset="0"/>
              </a:rPr>
              <a:t>Source-normalized impact per paper</a:t>
            </a:r>
            <a:r>
              <a:rPr lang="ru-RU" altLang="en-US" sz="2200" smtClean="0">
                <a:cs typeface="Arial" pitchFamily="34" charset="0"/>
              </a:rPr>
              <a:t>)</a:t>
            </a:r>
            <a:endParaRPr lang="en-GB" altLang="en-US" sz="2200" smtClean="0"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298449" y="5334000"/>
          <a:ext cx="838835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8981"/>
                <a:gridCol w="947137"/>
                <a:gridCol w="1121323"/>
                <a:gridCol w="2740910"/>
              </a:tblGrid>
              <a:tr h="370946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Journal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RIP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Cit.</a:t>
                      </a:r>
                      <a:r>
                        <a:rPr lang="en-GB" sz="1800" baseline="0" dirty="0" smtClean="0"/>
                        <a:t> Pot.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SNIP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dirty="0" smtClean="0"/>
                        <a:t>(RIP/Cit.</a:t>
                      </a:r>
                      <a:r>
                        <a:rPr lang="en-GB" sz="1800" baseline="0" dirty="0" smtClean="0"/>
                        <a:t> Pot.)</a:t>
                      </a:r>
                      <a:endParaRPr lang="en-US" sz="1800" dirty="0"/>
                    </a:p>
                  </a:txBody>
                  <a:tcPr marL="91448" marR="9144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Inventiones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dirty="0" err="1" smtClean="0">
                          <a:solidFill>
                            <a:schemeClr val="tx1"/>
                          </a:solidFill>
                        </a:rPr>
                        <a:t>Mathematicae</a:t>
                      </a:r>
                      <a:endParaRPr lang="en-GB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3.8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</a:tr>
              <a:tr h="3709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Molecular Cell</a:t>
                      </a: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13.0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3.2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5733" marB="45733"/>
                </a:tc>
              </a:tr>
            </a:tbl>
          </a:graphicData>
        </a:graphic>
      </p:graphicFrame>
      <p:sp>
        <p:nvSpPr>
          <p:cNvPr id="24" name="TextBox 163"/>
          <p:cNvSpPr txBox="1"/>
          <p:nvPr/>
        </p:nvSpPr>
        <p:spPr>
          <a:xfrm>
            <a:off x="178071" y="4919246"/>
            <a:ext cx="8698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dirty="0" smtClean="0">
                <a:solidFill>
                  <a:sysClr val="windowText" lastClr="000000"/>
                </a:solidFill>
              </a:rPr>
              <a:t>Пример сравнения математического и биологического журналов</a:t>
            </a:r>
            <a:endParaRPr kumimoji="0" lang="en-US" sz="1600" b="1" i="0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2931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48" grpId="0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86" y="497306"/>
            <a:ext cx="8641914" cy="593559"/>
          </a:xfrm>
        </p:spPr>
        <p:txBody>
          <a:bodyPr/>
          <a:lstStyle/>
          <a:p>
            <a:r>
              <a:rPr lang="en-US" dirty="0" smtClean="0"/>
              <a:t>Scopus </a:t>
            </a:r>
            <a:r>
              <a:rPr lang="ru-RU" dirty="0" smtClean="0"/>
              <a:t>помогает ученым в их ежедневной работе:</a:t>
            </a:r>
            <a:endParaRPr lang="en-US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3248937024"/>
              </p:ext>
            </p:extLst>
          </p:nvPr>
        </p:nvGraphicFramePr>
        <p:xfrm>
          <a:off x="457200" y="1770267"/>
          <a:ext cx="6096000" cy="4616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2" descr="C:\Users\ObaI\Documents\3. brandings\icons\3724 Elsevier icons PNGs\3724 Elsevier icons PNGs\Blue Elsevier icons PNG\Analyze icon blu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156" y="2057400"/>
            <a:ext cx="417445" cy="41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ObaI\Documents\3. brandings\icons\3724 Elsevier icons PNGs\3724 Elsevier icons PNGs\Blue Elsevier icons PNG\Commercialize icon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9520" y="2753554"/>
            <a:ext cx="270239" cy="44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ObaI\Documents\3. brandings\icons\3724 Elsevier icons PNGs\3724 Elsevier icons PNGs\Blue Elsevier icons PNG\Collaborate Network icon blu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743" y="3479801"/>
            <a:ext cx="415406" cy="45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ObaI\Documents\3. brandings\icons\3724 Elsevier icons PNGs\3724 Elsevier icons PNGs\Blue Elsevier icons PNG\Monitor icon blu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277" y="4182900"/>
            <a:ext cx="504687" cy="50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ObaI\Documents\3. brandings\icons\3724 Elsevier icons PNGs\3724 Elsevier icons PNGs\Blue Elsevier icons PNG\Publications icon blu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691" y="4962563"/>
            <a:ext cx="346558" cy="43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ObaI\Documents\3. brandings\icons\3724 Elsevier icons PNGs\3724 Elsevier icons PNGs\Blue Elsevier icons PNG\Identify Researchers icon blue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81" y="5627723"/>
            <a:ext cx="417445" cy="47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781802" y="1955801"/>
            <a:ext cx="1683327" cy="5167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Basic/, Advanced Search</a:t>
            </a:r>
            <a:r>
              <a:rPr lang="en-US" sz="1050" dirty="0">
                <a:solidFill>
                  <a:prstClr val="white"/>
                </a:solidFill>
              </a:rPr>
              <a:t>, Refine Results</a:t>
            </a:r>
          </a:p>
        </p:txBody>
      </p:sp>
      <p:sp>
        <p:nvSpPr>
          <p:cNvPr id="20" name="Flowchart: Process 19"/>
          <p:cNvSpPr/>
          <p:nvPr/>
        </p:nvSpPr>
        <p:spPr>
          <a:xfrm>
            <a:off x="1005826" y="1447800"/>
            <a:ext cx="5471175" cy="38100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ЗАДАЧИ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Flowchart: Process 20"/>
          <p:cNvSpPr/>
          <p:nvPr/>
        </p:nvSpPr>
        <p:spPr>
          <a:xfrm>
            <a:off x="6781800" y="1447800"/>
            <a:ext cx="1683326" cy="381000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ФУНКЦИИ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88727" y="2753555"/>
            <a:ext cx="1676400" cy="4126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Basic/Advanced Search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88730" y="5607291"/>
            <a:ext cx="1676399" cy="511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Alerts, </a:t>
            </a:r>
            <a:r>
              <a:rPr lang="en-US" sz="1050" dirty="0" smtClean="0">
                <a:solidFill>
                  <a:prstClr val="white"/>
                </a:solidFill>
              </a:rPr>
              <a:t>Author Profiles</a:t>
            </a:r>
            <a:r>
              <a:rPr lang="en-US" sz="1050" dirty="0">
                <a:solidFill>
                  <a:prstClr val="white"/>
                </a:solidFill>
              </a:rPr>
              <a:t>, Analyzers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81800" y="3543849"/>
            <a:ext cx="1683326" cy="416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prstClr val="white"/>
                </a:solidFill>
              </a:rPr>
              <a:t>Author/Affiliation Profiles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81800" y="4935593"/>
            <a:ext cx="1683326" cy="4461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Alerts, Citation </a:t>
            </a:r>
            <a:r>
              <a:rPr lang="en-US" sz="1050" dirty="0" smtClean="0">
                <a:solidFill>
                  <a:prstClr val="white"/>
                </a:solidFill>
              </a:rPr>
              <a:t>Overview, Analyzers, Article Metrics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88726" y="4249527"/>
            <a:ext cx="1676400" cy="38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prstClr val="white"/>
                </a:solidFill>
              </a:rPr>
              <a:t>Journal Analyzer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0" y="6604084"/>
            <a:ext cx="9144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0"/>
            </a:lvl1pPr>
          </a:lstStyle>
          <a:p>
            <a:r>
              <a:rPr lang="en-US" sz="1050" b="1" dirty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Scopus Own Data, Scopus Exit Survey, 2015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419823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566" y="457200"/>
            <a:ext cx="8598434" cy="111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191000" y="16002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843713" cy="44193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05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320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35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8405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606117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Рейтинг журнала подробно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3733800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469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85143" y="43286"/>
            <a:ext cx="11714286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43176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03" y="1041332"/>
            <a:ext cx="7210097" cy="589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606117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Содержимое журнала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667000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95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" y="2743200"/>
            <a:ext cx="7086600" cy="1504604"/>
          </a:xfrm>
        </p:spPr>
        <p:txBody>
          <a:bodyPr/>
          <a:lstStyle/>
          <a:p>
            <a:r>
              <a:rPr lang="ru-RU" dirty="0" smtClean="0"/>
              <a:t>Персонализация в </a:t>
            </a:r>
            <a:r>
              <a:rPr lang="en-GB" dirty="0" smtClean="0"/>
              <a:t>Scopus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098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yakshonakg\Desktop\08-08-2017 21-55-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3653"/>
            <a:ext cx="7924233" cy="4876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382000" cy="685800"/>
          </a:xfrm>
        </p:spPr>
        <p:txBody>
          <a:bodyPr/>
          <a:lstStyle/>
          <a:p>
            <a:r>
              <a:rPr lang="ru-RU" dirty="0" smtClean="0"/>
              <a:t>Персонализация в </a:t>
            </a:r>
            <a:r>
              <a:rPr lang="en-GB" dirty="0" smtClean="0"/>
              <a:t>Scopus</a:t>
            </a:r>
            <a:r>
              <a:rPr lang="ru-RU" dirty="0" smtClean="0"/>
              <a:t>: создание логина и пароля – ваша эффективная работа с системой. Возможность управления навигационной панелью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062418" y="1663888"/>
            <a:ext cx="419096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086600" y="2514600"/>
            <a:ext cx="58401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3161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yakshonakg\Desktop\08-08-2017 21-58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3968"/>
            <a:ext cx="8485758" cy="53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467600" cy="685800"/>
          </a:xfrm>
        </p:spPr>
        <p:txBody>
          <a:bodyPr/>
          <a:lstStyle/>
          <a:p>
            <a:r>
              <a:rPr lang="ru-RU" dirty="0" smtClean="0"/>
              <a:t>Доступные возможности при персонализации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052379" y="1323264"/>
            <a:ext cx="976821" cy="3667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001000" y="1676400"/>
            <a:ext cx="495300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28600" y="2193875"/>
            <a:ext cx="53340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7024901" y="2130185"/>
            <a:ext cx="1952197" cy="1066800"/>
          </a:xfrm>
          <a:prstGeom prst="wedgeRoundRectCallout">
            <a:avLst>
              <a:gd name="adj1" fmla="val -125490"/>
              <a:gd name="adj2" fmla="val -16921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Сохраненные поиски и оповещения о цитировании позволят вам отслеживать свои новые публикации и их цитирование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546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Если ваша статья появилась в </a:t>
            </a:r>
            <a:r>
              <a:rPr lang="en-GB" sz="2800" dirty="0" smtClean="0"/>
              <a:t>Scopus</a:t>
            </a:r>
            <a:r>
              <a:rPr lang="ru-RU" sz="2800" dirty="0" smtClean="0"/>
              <a:t>, значит у вас есть профиль автора!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282791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5" y="609601"/>
            <a:ext cx="9041525" cy="914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Если в статье есть фамилия автора – статья попадет в профиль автора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/>
              <a:t>Профили авторов в </a:t>
            </a:r>
            <a:r>
              <a:rPr lang="en-US" sz="2000" dirty="0"/>
              <a:t>Scopus </a:t>
            </a:r>
            <a:r>
              <a:rPr lang="ru-RU" sz="2000" dirty="0"/>
              <a:t>создаются АВТОМАТИЧЕСКИ.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ru-RU" sz="2000" dirty="0"/>
              <a:t>Сегодня уже около 18 млн профилей</a:t>
            </a:r>
            <a:r>
              <a:rPr lang="en-US" dirty="0"/>
              <a:t/>
            </a:r>
            <a:br>
              <a:rPr lang="en-US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Для формирования профиля автора используются следующие данные</a:t>
            </a:r>
            <a:r>
              <a:rPr lang="en-US" sz="1800" dirty="0" smtClean="0"/>
              <a:t>: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238319" cy="3774749"/>
          </a:xfrm>
        </p:spPr>
        <p:txBody>
          <a:bodyPr>
            <a:normAutofit/>
          </a:bodyPr>
          <a:lstStyle/>
          <a:p>
            <a:r>
              <a:rPr lang="ru-RU" dirty="0" smtClean="0"/>
              <a:t>Заглавия статей</a:t>
            </a:r>
            <a:endParaRPr lang="en-US" dirty="0"/>
          </a:p>
          <a:p>
            <a:r>
              <a:rPr lang="ru-RU" dirty="0" smtClean="0"/>
              <a:t>Аннотации</a:t>
            </a:r>
            <a:endParaRPr lang="en-US" dirty="0"/>
          </a:p>
          <a:p>
            <a:r>
              <a:rPr lang="ru-RU" u="sng" dirty="0" smtClean="0"/>
              <a:t>Авторы</a:t>
            </a:r>
            <a:r>
              <a:rPr lang="en-US" u="sng" dirty="0" smtClean="0"/>
              <a:t>, </a:t>
            </a:r>
            <a:r>
              <a:rPr lang="ru-RU" u="sng" dirty="0" smtClean="0"/>
              <a:t>со-авторы</a:t>
            </a:r>
            <a:endParaRPr lang="en-US" u="sng" dirty="0"/>
          </a:p>
          <a:p>
            <a:r>
              <a:rPr lang="ru-RU" dirty="0" err="1" smtClean="0"/>
              <a:t>Пристатейная</a:t>
            </a:r>
            <a:r>
              <a:rPr lang="ru-RU" dirty="0" smtClean="0"/>
              <a:t> литература</a:t>
            </a:r>
            <a:endParaRPr lang="en-US" dirty="0"/>
          </a:p>
          <a:p>
            <a:r>
              <a:rPr lang="ru-RU" dirty="0" smtClean="0"/>
              <a:t>Ключевые слова</a:t>
            </a:r>
            <a:endParaRPr lang="en-US" dirty="0"/>
          </a:p>
          <a:p>
            <a:r>
              <a:rPr lang="ru-RU" u="sng" dirty="0" smtClean="0"/>
              <a:t>Место работы, </a:t>
            </a:r>
            <a:r>
              <a:rPr lang="en-GB" u="sng" dirty="0" smtClean="0"/>
              <a:t>email</a:t>
            </a:r>
            <a:endParaRPr lang="en-US" u="sng" dirty="0"/>
          </a:p>
          <a:p>
            <a:r>
              <a:rPr lang="ru-RU" dirty="0" smtClean="0"/>
              <a:t>Отдел</a:t>
            </a:r>
            <a:r>
              <a:rPr lang="en-US" dirty="0" smtClean="0"/>
              <a:t> (</a:t>
            </a:r>
            <a:r>
              <a:rPr lang="ru-RU" dirty="0" smtClean="0"/>
              <a:t>если возможно)</a:t>
            </a:r>
            <a:endParaRPr lang="en-US" dirty="0"/>
          </a:p>
          <a:p>
            <a:r>
              <a:rPr lang="ru-RU" u="sng" dirty="0" smtClean="0"/>
              <a:t>Источник публикации</a:t>
            </a:r>
            <a:endParaRPr lang="en-US" u="sng" dirty="0"/>
          </a:p>
          <a:p>
            <a:r>
              <a:rPr lang="en-US" u="sng" dirty="0"/>
              <a:t>ASJC </a:t>
            </a:r>
            <a:r>
              <a:rPr lang="ru-RU" u="sng" dirty="0" smtClean="0"/>
              <a:t>классификация</a:t>
            </a:r>
            <a:endParaRPr lang="en-US" u="sng" dirty="0"/>
          </a:p>
          <a:p>
            <a:r>
              <a:rPr lang="ru-RU" dirty="0" smtClean="0"/>
              <a:t>Даты публикаций</a:t>
            </a:r>
            <a:endParaRPr lang="ru-RU" dirty="0"/>
          </a:p>
          <a:p>
            <a:pPr marL="86868" indent="0">
              <a:buNone/>
            </a:pPr>
            <a:endParaRPr lang="ru-RU" sz="2400" b="1" dirty="0" smtClean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01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/>
              <a:t>Поиск </a:t>
            </a:r>
            <a:r>
              <a:rPr lang="ru-RU" sz="2800" dirty="0" smtClean="0"/>
              <a:t>научно-исследовательской информации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891171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yakshonakg\Desktop\08-08-2017 22-11-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64621" cy="5201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609600"/>
            <a:ext cx="8238319" cy="418645"/>
          </a:xfrm>
        </p:spPr>
        <p:txBody>
          <a:bodyPr/>
          <a:lstStyle/>
          <a:p>
            <a:r>
              <a:rPr lang="ru-RU" dirty="0" smtClean="0"/>
              <a:t>Поиск профиля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12057" y="3306739"/>
            <a:ext cx="596238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952926" y="41910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459639" y="48006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89177" y="5562600"/>
            <a:ext cx="952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46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yakshonakg\Desktop\08-08-2017 22-14-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293" y="1560226"/>
            <a:ext cx="7367587" cy="4883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поиска, варианты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60946" y="3657600"/>
            <a:ext cx="1501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85800" y="1560226"/>
            <a:ext cx="29718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048000" y="4114800"/>
            <a:ext cx="76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60946" y="5715000"/>
            <a:ext cx="150125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428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yakshonakg\Desktop\08-08-2017 22-19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685" y="1173906"/>
            <a:ext cx="8298975" cy="5500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69" y="533400"/>
            <a:ext cx="8238319" cy="418645"/>
          </a:xfrm>
        </p:spPr>
        <p:txBody>
          <a:bodyPr/>
          <a:lstStyle/>
          <a:p>
            <a:r>
              <a:rPr lang="ru-RU" dirty="0" smtClean="0"/>
              <a:t>Профиль автора в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57199" y="2971800"/>
            <a:ext cx="2722727" cy="91610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57200" y="4038600"/>
            <a:ext cx="3200400" cy="5715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282738" y="4515134"/>
            <a:ext cx="2404059" cy="2137012"/>
          </a:xfrm>
          <a:prstGeom prst="roundRect">
            <a:avLst>
              <a:gd name="adj" fmla="val 6816"/>
            </a:avLst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179927" y="4876800"/>
            <a:ext cx="16206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Line Callout 1 2"/>
          <p:cNvSpPr/>
          <p:nvPr/>
        </p:nvSpPr>
        <p:spPr>
          <a:xfrm>
            <a:off x="4536172" y="3800475"/>
            <a:ext cx="1676400" cy="476250"/>
          </a:xfrm>
          <a:prstGeom prst="borderCallout1">
            <a:avLst>
              <a:gd name="adj1" fmla="val 99368"/>
              <a:gd name="adj2" fmla="val 42142"/>
              <a:gd name="adj3" fmla="val 227639"/>
              <a:gd name="adj4" fmla="val 1539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Оповещение на новые работы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32327" y="3124200"/>
            <a:ext cx="1849274" cy="5619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7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Отслеживание цитирований в </a:t>
            </a:r>
            <a:r>
              <a:rPr lang="en-US" dirty="0" smtClean="0"/>
              <a:t>Scopus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979" y="1683657"/>
            <a:ext cx="8991601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807200" y="3184806"/>
            <a:ext cx="1233714" cy="32765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333333"/>
              </a:solidFill>
              <a:effectLst/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9885" y="1319326"/>
            <a:ext cx="3224038" cy="37191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592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yakshonakg\Desktop\08-08-2017 22-22-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779" y="1489729"/>
            <a:ext cx="3980796" cy="3448050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38319" cy="418645"/>
          </a:xfrm>
        </p:spPr>
        <p:txBody>
          <a:bodyPr/>
          <a:lstStyle/>
          <a:p>
            <a:r>
              <a:rPr lang="ru-RU" smtClean="0"/>
              <a:t>Обзор цитирующих </a:t>
            </a:r>
            <a:r>
              <a:rPr lang="ru-RU" dirty="0" smtClean="0"/>
              <a:t>работ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19200" y="44196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87" name="Picture 3" descr="C:\Users\yakshonakg\Desktop\08-08-2017 22-24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10163"/>
            <a:ext cx="5586412" cy="3655231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872251" y="48006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58167" y="4764388"/>
            <a:ext cx="13238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961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yakshonakg\Desktop\08-08-2017 22-25-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24127"/>
            <a:ext cx="7467600" cy="474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Потенциал для сотрудничества? Перспективные источники для своей публикации?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4648200"/>
            <a:ext cx="1447800" cy="152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82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yakshonakg\Desktop\08-08-2017 22-27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14693"/>
            <a:ext cx="5918517" cy="3814297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38319" cy="418645"/>
          </a:xfrm>
        </p:spPr>
        <p:txBody>
          <a:bodyPr/>
          <a:lstStyle/>
          <a:p>
            <a:r>
              <a:rPr lang="ru-RU" dirty="0" smtClean="0"/>
              <a:t>Если в профиле нет статей, но они есть в </a:t>
            </a:r>
            <a:r>
              <a:rPr lang="en-GB" dirty="0" smtClean="0"/>
              <a:t>Scopus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02162" y="2209800"/>
            <a:ext cx="156063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435" name="Picture 3" descr="C:\Users\yakshonakg\Desktop\08-08-2017 22-30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43" y="3033214"/>
            <a:ext cx="5503914" cy="3576851"/>
          </a:xfrm>
          <a:prstGeom prst="rect">
            <a:avLst/>
          </a:prstGeom>
          <a:ln>
            <a:solidFill>
              <a:srgbClr val="007398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457200" y="43434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883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yakshonakg\Desktop\08-08-2017 22-31-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78507"/>
            <a:ext cx="7819597" cy="508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Профиль с временной группировкой альтернативных профилей и запрос на объединение профилей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451125" y="35052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ular Callout 6"/>
          <p:cNvSpPr/>
          <p:nvPr/>
        </p:nvSpPr>
        <p:spPr>
          <a:xfrm>
            <a:off x="6553200" y="1447800"/>
            <a:ext cx="1952197" cy="838200"/>
          </a:xfrm>
          <a:prstGeom prst="wedgeRoundRectCallout">
            <a:avLst>
              <a:gd name="adj1" fmla="val 8038"/>
              <a:gd name="adj2" fmla="val 171255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rgbClr val="FF0000"/>
                </a:solidFill>
              </a:rPr>
              <a:t>Ссылка на оформление запроса на постоянное объединение профилей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20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598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6786" y="1905000"/>
            <a:ext cx="8820150" cy="795338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000" dirty="0" smtClean="0"/>
              <a:t>Для </a:t>
            </a:r>
            <a:r>
              <a:rPr lang="ru-RU" sz="2000" dirty="0"/>
              <a:t>поиска вариантов авторских профилей с разным написанием фамилий авторов используйте функцию </a:t>
            </a:r>
            <a:r>
              <a:rPr lang="en-GB" sz="2000" dirty="0"/>
              <a:t>Add name variant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" y="304800"/>
            <a:ext cx="9159875" cy="16764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sz="2000" dirty="0"/>
              <a:t>Корректировка профиля автора. </a:t>
            </a:r>
            <a:r>
              <a:rPr lang="ru-RU" sz="1800" dirty="0"/>
              <a:t>Все запросы на корректировку из авторского профиля перенаправляются на</a:t>
            </a:r>
            <a:r>
              <a:rPr lang="en-GB" sz="1800" dirty="0"/>
              <a:t> </a:t>
            </a:r>
            <a:r>
              <a:rPr lang="ru-RU" sz="1800" dirty="0"/>
              <a:t>пошаговую форму</a:t>
            </a:r>
            <a:r>
              <a:rPr lang="en-US" sz="1800" b="0" u="sng" dirty="0">
                <a:hlinkClick r:id="rId3"/>
              </a:rPr>
              <a:t> https://www.scopus.com/authorfeedback</a:t>
            </a:r>
            <a:r>
              <a:rPr lang="en-US" sz="1800" b="0" dirty="0"/>
              <a:t> 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При прямом выходе на </a:t>
            </a:r>
            <a:r>
              <a:rPr lang="en-US" sz="1800" b="0" u="sng" dirty="0">
                <a:hlinkClick r:id="rId3"/>
              </a:rPr>
              <a:t>https://www.scopus.com/authorfeedback</a:t>
            </a:r>
            <a:r>
              <a:rPr lang="en-US" sz="1800" b="0" dirty="0"/>
              <a:t>  </a:t>
            </a:r>
            <a:r>
              <a:rPr lang="ru-RU" sz="1800" dirty="0"/>
              <a:t>подписка</a:t>
            </a:r>
            <a:r>
              <a:rPr lang="en-GB" sz="1800" dirty="0"/>
              <a:t> </a:t>
            </a:r>
            <a:r>
              <a:rPr lang="ru-RU" sz="1800" dirty="0"/>
              <a:t>на  </a:t>
            </a:r>
            <a:r>
              <a:rPr lang="en-GB" sz="1800" dirty="0"/>
              <a:t>Scopus </a:t>
            </a:r>
            <a:r>
              <a:rPr lang="ru-RU" sz="1800" dirty="0"/>
              <a:t>не требуется! Результаты – через 4</a:t>
            </a:r>
            <a:r>
              <a:rPr lang="en-GB" sz="1800" dirty="0"/>
              <a:t>-7 </a:t>
            </a:r>
            <a:r>
              <a:rPr lang="ru-RU" sz="1800" dirty="0"/>
              <a:t>дней.</a:t>
            </a:r>
            <a:endParaRPr lang="en-US" sz="1800" dirty="0" smtClean="0"/>
          </a:p>
        </p:txBody>
      </p:sp>
      <p:sp>
        <p:nvSpPr>
          <p:cNvPr id="5" name="Rounded Rectangle 4"/>
          <p:cNvSpPr/>
          <p:nvPr/>
        </p:nvSpPr>
        <p:spPr>
          <a:xfrm>
            <a:off x="304800" y="6172200"/>
            <a:ext cx="8458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Руководство по корректировке: </a:t>
            </a:r>
            <a:r>
              <a:rPr lang="en-US" sz="1600" dirty="0" smtClean="0">
                <a:solidFill>
                  <a:srgbClr val="FF0000"/>
                </a:solidFill>
              </a:rPr>
              <a:t>http</a:t>
            </a:r>
            <a:r>
              <a:rPr lang="en-US" sz="1600" dirty="0">
                <a:solidFill>
                  <a:srgbClr val="FF0000"/>
                </a:solidFill>
              </a:rPr>
              <a:t>://elsevierscience.ru/files/Author%20profile%20and%20correction_March%202015.pdf</a:t>
            </a:r>
          </a:p>
        </p:txBody>
      </p:sp>
    </p:spTree>
    <p:extLst>
      <p:ext uri="{BB962C8B-B14F-4D97-AF65-F5344CB8AC3E}">
        <p14:creationId xmlns:p14="http://schemas.microsoft.com/office/powerpoint/2010/main" xmlns="" val="422735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Есть ли единое решение для полного и корректного представления данных об ученом?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0785737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использовать </a:t>
            </a:r>
            <a:r>
              <a:rPr lang="en-US" dirty="0" smtClean="0"/>
              <a:t>Scopus?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Scopus </a:t>
            </a:r>
            <a:r>
              <a:rPr lang="ru-RU" b="1" dirty="0" smtClean="0">
                <a:solidFill>
                  <a:schemeClr val="tx1"/>
                </a:solidFill>
              </a:rPr>
              <a:t>разработан специально </a:t>
            </a:r>
            <a:r>
              <a:rPr lang="ru-RU" dirty="0" smtClean="0">
                <a:solidFill>
                  <a:schemeClr val="tx1"/>
                </a:solidFill>
              </a:rPr>
              <a:t>для того, чтобы обеспечивать эффективный поиск научной литературы и работу с результатами такого поиска</a:t>
            </a:r>
            <a:endParaRPr lang="en-US" dirty="0" smtClean="0">
              <a:solidFill>
                <a:schemeClr val="tx1"/>
              </a:solidFill>
            </a:endParaRPr>
          </a:p>
          <a:p>
            <a:pPr marL="86868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Scopus </a:t>
            </a:r>
            <a:r>
              <a:rPr lang="ru-RU" dirty="0" smtClean="0">
                <a:solidFill>
                  <a:schemeClr val="tx1"/>
                </a:solidFill>
              </a:rPr>
              <a:t>содержит только </a:t>
            </a:r>
            <a:r>
              <a:rPr lang="ru-RU" b="1" dirty="0" smtClean="0">
                <a:solidFill>
                  <a:schemeClr val="tx1"/>
                </a:solidFill>
              </a:rPr>
              <a:t>рецензируемые</a:t>
            </a:r>
            <a:r>
              <a:rPr lang="ru-RU" dirty="0" smtClean="0">
                <a:solidFill>
                  <a:schemeClr val="tx1"/>
                </a:solidFill>
              </a:rPr>
              <a:t> публикации из надежных источников. Если возникают сомнения – источник может пройти повторную оценку качества и при отрицательном результате его индексацию могут прекратить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Имеет наибольшее </a:t>
            </a:r>
            <a:r>
              <a:rPr lang="ru-RU" b="1" dirty="0" smtClean="0">
                <a:solidFill>
                  <a:schemeClr val="tx1"/>
                </a:solidFill>
              </a:rPr>
              <a:t>покрытие</a:t>
            </a:r>
            <a:r>
              <a:rPr lang="ru-RU" dirty="0" smtClean="0">
                <a:solidFill>
                  <a:schemeClr val="tx1"/>
                </a:solidFill>
              </a:rPr>
              <a:t> среди научных индексов и его содержание тщательно проверяется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ru-RU" b="1" dirty="0" smtClean="0"/>
              <a:t>Систематичность и прозрачность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никаких тайн.</a:t>
            </a:r>
            <a:r>
              <a:rPr lang="en-US" dirty="0" smtClean="0"/>
              <a:t> </a:t>
            </a:r>
            <a:r>
              <a:rPr lang="ru-RU" dirty="0" smtClean="0"/>
              <a:t>Каждый результат объясняется механизмом поиска, который вы проводите и структурой содержания.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6354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380" y="1100815"/>
            <a:ext cx="8702994" cy="50578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421" y="609600"/>
            <a:ext cx="8238319" cy="418645"/>
          </a:xfrm>
        </p:spPr>
        <p:txBody>
          <a:bodyPr/>
          <a:lstStyle/>
          <a:p>
            <a:r>
              <a:rPr lang="en-GB" dirty="0" smtClean="0"/>
              <a:t>Scopus</a:t>
            </a:r>
            <a:r>
              <a:rPr lang="en-GB" dirty="0"/>
              <a:t> </a:t>
            </a:r>
            <a:r>
              <a:rPr lang="en-GB" dirty="0" smtClean="0"/>
              <a:t>– ORCID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640286" y="2491042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36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885" y="913339"/>
            <a:ext cx="7913915" cy="54215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5107" name="Title 1"/>
          <p:cNvSpPr>
            <a:spLocks noGrp="1"/>
          </p:cNvSpPr>
          <p:nvPr>
            <p:ph type="title"/>
          </p:nvPr>
        </p:nvSpPr>
        <p:spPr>
          <a:xfrm>
            <a:off x="611188" y="295275"/>
            <a:ext cx="8202612" cy="685800"/>
          </a:xfrm>
        </p:spPr>
        <p:txBody>
          <a:bodyPr/>
          <a:lstStyle/>
          <a:p>
            <a:r>
              <a:rPr lang="ru-RU" smtClean="0"/>
              <a:t>  Профиль в </a:t>
            </a:r>
            <a:r>
              <a:rPr lang="en-GB" smtClean="0"/>
              <a:t>ORCID 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673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/>
          <p:cNvSpPr>
            <a:spLocks noGrp="1"/>
          </p:cNvSpPr>
          <p:nvPr>
            <p:ph type="title"/>
          </p:nvPr>
        </p:nvSpPr>
        <p:spPr>
          <a:xfrm>
            <a:off x="762000" y="439738"/>
            <a:ext cx="5867400" cy="685800"/>
          </a:xfrm>
        </p:spPr>
        <p:txBody>
          <a:bodyPr/>
          <a:lstStyle/>
          <a:p>
            <a:r>
              <a:rPr lang="ru-RU" dirty="0" smtClean="0"/>
              <a:t>Импорт публикаций из </a:t>
            </a:r>
            <a:r>
              <a:rPr lang="en-GB" dirty="0" smtClean="0"/>
              <a:t>Scopus</a:t>
            </a:r>
            <a:endParaRPr lang="en-US" dirty="0" smtClean="0"/>
          </a:p>
        </p:txBody>
      </p:sp>
      <p:pic>
        <p:nvPicPr>
          <p:cNvPr id="3717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25538"/>
            <a:ext cx="5756275" cy="5173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68538" y="5589588"/>
            <a:ext cx="1079500" cy="21590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294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54" y="1113006"/>
            <a:ext cx="8449397" cy="4910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54" y="533400"/>
            <a:ext cx="5867400" cy="68580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352800" y="4572000"/>
            <a:ext cx="5410200" cy="19812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дальнейшем, автор может указывать этот номер </a:t>
            </a:r>
            <a:r>
              <a:rPr lang="en-GB" dirty="0" smtClean="0">
                <a:solidFill>
                  <a:srgbClr val="FF0000"/>
                </a:solidFill>
              </a:rPr>
              <a:t>ORCID </a:t>
            </a:r>
            <a:r>
              <a:rPr lang="ru-RU" dirty="0" smtClean="0">
                <a:solidFill>
                  <a:srgbClr val="FF0000"/>
                </a:solidFill>
              </a:rPr>
              <a:t>в своей статье (в информации об авторе) – в этом случае, статья, опубликованная в журнале индексируемом </a:t>
            </a:r>
            <a:r>
              <a:rPr lang="en-GB" dirty="0" smtClean="0">
                <a:solidFill>
                  <a:srgbClr val="FF0000"/>
                </a:solidFill>
              </a:rPr>
              <a:t>Scopus</a:t>
            </a:r>
            <a:r>
              <a:rPr lang="ru-RU" dirty="0" smtClean="0">
                <a:solidFill>
                  <a:srgbClr val="FF0000"/>
                </a:solidFill>
              </a:rPr>
              <a:t>, будет привязана именно к профилю автора, который связан с указанным </a:t>
            </a:r>
            <a:r>
              <a:rPr lang="en-GB" dirty="0" smtClean="0">
                <a:solidFill>
                  <a:srgbClr val="FF0000"/>
                </a:solidFill>
              </a:rPr>
              <a:t>ORCID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2692400"/>
            <a:ext cx="160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8506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800" dirty="0" smtClean="0"/>
              <a:t>Профиль организации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485756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430422" y="1066800"/>
            <a:ext cx="8370628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ru-RU" dirty="0"/>
              <a:t>База из 8 млн </a:t>
            </a:r>
            <a:r>
              <a:rPr lang="ru-RU" u="sng" dirty="0"/>
              <a:t>автоматически</a:t>
            </a:r>
            <a:r>
              <a:rPr lang="ru-RU" dirty="0"/>
              <a:t> созданных профилей организаций с использованием сложных алгоритмов для идентификации названия </a:t>
            </a:r>
            <a:r>
              <a:rPr lang="ru-RU" dirty="0" smtClean="0"/>
              <a:t>организации</a:t>
            </a:r>
            <a:r>
              <a:rPr lang="en-GB" dirty="0" smtClean="0"/>
              <a:t> </a:t>
            </a:r>
            <a:r>
              <a:rPr lang="ru-RU" dirty="0" smtClean="0"/>
              <a:t>и создания профилей на основе сопоставления различных параметров</a:t>
            </a:r>
            <a:endParaRPr lang="en-GB" dirty="0"/>
          </a:p>
          <a:p>
            <a:pPr eaLnBrk="0" hangingPunct="0"/>
            <a:endParaRPr lang="ru-RU" dirty="0"/>
          </a:p>
          <a:p>
            <a:pPr eaLnBrk="0" hangingPunct="0"/>
            <a:r>
              <a:rPr lang="en-GB" dirty="0"/>
              <a:t>Scopus </a:t>
            </a:r>
            <a:r>
              <a:rPr lang="ru-RU" dirty="0"/>
              <a:t>позволяет найти все публикации одной организации за несколько</a:t>
            </a:r>
            <a:r>
              <a:rPr lang="en-GB" dirty="0"/>
              <a:t> </a:t>
            </a:r>
            <a:r>
              <a:rPr lang="ru-RU" dirty="0"/>
              <a:t>минут по </a:t>
            </a:r>
            <a:r>
              <a:rPr lang="ru-RU" dirty="0" smtClean="0"/>
              <a:t>поисковому запросу</a:t>
            </a:r>
            <a:endParaRPr lang="ru-RU" dirty="0"/>
          </a:p>
          <a:p>
            <a:pPr eaLnBrk="0" hangingPunct="0"/>
            <a:endParaRPr lang="ru-RU" dirty="0"/>
          </a:p>
          <a:p>
            <a:pPr eaLnBrk="0" hangingPunct="0"/>
            <a:endParaRPr lang="ru-RU" dirty="0" smtClean="0"/>
          </a:p>
          <a:p>
            <a:pPr eaLnBrk="0" hangingPunct="0"/>
            <a:r>
              <a:rPr lang="ru-RU" sz="2000" b="1" dirty="0">
                <a:solidFill>
                  <a:schemeClr val="accent1"/>
                </a:solidFill>
                <a:cs typeface="Arial" pitchFamily="34" charset="0"/>
              </a:rPr>
              <a:t>Если в </a:t>
            </a:r>
            <a:r>
              <a:rPr lang="ru-RU" sz="2000" b="1" u="sng" dirty="0">
                <a:solidFill>
                  <a:schemeClr val="accent1"/>
                </a:solidFill>
                <a:cs typeface="Arial" pitchFamily="34" charset="0"/>
              </a:rPr>
              <a:t>статье указана организация</a:t>
            </a:r>
            <a:r>
              <a:rPr lang="ru-RU" sz="2000" b="1" dirty="0">
                <a:solidFill>
                  <a:schemeClr val="accent1"/>
                </a:solidFill>
                <a:cs typeface="Arial" pitchFamily="34" charset="0"/>
              </a:rPr>
              <a:t>, то </a:t>
            </a:r>
            <a:r>
              <a:rPr lang="ru-RU" sz="2000" b="1" u="sng" dirty="0" smtClean="0">
                <a:solidFill>
                  <a:schemeClr val="accent1"/>
                </a:solidFill>
                <a:cs typeface="Arial" pitchFamily="34" charset="0"/>
              </a:rPr>
              <a:t>статья </a:t>
            </a:r>
            <a:r>
              <a:rPr lang="ru-RU" sz="2000" b="1" u="sng" dirty="0">
                <a:solidFill>
                  <a:schemeClr val="accent1"/>
                </a:solidFill>
                <a:cs typeface="Arial" pitchFamily="34" charset="0"/>
              </a:rPr>
              <a:t>попадет в профиль организации</a:t>
            </a:r>
            <a:endParaRPr lang="en-GB" sz="2000" b="1" u="sng" dirty="0">
              <a:solidFill>
                <a:schemeClr val="accent1"/>
              </a:solidFill>
              <a:cs typeface="Arial" pitchFamily="34" charset="0"/>
            </a:endParaRPr>
          </a:p>
          <a:p>
            <a:pPr eaLnBrk="0" hangingPunct="0"/>
            <a:endParaRPr lang="en-GB" dirty="0"/>
          </a:p>
          <a:p>
            <a:pPr lvl="1" eaLnBrk="0" hangingPunct="0"/>
            <a:endParaRPr lang="en-GB" dirty="0"/>
          </a:p>
          <a:p>
            <a:pPr eaLnBrk="0" hangingPunct="0"/>
            <a:endParaRPr lang="en-GB" sz="2000" dirty="0"/>
          </a:p>
        </p:txBody>
      </p:sp>
      <p:sp>
        <p:nvSpPr>
          <p:cNvPr id="166915" name="Rectangle 3"/>
          <p:cNvSpPr>
            <a:spLocks noChangeArrowheads="1"/>
          </p:cNvSpPr>
          <p:nvPr/>
        </p:nvSpPr>
        <p:spPr bwMode="auto">
          <a:xfrm>
            <a:off x="420414" y="351272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Профили организаций (</a:t>
            </a:r>
            <a:r>
              <a:rPr lang="en-GB" sz="2800" b="1" dirty="0">
                <a:solidFill>
                  <a:schemeClr val="accent1"/>
                </a:solidFill>
                <a:cs typeface="Arial" pitchFamily="34" charset="0"/>
              </a:rPr>
              <a:t>Affiliation Identifier</a:t>
            </a:r>
            <a:r>
              <a:rPr lang="ru-RU" sz="2800" b="1" dirty="0">
                <a:solidFill>
                  <a:schemeClr val="accent1"/>
                </a:solidFill>
                <a:cs typeface="Arial" pitchFamily="34" charset="0"/>
              </a:rPr>
              <a:t>)</a:t>
            </a:r>
          </a:p>
        </p:txBody>
      </p:sp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3044" y="4623867"/>
            <a:ext cx="4130675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0967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31" y="228600"/>
            <a:ext cx="5867400" cy="685800"/>
          </a:xfrm>
        </p:spPr>
        <p:txBody>
          <a:bodyPr/>
          <a:lstStyle/>
          <a:p>
            <a:r>
              <a:rPr lang="ru-RU" dirty="0" smtClean="0"/>
              <a:t>Поиск профиля организации</a:t>
            </a:r>
            <a:endParaRPr lang="en-US" dirty="0"/>
          </a:p>
        </p:txBody>
      </p:sp>
      <p:pic>
        <p:nvPicPr>
          <p:cNvPr id="20482" name="Picture 2" descr="C:\Users\yakshonakg\Desktop\08-08-2017 22-38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215063" cy="3792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42322" y="1944288"/>
            <a:ext cx="711876" cy="2938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3" name="Picture 3" descr="C:\Users\yakshonakg\Desktop\08-08-2017 22-39-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5684387" cy="3862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821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67400" cy="685800"/>
          </a:xfrm>
        </p:spPr>
        <p:txBody>
          <a:bodyPr/>
          <a:lstStyle/>
          <a:p>
            <a:r>
              <a:rPr lang="ru-RU" dirty="0" smtClean="0"/>
              <a:t>Профиль организации в</a:t>
            </a:r>
            <a:r>
              <a:rPr lang="en-GB" dirty="0"/>
              <a:t> </a:t>
            </a:r>
            <a:r>
              <a:rPr lang="en-GB" dirty="0" smtClean="0"/>
              <a:t>Scopus</a:t>
            </a:r>
            <a:endParaRPr lang="en-US" dirty="0"/>
          </a:p>
        </p:txBody>
      </p:sp>
      <p:pic>
        <p:nvPicPr>
          <p:cNvPr id="21506" name="Picture 2" descr="C:\Users\yakshonakg\Desktop\08-08-2017 22-41-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39150" cy="547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90600" y="3505200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4243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769" y="609600"/>
            <a:ext cx="8120062" cy="838200"/>
          </a:xfrm>
        </p:spPr>
        <p:txBody>
          <a:bodyPr/>
          <a:lstStyle/>
          <a:p>
            <a:r>
              <a:rPr lang="ru-RU" sz="2000" dirty="0" smtClean="0"/>
              <a:t>Цитируемость работ организации: </a:t>
            </a:r>
            <a:br>
              <a:rPr lang="ru-RU" sz="2000" dirty="0" smtClean="0"/>
            </a:br>
            <a:r>
              <a:rPr lang="ru-RU" sz="1600" dirty="0" smtClean="0"/>
              <a:t>- выберите временной промежуток (не более 2000 записей)</a:t>
            </a:r>
            <a:br>
              <a:rPr lang="ru-RU" sz="1600" dirty="0" smtClean="0"/>
            </a:br>
            <a:r>
              <a:rPr lang="ru-RU" sz="1600" dirty="0" smtClean="0"/>
              <a:t>- отметьте статьи (Все)</a:t>
            </a:r>
            <a:br>
              <a:rPr lang="ru-RU" sz="1600" dirty="0" smtClean="0"/>
            </a:br>
            <a:r>
              <a:rPr lang="ru-RU" sz="1600" dirty="0" smtClean="0"/>
              <a:t>- нажмите на опцию Просмотреть обзор цитирования (</a:t>
            </a:r>
            <a:r>
              <a:rPr lang="en-GB" sz="1600" dirty="0" smtClean="0"/>
              <a:t>View citation overview)</a:t>
            </a:r>
            <a:endParaRPr lang="en-US" sz="1600" dirty="0"/>
          </a:p>
        </p:txBody>
      </p:sp>
      <p:pic>
        <p:nvPicPr>
          <p:cNvPr id="22530" name="Picture 2" descr="C:\Users\yakshonakg\Desktop\08-08-2017 22-43-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26292"/>
            <a:ext cx="7924800" cy="5042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397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867400" cy="685800"/>
          </a:xfrm>
        </p:spPr>
        <p:txBody>
          <a:bodyPr/>
          <a:lstStyle/>
          <a:p>
            <a:r>
              <a:rPr lang="ru-RU" dirty="0" smtClean="0"/>
              <a:t>Результаты обзора цитирования</a:t>
            </a:r>
            <a:endParaRPr lang="en-US" dirty="0"/>
          </a:p>
        </p:txBody>
      </p:sp>
      <p:pic>
        <p:nvPicPr>
          <p:cNvPr id="23554" name="Picture 2" descr="C:\Users\yakshonakg\Desktop\08-08-2017 22-49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696200" cy="4995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86200" y="2743200"/>
            <a:ext cx="19050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208894" y="5334000"/>
            <a:ext cx="3249306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21990" y="2133600"/>
            <a:ext cx="2383809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9766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5885" y="497304"/>
            <a:ext cx="8413315" cy="593559"/>
          </a:xfrm>
        </p:spPr>
        <p:txBody>
          <a:bodyPr>
            <a:normAutofit/>
          </a:bodyPr>
          <a:lstStyle/>
          <a:p>
            <a:r>
              <a:rPr lang="ru-RU" dirty="0" smtClean="0"/>
              <a:t>Независимая экспертная оценка содержимого </a:t>
            </a:r>
            <a:r>
              <a:rPr lang="en-GB" dirty="0" smtClean="0"/>
              <a:t>Scopus</a:t>
            </a:r>
            <a:endParaRPr lang="en-US" dirty="0"/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227782" y="1558997"/>
            <a:ext cx="304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Издания отбираются независимым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Content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Selection &amp; Advisory Board (CSAB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основе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CSAB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экспертиза в отдельной предметной области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члены Совета – бывшие редакторы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49179" y="4293096"/>
          <a:ext cx="7569730" cy="168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973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Фокус на качество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через отбор содержаниям независимым</a:t>
                      </a:r>
                      <a:r>
                        <a:rPr lang="en-US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CSAB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для:</a:t>
                      </a: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Обеспечения</a:t>
                      </a: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точных и релевантных результатов поиска для пользователей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Отсутствие некачественных данных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Поддержка статуса авторитетной базы данных, «отражающей верные данные» и доверия пользователей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006" y="1614416"/>
            <a:ext cx="4583888" cy="245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dir="2700000" algn="ctr" rotWithShape="0">
              <a:schemeClr val="tx1">
                <a:lumMod val="50000"/>
                <a:lumOff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436" y="6348196"/>
            <a:ext cx="1845622" cy="48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642" y="6401051"/>
            <a:ext cx="1825310" cy="44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370575"/>
            <a:ext cx="884199" cy="50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2657" y="6449995"/>
            <a:ext cx="1485074" cy="32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6463" y="6318701"/>
            <a:ext cx="644893" cy="54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41356" y="6251251"/>
            <a:ext cx="702644" cy="56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75317" y="6452830"/>
            <a:ext cx="15872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398"/>
                </a:solidFill>
              </a:rPr>
              <a:t>ERA (Australia)</a:t>
            </a:r>
            <a:endParaRPr lang="en-US" sz="1200" b="1" dirty="0">
              <a:solidFill>
                <a:srgbClr val="007398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735" y="6326516"/>
            <a:ext cx="475013" cy="53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888902" y="6119845"/>
            <a:ext cx="801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7398"/>
                </a:solidFill>
              </a:rPr>
              <a:t>UNAM</a:t>
            </a:r>
            <a:endParaRPr lang="en-US" sz="1200" b="1" dirty="0">
              <a:solidFill>
                <a:srgbClr val="00739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683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661" y="1143000"/>
            <a:ext cx="8393619" cy="5584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82000" cy="152400"/>
          </a:xfrm>
        </p:spPr>
        <p:txBody>
          <a:bodyPr/>
          <a:lstStyle/>
          <a:p>
            <a:r>
              <a:rPr lang="ru-RU" dirty="0" smtClean="0"/>
              <a:t>Если вы не нашли свой профиль, проведите поиск по вариантам названия вашей организации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00661" y="1676400"/>
            <a:ext cx="7709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57200" y="4495800"/>
            <a:ext cx="3124200" cy="2362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13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1859" y="398569"/>
            <a:ext cx="8238319" cy="623790"/>
          </a:xfrm>
        </p:spPr>
        <p:txBody>
          <a:bodyPr/>
          <a:lstStyle/>
          <a:p>
            <a:r>
              <a:rPr lang="ru-RU" sz="3200" smtClean="0"/>
              <a:t>Профиль в </a:t>
            </a:r>
            <a:r>
              <a:rPr lang="en-US" sz="3200" smtClean="0"/>
              <a:t>Scopus</a:t>
            </a:r>
            <a:r>
              <a:rPr lang="ru-RU" sz="3200" smtClean="0"/>
              <a:t> (2017)</a:t>
            </a:r>
            <a:endParaRPr lang="en-US" sz="3200"/>
          </a:p>
        </p:txBody>
      </p:sp>
      <p:grpSp>
        <p:nvGrpSpPr>
          <p:cNvPr id="14" name="Group 13"/>
          <p:cNvGrpSpPr/>
          <p:nvPr/>
        </p:nvGrpSpPr>
        <p:grpSpPr>
          <a:xfrm>
            <a:off x="353139" y="4030344"/>
            <a:ext cx="3842941" cy="2017069"/>
            <a:chOff x="353139" y="1345891"/>
            <a:chExt cx="4066461" cy="2017069"/>
          </a:xfrm>
        </p:grpSpPr>
        <p:sp>
          <p:nvSpPr>
            <p:cNvPr id="15" name="Text Placeholder 6"/>
            <p:cNvSpPr txBox="1">
              <a:spLocks/>
            </p:cNvSpPr>
            <p:nvPr/>
          </p:nvSpPr>
          <p:spPr>
            <a:xfrm>
              <a:off x="353139" y="1345891"/>
              <a:ext cx="4066461" cy="201706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256032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53565A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0000"/>
                <a:buFont typeface="Arial" pitchFamily="34" charset="0"/>
                <a:buChar char="-"/>
                <a:defRPr sz="18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 pitchFamily="49" charset="0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marL="86868" indent="0">
                <a:buNone/>
              </a:pPr>
              <a:r>
                <a:rPr lang="ru-RU" sz="3600" smtClean="0"/>
                <a:t>Вы проверяете</a:t>
              </a:r>
            </a:p>
            <a:p>
              <a:pPr marL="86868" indent="0">
                <a:buNone/>
              </a:pPr>
              <a:r>
                <a:rPr lang="ru-RU" sz="3600" smtClean="0"/>
                <a:t>варианты названий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31316" y="1984200"/>
              <a:ext cx="60250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3</a:t>
              </a:r>
              <a:endPara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  <a:effectLst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93921" y="4030344"/>
            <a:ext cx="3992880" cy="2017069"/>
            <a:chOff x="353139" y="1345891"/>
            <a:chExt cx="3851313" cy="2017069"/>
          </a:xfrm>
        </p:grpSpPr>
        <p:sp>
          <p:nvSpPr>
            <p:cNvPr id="18" name="Text Placeholder 6"/>
            <p:cNvSpPr txBox="1">
              <a:spLocks/>
            </p:cNvSpPr>
            <p:nvPr/>
          </p:nvSpPr>
          <p:spPr>
            <a:xfrm>
              <a:off x="353139" y="1345891"/>
              <a:ext cx="3851313" cy="201706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256032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rgbClr val="53565A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SzPct val="80000"/>
                <a:buFont typeface="Arial" pitchFamily="34" charset="0"/>
                <a:buChar char="-"/>
                <a:defRPr sz="18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 pitchFamily="49" charset="0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SzPct val="90000"/>
                <a:buFont typeface="Courier New"/>
                <a:buChar char="o"/>
                <a:defRPr sz="1600" kern="1200">
                  <a:solidFill>
                    <a:srgbClr val="53565A"/>
                  </a:solidFill>
                  <a:latin typeface="Arial"/>
                  <a:ea typeface="+mn-ea"/>
                  <a:cs typeface="+mn-cs"/>
                </a:defRPr>
              </a:lvl9pPr>
            </a:lstStyle>
            <a:p>
              <a:pPr marL="86868" indent="0">
                <a:buNone/>
              </a:pPr>
              <a:r>
                <a:rPr lang="ru-RU" sz="3600"/>
                <a:t>Мы </a:t>
              </a:r>
              <a:r>
                <a:rPr lang="ru-RU" sz="3600" smtClean="0"/>
                <a:t>вносим варианты в </a:t>
              </a:r>
              <a:r>
                <a:rPr lang="en-US" sz="3600" smtClean="0"/>
                <a:t>Scopus</a:t>
              </a:r>
              <a:endParaRPr lang="en-US" sz="36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215617" y="1984200"/>
              <a:ext cx="5492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smtClean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4</a:t>
              </a:r>
              <a:endPara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3139" y="1333763"/>
            <a:ext cx="4126076" cy="2313677"/>
            <a:chOff x="353139" y="1049283"/>
            <a:chExt cx="4126076" cy="2313677"/>
          </a:xfrm>
        </p:grpSpPr>
        <p:grpSp>
          <p:nvGrpSpPr>
            <p:cNvPr id="3" name="Group 2"/>
            <p:cNvGrpSpPr/>
            <p:nvPr/>
          </p:nvGrpSpPr>
          <p:grpSpPr>
            <a:xfrm>
              <a:off x="353139" y="1345891"/>
              <a:ext cx="3842941" cy="2017069"/>
              <a:chOff x="353139" y="1345891"/>
              <a:chExt cx="4066461" cy="2017069"/>
            </a:xfrm>
          </p:grpSpPr>
          <p:sp>
            <p:nvSpPr>
              <p:cNvPr id="4" name="Text Placeholder 6"/>
              <p:cNvSpPr txBox="1">
                <a:spLocks/>
              </p:cNvSpPr>
              <p:nvPr/>
            </p:nvSpPr>
            <p:spPr>
              <a:xfrm>
                <a:off x="353139" y="1345891"/>
                <a:ext cx="4066461" cy="2017069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256032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53565A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SzPct val="80000"/>
                  <a:buFont typeface="Arial" pitchFamily="34" charset="0"/>
                  <a:buChar char="-"/>
                  <a:defRPr sz="18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 pitchFamily="49" charset="0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marL="86868" indent="0">
                  <a:buNone/>
                </a:pPr>
                <a:r>
                  <a:rPr lang="ru-RU" sz="3600" smtClean="0"/>
                  <a:t>Вы присылаете </a:t>
                </a:r>
              </a:p>
              <a:p>
                <a:pPr marL="86868" indent="0">
                  <a:buNone/>
                </a:pPr>
                <a:r>
                  <a:rPr lang="ru-RU" sz="3600" smtClean="0"/>
                  <a:t>нам письмо</a:t>
                </a:r>
              </a:p>
              <a:p>
                <a:pPr marL="86868" indent="0">
                  <a:lnSpc>
                    <a:spcPct val="150000"/>
                  </a:lnSpc>
                  <a:buNone/>
                </a:pPr>
                <a:r>
                  <a:rPr lang="en-US" sz="2800" spc="30" smtClean="0"/>
                  <a:t>a.lutay@elsevier.com</a:t>
                </a:r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3631317" y="1984200"/>
                <a:ext cx="602505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smtClean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</a:rPr>
                  <a:t>1</a:t>
                </a:r>
                <a:endParaRPr lang="en-US" sz="5400" b="1" cap="none" spc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4"/>
                  </a:solidFill>
                  <a:effectLst/>
                </a:endParaRPr>
              </a:p>
            </p:txBody>
          </p:sp>
        </p:grpSp>
        <p:pic>
          <p:nvPicPr>
            <p:cNvPr id="20" name="Picture 19" descr="Image result for letter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81" y="1049283"/>
              <a:ext cx="600234" cy="59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693921" y="1435887"/>
            <a:ext cx="4207586" cy="2211553"/>
            <a:chOff x="4693921" y="1435887"/>
            <a:chExt cx="4207586" cy="2211553"/>
          </a:xfrm>
        </p:grpSpPr>
        <p:grpSp>
          <p:nvGrpSpPr>
            <p:cNvPr id="8" name="Group 7"/>
            <p:cNvGrpSpPr/>
            <p:nvPr/>
          </p:nvGrpSpPr>
          <p:grpSpPr>
            <a:xfrm>
              <a:off x="4693921" y="1630371"/>
              <a:ext cx="3992880" cy="2017069"/>
              <a:chOff x="353139" y="1345891"/>
              <a:chExt cx="3851313" cy="2017069"/>
            </a:xfrm>
          </p:grpSpPr>
          <p:sp>
            <p:nvSpPr>
              <p:cNvPr id="9" name="Text Placeholder 6"/>
              <p:cNvSpPr txBox="1">
                <a:spLocks/>
              </p:cNvSpPr>
              <p:nvPr/>
            </p:nvSpPr>
            <p:spPr>
              <a:xfrm>
                <a:off x="353139" y="1345891"/>
                <a:ext cx="3851313" cy="2017069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256032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53565A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SzPct val="80000"/>
                  <a:buFont typeface="Arial" pitchFamily="34" charset="0"/>
                  <a:buChar char="-"/>
                  <a:defRPr sz="18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 pitchFamily="49" charset="0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SzPct val="90000"/>
                  <a:buFont typeface="Courier New"/>
                  <a:buChar char="o"/>
                  <a:defRPr sz="1600" kern="1200">
                    <a:solidFill>
                      <a:srgbClr val="53565A"/>
                    </a:solidFill>
                    <a:latin typeface="Arial"/>
                    <a:ea typeface="+mn-ea"/>
                    <a:cs typeface="+mn-cs"/>
                  </a:defRPr>
                </a:lvl9pPr>
              </a:lstStyle>
              <a:p>
                <a:pPr marL="86868" indent="0">
                  <a:buNone/>
                </a:pPr>
                <a:r>
                  <a:rPr lang="ru-RU" sz="3600"/>
                  <a:t>Мы высылаем </a:t>
                </a:r>
                <a:r>
                  <a:rPr lang="ru-RU" sz="3600" smtClean="0"/>
                  <a:t>варианты </a:t>
                </a:r>
                <a:r>
                  <a:rPr lang="ru-RU" sz="3600"/>
                  <a:t>названий</a:t>
                </a:r>
                <a:endParaRPr lang="en-US" sz="360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157276" y="1984200"/>
                <a:ext cx="665881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5400" b="1" cap="none" spc="0" smtClean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/>
                  </a:rPr>
                  <a:t>2</a:t>
                </a:r>
                <a:endParaRPr lang="en-US" sz="5400" b="1" cap="none" spc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292706" y="1435887"/>
              <a:ext cx="608801" cy="597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310083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30797" y="295911"/>
            <a:ext cx="8598877" cy="716671"/>
          </a:xfrm>
        </p:spPr>
        <p:txBody>
          <a:bodyPr/>
          <a:lstStyle/>
          <a:p>
            <a:r>
              <a:rPr lang="ru-RU" sz="2800" smtClean="0">
                <a:solidFill>
                  <a:schemeClr val="accent1"/>
                </a:solidFill>
              </a:rPr>
              <a:t>Как это может быть теперь…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829550" y="6408945"/>
            <a:ext cx="480060" cy="237744"/>
          </a:xfrm>
        </p:spPr>
        <p:txBody>
          <a:bodyPr/>
          <a:lstStyle/>
          <a:p>
            <a:fld id="{FC749032-2A07-4AE8-BA90-74324CAE0C87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0696" y="1138530"/>
            <a:ext cx="2492649" cy="20244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74716" y="3295995"/>
            <a:ext cx="2742857" cy="1514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9059" y="3295995"/>
            <a:ext cx="3114286" cy="152381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1133" y="3295995"/>
            <a:ext cx="2064116" cy="151428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31382" y="4947546"/>
            <a:ext cx="2764961" cy="16419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02" y="4947546"/>
            <a:ext cx="2339395" cy="164199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98943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05600" cy="685800"/>
          </a:xfrm>
        </p:spPr>
        <p:txBody>
          <a:bodyPr/>
          <a:lstStyle/>
          <a:p>
            <a:r>
              <a:rPr lang="ru-RU" dirty="0" smtClean="0"/>
              <a:t>Объединение всех вариантов названия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276226"/>
            <a:ext cx="8229600" cy="49913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75C23E-1427-4651-8D2C-9DE5C77431A0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666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545" y="967612"/>
            <a:ext cx="8560042" cy="5712645"/>
          </a:xfrm>
          <a:prstGeom prst="rect">
            <a:avLst/>
          </a:prstGeom>
        </p:spPr>
      </p:pic>
      <p:sp>
        <p:nvSpPr>
          <p:cNvPr id="140291" name="Title 1"/>
          <p:cNvSpPr>
            <a:spLocks noGrp="1"/>
          </p:cNvSpPr>
          <p:nvPr>
            <p:ph type="title"/>
          </p:nvPr>
        </p:nvSpPr>
        <p:spPr>
          <a:xfrm>
            <a:off x="447010" y="438975"/>
            <a:ext cx="7814113" cy="52863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Единый иерархический профиль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7408" y="2349062"/>
            <a:ext cx="1316772" cy="283779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380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5867400" cy="685800"/>
          </a:xfrm>
        </p:spPr>
        <p:txBody>
          <a:bodyPr/>
          <a:lstStyle/>
          <a:p>
            <a:r>
              <a:rPr lang="ru-RU" dirty="0" smtClean="0"/>
              <a:t>Полезные ссылки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http://www.elsevierscience.ru/products/scopus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- русскоязычная</a:t>
            </a:r>
            <a:r>
              <a:rPr lang="en-GB" dirty="0" smtClean="0"/>
              <a:t> </a:t>
            </a:r>
            <a:r>
              <a:rPr lang="ru-RU" dirty="0" smtClean="0"/>
              <a:t>страница </a:t>
            </a:r>
            <a:r>
              <a:rPr lang="en-GB" dirty="0" smtClean="0"/>
              <a:t>Scopus </a:t>
            </a:r>
            <a:r>
              <a:rPr lang="ru-RU" dirty="0" smtClean="0"/>
              <a:t>со списками (индексируемых источников, российских журналов, прекращенных для индексации)</a:t>
            </a:r>
            <a:endParaRPr lang="en-GB" dirty="0" smtClean="0"/>
          </a:p>
          <a:p>
            <a:endParaRPr lang="ru-RU" dirty="0" smtClean="0"/>
          </a:p>
          <a:p>
            <a:r>
              <a:rPr lang="en-US" dirty="0" smtClean="0">
                <a:hlinkClick r:id="rId3"/>
              </a:rPr>
              <a:t>www.facebook.com/ElsevierRussia</a:t>
            </a:r>
            <a:r>
              <a:rPr lang="ru-RU" dirty="0" smtClean="0"/>
              <a:t> - дайджест образовательных мероприятий и обновлений содержимого с функционалом </a:t>
            </a:r>
            <a:r>
              <a:rPr lang="en-GB" dirty="0" smtClean="0"/>
              <a:t>Scopus</a:t>
            </a:r>
          </a:p>
          <a:p>
            <a:endParaRPr lang="en-GB" dirty="0" smtClean="0"/>
          </a:p>
          <a:p>
            <a:r>
              <a:rPr lang="en-US" dirty="0">
                <a:hlinkClick r:id="rId4"/>
              </a:rPr>
              <a:t>http://www.elsevierscience.ru/about/faqs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часто задаваемые вопросы, вкл. и по </a:t>
            </a:r>
            <a:r>
              <a:rPr lang="en-GB" dirty="0" smtClean="0"/>
              <a:t>Scopus</a:t>
            </a:r>
          </a:p>
          <a:p>
            <a:endParaRPr lang="en-GB" dirty="0" smtClean="0"/>
          </a:p>
          <a:p>
            <a:r>
              <a:rPr lang="en-US" dirty="0">
                <a:hlinkClick r:id="rId5"/>
              </a:rPr>
              <a:t>http://blog.scopus.com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блог по </a:t>
            </a:r>
            <a:r>
              <a:rPr lang="en-GB" dirty="0" smtClean="0"/>
              <a:t>Scopus</a:t>
            </a:r>
          </a:p>
          <a:p>
            <a:endParaRPr lang="en-GB" dirty="0"/>
          </a:p>
          <a:p>
            <a:r>
              <a:rPr lang="en-GB" dirty="0" smtClean="0">
                <a:hlinkClick r:id="rId6"/>
              </a:rPr>
              <a:t>www.scopus.com</a:t>
            </a:r>
            <a:r>
              <a:rPr lang="en-GB" dirty="0" smtClean="0"/>
              <a:t> – </a:t>
            </a:r>
            <a:r>
              <a:rPr lang="ru-RU" dirty="0" smtClean="0"/>
              <a:t>и, конечно, сам </a:t>
            </a:r>
            <a:r>
              <a:rPr lang="en-GB" dirty="0" smtClean="0"/>
              <a:t>Scopus!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0827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2661" y="4419600"/>
            <a:ext cx="8886825" cy="16383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None/>
            </a:pPr>
            <a:r>
              <a:rPr lang="pt-BR" sz="1800" b="1" dirty="0" smtClean="0"/>
              <a:t>a.loktev@elsevier.com</a:t>
            </a:r>
            <a:endParaRPr lang="ru-RU" sz="1800" b="1" dirty="0" smtClean="0"/>
          </a:p>
          <a:p>
            <a:pPr marL="86868" indent="0">
              <a:buNone/>
            </a:pPr>
            <a:r>
              <a:rPr lang="pt-BR" sz="1800" b="1" dirty="0" smtClean="0"/>
              <a:t>www.facebook.com/ElsevierRussia</a:t>
            </a:r>
          </a:p>
          <a:p>
            <a:pPr marL="86868" indent="0">
              <a:buNone/>
            </a:pPr>
            <a:r>
              <a:rPr lang="pt-BR" sz="1800" b="1" dirty="0" smtClean="0"/>
              <a:t>elsevierscience.ru</a:t>
            </a:r>
            <a:endParaRPr lang="ru-RU" sz="1800" b="1" dirty="0" smtClean="0"/>
          </a:p>
          <a:p>
            <a:pPr marL="86868" indent="0">
              <a:buNone/>
            </a:pPr>
            <a:r>
              <a:rPr lang="pt-BR" sz="1800" b="1" dirty="0" smtClean="0"/>
              <a:t>www.elsevier.</a:t>
            </a:r>
            <a:r>
              <a:rPr lang="en-GB" sz="1800" b="1" dirty="0" smtClean="0"/>
              <a:t>com</a:t>
            </a:r>
            <a:r>
              <a:rPr lang="pt-BR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xmlns="" val="26738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akshonakg\Desktop\08-08-2017 19-12-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83" y="505831"/>
            <a:ext cx="9142763" cy="551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676401"/>
            <a:ext cx="838200" cy="3592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9034" y="3294135"/>
            <a:ext cx="838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2883" y="2168670"/>
            <a:ext cx="2413717" cy="22509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046" y="2188002"/>
            <a:ext cx="4800600" cy="32659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rgbClr val="FF0000"/>
                </a:solidFill>
              </a:rPr>
              <a:t>Поисковая строка для поисковых терминов</a:t>
            </a:r>
            <a:endParaRPr lang="en-US" sz="1200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2883" y="1123667"/>
            <a:ext cx="1632384" cy="53340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Поля поиска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05267" y="1657069"/>
            <a:ext cx="381000" cy="4978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ular Callout 15"/>
          <p:cNvSpPr/>
          <p:nvPr/>
        </p:nvSpPr>
        <p:spPr>
          <a:xfrm>
            <a:off x="5255171" y="4876800"/>
            <a:ext cx="3317328" cy="1132294"/>
          </a:xfrm>
          <a:prstGeom prst="wedgeRectCallout">
            <a:avLst>
              <a:gd name="adj1" fmla="val -13296"/>
              <a:gd name="adj2" fmla="val -9123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rgbClr val="FF0000"/>
                </a:solidFill>
              </a:rPr>
              <a:t>Поиск по теме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автору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журналу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Поиск по месту работы автора и т.д.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057046" y="2970699"/>
            <a:ext cx="1752600" cy="1067901"/>
          </a:xfrm>
          <a:prstGeom prst="wedgeRectCallout">
            <a:avLst>
              <a:gd name="adj1" fmla="val -79822"/>
              <a:gd name="adj2" fmla="val -32986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Операторы </a:t>
            </a:r>
            <a:r>
              <a:rPr lang="en-GB" sz="1400" dirty="0" smtClean="0">
                <a:solidFill>
                  <a:srgbClr val="FF0000"/>
                </a:solidFill>
              </a:rPr>
              <a:t>AND, OR, AND NOT </a:t>
            </a:r>
            <a:r>
              <a:rPr lang="ru-RU" sz="1400" dirty="0" smtClean="0">
                <a:solidFill>
                  <a:srgbClr val="FF0000"/>
                </a:solidFill>
              </a:rPr>
              <a:t>для объединения полей поиска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085363" y="5867400"/>
            <a:ext cx="1752600" cy="598894"/>
          </a:xfrm>
          <a:prstGeom prst="wedgeRectCallout">
            <a:avLst>
              <a:gd name="adj1" fmla="val -53736"/>
              <a:gd name="adj2" fmla="val -12643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Ограничители временного охвата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879475" y="2800068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99945" y="3147377"/>
            <a:ext cx="4558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25927" y="3581400"/>
            <a:ext cx="105381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297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yakshonakg\Desktop\08-08-2017 19-18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17480"/>
            <a:ext cx="9144000" cy="545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850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kern="1200" dirty="0">
                <a:latin typeface="Arial" pitchFamily="34" charset="0"/>
                <a:cs typeface="Arial" pitchFamily="34" charset="0"/>
              </a:rPr>
              <a:t>Расширенный поиск</a:t>
            </a:r>
            <a:endParaRPr lang="en-US" sz="2800" kern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63234" y="1611956"/>
            <a:ext cx="1399166" cy="30204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72200" y="2286000"/>
            <a:ext cx="2743200" cy="4191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876800" y="657911"/>
            <a:ext cx="3168650" cy="719138"/>
          </a:xfrm>
          <a:prstGeom prst="wedgeRectCallout">
            <a:avLst>
              <a:gd name="adj1" fmla="val 20572"/>
              <a:gd name="adj2" fmla="val 153596"/>
            </a:avLst>
          </a:prstGeom>
          <a:solidFill>
            <a:schemeClr val="bg1"/>
          </a:solidFill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u="sng" dirty="0">
                <a:solidFill>
                  <a:schemeClr val="tx1"/>
                </a:solidFill>
                <a:ea typeface="MS PGothic" pitchFamily="34" charset="-128"/>
              </a:rPr>
              <a:t>более 40 полей поиска, включая </a:t>
            </a:r>
            <a:r>
              <a:rPr lang="ru-RU" sz="1400" u="sng" dirty="0" smtClean="0">
                <a:solidFill>
                  <a:schemeClr val="tx1"/>
                </a:solidFill>
                <a:ea typeface="MS PGothic" pitchFamily="34" charset="-128"/>
              </a:rPr>
              <a:t>предметные области и </a:t>
            </a:r>
            <a:r>
              <a:rPr lang="ru-RU" sz="1400" u="sng" dirty="0">
                <a:solidFill>
                  <a:schemeClr val="tx1"/>
                </a:solidFill>
                <a:ea typeface="MS PGothic" pitchFamily="34" charset="-128"/>
              </a:rPr>
              <a:t>финансирующие фонды</a:t>
            </a:r>
            <a:endParaRPr lang="en-US" sz="1400" u="sng" dirty="0">
              <a:solidFill>
                <a:srgbClr val="FFFFFF"/>
              </a:solidFill>
              <a:ea typeface="MS PGothic" pitchFamily="34" charset="-12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139" y="2667000"/>
            <a:ext cx="3835461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03471" y="3940965"/>
            <a:ext cx="570315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248400" y="5791200"/>
            <a:ext cx="900454" cy="0"/>
          </a:xfrm>
          <a:prstGeom prst="line">
            <a:avLst/>
          </a:prstGeom>
          <a:ln w="571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845717" y="5448196"/>
            <a:ext cx="402683" cy="343004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263683" y="4876800"/>
            <a:ext cx="58203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283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yakshonakg\Desktop\08-08-2017 19-21-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40046" cy="5083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1" y="381000"/>
            <a:ext cx="8686800" cy="685800"/>
          </a:xfrm>
        </p:spPr>
        <p:txBody>
          <a:bodyPr/>
          <a:lstStyle/>
          <a:p>
            <a:r>
              <a:rPr lang="ru-RU" dirty="0" smtClean="0"/>
              <a:t>Результаты поиска: по месту работы авторов и предметной области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2590800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089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svier Research Intelligence Master Slide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1240</Words>
  <Application>Microsoft Office PowerPoint</Application>
  <PresentationFormat>Экран (4:3)</PresentationFormat>
  <Paragraphs>264</Paragraphs>
  <Slides>66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Elesvier Research Intelligence Master Slide</vt:lpstr>
      <vt:lpstr>Scopus в помощь исследователю и научной организации</vt:lpstr>
      <vt:lpstr>Слайд 2</vt:lpstr>
      <vt:lpstr>Scopus помогает ученым в их ежедневной работе:</vt:lpstr>
      <vt:lpstr>Слайд 4</vt:lpstr>
      <vt:lpstr>Почему использовать Scopus?</vt:lpstr>
      <vt:lpstr>Независимая экспертная оценка содержимого Scopus</vt:lpstr>
      <vt:lpstr>Слайд 7</vt:lpstr>
      <vt:lpstr>Расширенный поиск</vt:lpstr>
      <vt:lpstr>Результаты поиска: по месту работы авторов и предметной области</vt:lpstr>
      <vt:lpstr>Использование групповых символов, операторов при поиске и другое </vt:lpstr>
      <vt:lpstr>Результаты поиска и дальнейшие возможности работы с найденными результатами</vt:lpstr>
      <vt:lpstr>Статья/запись в Scopus</vt:lpstr>
      <vt:lpstr>Слайд 13</vt:lpstr>
      <vt:lpstr>Слайд 14</vt:lpstr>
      <vt:lpstr>Слайд 15</vt:lpstr>
      <vt:lpstr>Ссылки на дополнительные данные исследования</vt:lpstr>
      <vt:lpstr>Пример ссылки на внешние данные исследования, например CSD (Cambridge Structural Database) </vt:lpstr>
      <vt:lpstr>Связанные публикации</vt:lpstr>
      <vt:lpstr>Слайд 19</vt:lpstr>
      <vt:lpstr>Слайд 20</vt:lpstr>
      <vt:lpstr>Аналитика по ведущим исследователям и организациям</vt:lpstr>
      <vt:lpstr>Analyze results: источники (журналы)</vt:lpstr>
      <vt:lpstr>Сравнение журналов по разным метрикам</vt:lpstr>
      <vt:lpstr>CiteScore На примере показан расчет CiteScore calculated для 2015</vt:lpstr>
      <vt:lpstr>CiteScore дополняет уже существующие метрики SJR и SNIP</vt:lpstr>
      <vt:lpstr>Прозрачность в расчете CiteScore</vt:lpstr>
      <vt:lpstr>CiteScore Tracker</vt:lpstr>
      <vt:lpstr>Рейтинги журналов SJR и SNIP</vt:lpstr>
      <vt:lpstr>SNIP: Импакт фактор нормализованный по источнику (Source-normalized impact per paper)</vt:lpstr>
      <vt:lpstr>Слайд 30</vt:lpstr>
      <vt:lpstr>Слайд 31</vt:lpstr>
      <vt:lpstr>Слайд 32</vt:lpstr>
      <vt:lpstr>Слайд 33</vt:lpstr>
      <vt:lpstr>Слайд 34</vt:lpstr>
      <vt:lpstr>Слайд 35</vt:lpstr>
      <vt:lpstr>Персонализация в Scopus: создание логина и пароля – ваша эффективная работа с системой. Возможность управления навигационной панелью</vt:lpstr>
      <vt:lpstr>Доступные возможности при персонализации</vt:lpstr>
      <vt:lpstr>Слайд 38</vt:lpstr>
      <vt:lpstr>    Если в статье есть фамилия автора – статья попадет в профиль автора  Профили авторов в Scopus создаются АВТОМАТИЧЕСКИ.  Сегодня уже около 18 млн профилей  Для формирования профиля автора используются следующие данные:</vt:lpstr>
      <vt:lpstr>Поиск профиля</vt:lpstr>
      <vt:lpstr>Результаты поиска, варианты</vt:lpstr>
      <vt:lpstr>Профиль автора в Scopus</vt:lpstr>
      <vt:lpstr>Отслеживание цитирований в Scopus</vt:lpstr>
      <vt:lpstr>Обзор цитирующих работ</vt:lpstr>
      <vt:lpstr>Потенциал для сотрудничества? Перспективные источники для своей публикации?</vt:lpstr>
      <vt:lpstr>Если в профиле нет статей, но они есть в Scopus</vt:lpstr>
      <vt:lpstr>Профиль с временной группировкой альтернативных профилей и запрос на объединение профилей</vt:lpstr>
      <vt:lpstr>Для поиска вариантов авторских профилей с разным написанием фамилий авторов используйте функцию Add name variant</vt:lpstr>
      <vt:lpstr>Слайд 49</vt:lpstr>
      <vt:lpstr>Scopus – ORCID</vt:lpstr>
      <vt:lpstr>  Профиль в ORCID </vt:lpstr>
      <vt:lpstr>Импорт публикаций из Scopus</vt:lpstr>
      <vt:lpstr>Пример</vt:lpstr>
      <vt:lpstr>Слайд 54</vt:lpstr>
      <vt:lpstr>Слайд 55</vt:lpstr>
      <vt:lpstr>Поиск профиля организации</vt:lpstr>
      <vt:lpstr>Профиль организации в Scopus</vt:lpstr>
      <vt:lpstr>Цитируемость работ организации:  - выберите временной промежуток (не более 2000 записей) - отметьте статьи (Все) - нажмите на опцию Просмотреть обзор цитирования (View citation overview)</vt:lpstr>
      <vt:lpstr>Результаты обзора цитирования</vt:lpstr>
      <vt:lpstr>Если вы не нашли свой профиль, проведите поиск по вариантам названия вашей организации</vt:lpstr>
      <vt:lpstr>Профиль в Scopus (2017)</vt:lpstr>
      <vt:lpstr>Как это может быть теперь…</vt:lpstr>
      <vt:lpstr>Объединение всех вариантов названия</vt:lpstr>
      <vt:lpstr>Единый иерархический профиль</vt:lpstr>
      <vt:lpstr>Полезные ссылки</vt:lpstr>
      <vt:lpstr>Слайд 66</vt:lpstr>
    </vt:vector>
  </TitlesOfParts>
  <Company>Reed Elsevier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SciVal [product] User Training</dc:title>
  <dc:creator>Reed Elsevier</dc:creator>
  <cp:lastModifiedBy>Владелец</cp:lastModifiedBy>
  <cp:revision>1090</cp:revision>
  <cp:lastPrinted>2014-01-29T01:20:23Z</cp:lastPrinted>
  <dcterms:created xsi:type="dcterms:W3CDTF">2011-05-02T16:44:01Z</dcterms:created>
  <dcterms:modified xsi:type="dcterms:W3CDTF">2017-11-03T10:16:47Z</dcterms:modified>
</cp:coreProperties>
</file>